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0" r:id="rId1"/>
  </p:sldMasterIdLst>
  <p:notesMasterIdLst>
    <p:notesMasterId r:id="rId25"/>
  </p:notesMasterIdLst>
  <p:handoutMasterIdLst>
    <p:handoutMasterId r:id="rId26"/>
  </p:handoutMasterIdLst>
  <p:sldIdLst>
    <p:sldId id="320" r:id="rId2"/>
    <p:sldId id="277" r:id="rId3"/>
    <p:sldId id="310" r:id="rId4"/>
    <p:sldId id="309" r:id="rId5"/>
    <p:sldId id="305" r:id="rId6"/>
    <p:sldId id="319" r:id="rId7"/>
    <p:sldId id="313" r:id="rId8"/>
    <p:sldId id="323" r:id="rId9"/>
    <p:sldId id="322" r:id="rId10"/>
    <p:sldId id="321" r:id="rId11"/>
    <p:sldId id="324" r:id="rId12"/>
    <p:sldId id="325" r:id="rId13"/>
    <p:sldId id="326" r:id="rId14"/>
    <p:sldId id="327" r:id="rId15"/>
    <p:sldId id="328" r:id="rId16"/>
    <p:sldId id="329" r:id="rId17"/>
    <p:sldId id="330" r:id="rId18"/>
    <p:sldId id="331" r:id="rId19"/>
    <p:sldId id="332" r:id="rId20"/>
    <p:sldId id="333" r:id="rId21"/>
    <p:sldId id="334" r:id="rId22"/>
    <p:sldId id="335" r:id="rId23"/>
    <p:sldId id="336" r:id="rId24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FFD5"/>
    <a:srgbClr val="136A7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-1037" y="-1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arg\&#1052;&#1086;&#1080;%20&#1076;&#1086;&#1082;&#1091;&#1084;&#1077;&#1085;&#1090;&#1099;\&#1052;&#1072;&#1090;&#1077;&#1088;&#1080;&#1072;&#1083;&#1099;%20&#1055;&#1088;&#1072;&#1074;&#1080;&#1090;&#1077;&#1083;&#1100;&#1089;&#1090;&#1074;&#1091;%20&#1054;&#1054;%20&#1086;&#1073;%20&#1080;&#1089;&#1087;&#1086;&#1083;&#1085;&#1077;&#1085;&#1080;&#1080;%20&#1073;&#1102;&#1076;&#1078;&#1077;&#1090;&#1086;&#1074;\I%20&#1087;&#1086;&#1083;&#1091;&#1075;&#1086;&#1076;&#1080;&#1077;%202016&#1075;\&#1085;&#1072;%2013.07.2016%20&#1075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arg\&#1052;&#1086;&#1080;%20&#1076;&#1086;&#1082;&#1091;&#1084;&#1077;&#1085;&#1090;&#1099;\&#1052;&#1072;&#1090;&#1077;&#1088;&#1080;&#1072;&#1083;&#1099;%20&#1055;&#1088;&#1072;&#1074;&#1080;&#1090;&#1077;&#1083;&#1100;&#1089;&#1090;&#1074;&#1091;%20&#1054;&#1054;%20&#1086;&#1073;%20&#1080;&#1089;&#1087;&#1086;&#1083;&#1085;&#1077;&#1085;&#1080;&#1080;%20&#1073;&#1102;&#1076;&#1078;&#1077;&#1090;&#1086;&#1074;\I%20&#1087;&#1086;&#1083;&#1091;&#1075;&#1086;&#1076;&#1080;&#1077;%202016&#1075;\&#1085;&#1072;%2013.07.2016%20&#1075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'Осн пар дох_обл'!$B$30</c:f>
              <c:strCache>
                <c:ptCount val="1"/>
                <c:pt idx="0">
                  <c:v>I полугодие 2015 года</c:v>
                </c:pt>
              </c:strCache>
            </c:strRef>
          </c:tx>
          <c:dLbls>
            <c:dLbl>
              <c:idx val="0"/>
              <c:layout>
                <c:manualLayout>
                  <c:x val="1.4939204495594816E-3"/>
                  <c:y val="-2.5396647642511198E-2"/>
                </c:manualLayout>
              </c:layout>
              <c:showVal val="1"/>
            </c:dLbl>
            <c:dLbl>
              <c:idx val="1"/>
              <c:layout>
                <c:manualLayout>
                  <c:x val="2.9878408991189632E-3"/>
                  <c:y val="-2.0779075343872796E-2"/>
                </c:manualLayout>
              </c:layout>
              <c:showVal val="1"/>
            </c:dLbl>
            <c:dLbl>
              <c:idx val="2"/>
              <c:layout>
                <c:manualLayout>
                  <c:x val="0"/>
                  <c:y val="-2.7705433791830391E-2"/>
                </c:manualLayout>
              </c:layout>
              <c:showVal val="1"/>
            </c:dLbl>
            <c:dLbl>
              <c:idx val="3"/>
              <c:layout>
                <c:manualLayout>
                  <c:x val="0"/>
                  <c:y val="-2.3087861493191992E-2"/>
                </c:manualLayout>
              </c:layout>
              <c:showVal val="1"/>
            </c:dLbl>
            <c:dLbl>
              <c:idx val="4"/>
              <c:layout>
                <c:manualLayout>
                  <c:x val="2.9878408991189632E-3"/>
                  <c:y val="-2.0779075343872799E-2"/>
                </c:manualLayout>
              </c:layout>
              <c:showVal val="1"/>
            </c:dLbl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'Осн пар дох_обл'!$A$31:$A$35</c:f>
              <c:strCache>
                <c:ptCount val="5"/>
                <c:pt idx="0">
                  <c:v>Налог на прибыль</c:v>
                </c:pt>
                <c:pt idx="1">
                  <c:v>Налог на доходы физических лиц</c:v>
                </c:pt>
                <c:pt idx="2">
                  <c:v>Акцизы</c:v>
                </c:pt>
                <c:pt idx="3">
                  <c:v>Налог на имущество организаций</c:v>
                </c:pt>
                <c:pt idx="4">
                  <c:v>Транспортный налог</c:v>
                </c:pt>
              </c:strCache>
            </c:strRef>
          </c:cat>
          <c:val>
            <c:numRef>
              <c:f>'Осн пар дох_обл'!$B$31:$B$35</c:f>
              <c:numCache>
                <c:formatCode>#,##0</c:formatCode>
                <c:ptCount val="5"/>
                <c:pt idx="0">
                  <c:v>1541.8276095799999</c:v>
                </c:pt>
                <c:pt idx="1">
                  <c:v>2601.1969221499999</c:v>
                </c:pt>
                <c:pt idx="2">
                  <c:v>956.16823457000044</c:v>
                </c:pt>
                <c:pt idx="3">
                  <c:v>690.65989181999998</c:v>
                </c:pt>
                <c:pt idx="4">
                  <c:v>195.36255188000001</c:v>
                </c:pt>
              </c:numCache>
            </c:numRef>
          </c:val>
        </c:ser>
        <c:ser>
          <c:idx val="1"/>
          <c:order val="1"/>
          <c:tx>
            <c:strRef>
              <c:f>'Осн пар дох_обл'!$C$30</c:f>
              <c:strCache>
                <c:ptCount val="1"/>
                <c:pt idx="0">
                  <c:v>I полугодие 2016 года</c:v>
                </c:pt>
              </c:strCache>
            </c:strRef>
          </c:tx>
          <c:dLbls>
            <c:dLbl>
              <c:idx val="0"/>
              <c:layout>
                <c:manualLayout>
                  <c:x val="7.4696022477974107E-3"/>
                  <c:y val="-2.5396647642511243E-2"/>
                </c:manualLayout>
              </c:layout>
              <c:showVal val="1"/>
            </c:dLbl>
            <c:dLbl>
              <c:idx val="1"/>
              <c:layout>
                <c:manualLayout>
                  <c:x val="1.0457443146916373E-2"/>
                  <c:y val="-3.0014219941149604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2 </a:t>
                    </a:r>
                    <a:r>
                      <a:rPr lang="en-US" dirty="0" smtClean="0"/>
                      <a:t>6</a:t>
                    </a:r>
                    <a:r>
                      <a:rPr lang="ru-RU" dirty="0" smtClean="0"/>
                      <a:t>19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4.4817613486784497E-3"/>
                  <c:y val="-2.5396647642511198E-2"/>
                </c:manualLayout>
              </c:layout>
              <c:showVal val="1"/>
            </c:dLbl>
            <c:dLbl>
              <c:idx val="3"/>
              <c:layout>
                <c:manualLayout>
                  <c:x val="0"/>
                  <c:y val="-1.8470289194553603E-2"/>
                </c:manualLayout>
              </c:layout>
              <c:showVal val="1"/>
            </c:dLbl>
            <c:dLbl>
              <c:idx val="4"/>
              <c:layout>
                <c:manualLayout>
                  <c:x val="8.9635226973567884E-3"/>
                  <c:y val="-2.5396647642511119E-2"/>
                </c:manualLayout>
              </c:layout>
              <c:showVal val="1"/>
            </c:dLbl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'Осн пар дох_обл'!$A$31:$A$35</c:f>
              <c:strCache>
                <c:ptCount val="5"/>
                <c:pt idx="0">
                  <c:v>Налог на прибыль</c:v>
                </c:pt>
                <c:pt idx="1">
                  <c:v>Налог на доходы физических лиц</c:v>
                </c:pt>
                <c:pt idx="2">
                  <c:v>Акцизы</c:v>
                </c:pt>
                <c:pt idx="3">
                  <c:v>Налог на имущество организаций</c:v>
                </c:pt>
                <c:pt idx="4">
                  <c:v>Транспортный налог</c:v>
                </c:pt>
              </c:strCache>
            </c:strRef>
          </c:cat>
          <c:val>
            <c:numRef>
              <c:f>'Осн пар дох_обл'!$C$31:$C$35</c:f>
              <c:numCache>
                <c:formatCode>#,##0</c:formatCode>
                <c:ptCount val="5"/>
                <c:pt idx="0">
                  <c:v>1659.98672685</c:v>
                </c:pt>
                <c:pt idx="1">
                  <c:v>2619.5011098900013</c:v>
                </c:pt>
                <c:pt idx="2">
                  <c:v>1370.08667661</c:v>
                </c:pt>
                <c:pt idx="3">
                  <c:v>878.26818242000002</c:v>
                </c:pt>
                <c:pt idx="4">
                  <c:v>105.76135866000004</c:v>
                </c:pt>
              </c:numCache>
            </c:numRef>
          </c:val>
        </c:ser>
        <c:dLbls>
          <c:showVal val="1"/>
        </c:dLbls>
        <c:gapWidth val="75"/>
        <c:shape val="cylinder"/>
        <c:axId val="44949888"/>
        <c:axId val="44951424"/>
        <c:axId val="0"/>
      </c:bar3DChart>
      <c:catAx>
        <c:axId val="44949888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44951424"/>
        <c:crosses val="autoZero"/>
        <c:auto val="1"/>
        <c:lblAlgn val="ctr"/>
        <c:lblOffset val="100"/>
      </c:catAx>
      <c:valAx>
        <c:axId val="44951424"/>
        <c:scaling>
          <c:orientation val="minMax"/>
        </c:scaling>
        <c:axPos val="l"/>
        <c:majorGridlines/>
        <c:numFmt formatCode="#,##0" sourceLinked="1"/>
        <c:majorTickMark val="none"/>
        <c:tickLblPos val="nextTo"/>
        <c:spPr>
          <a:ln w="9525">
            <a:noFill/>
          </a:ln>
        </c:spPr>
        <c:crossAx val="44949888"/>
        <c:crosses val="autoZero"/>
        <c:crossBetween val="between"/>
      </c:valAx>
    </c:plotArea>
    <c:legend>
      <c:legendPos val="b"/>
      <c:layout/>
      <c:spPr>
        <a:ln>
          <a:solidFill>
            <a:schemeClr val="accent1"/>
          </a:solidFill>
        </a:ln>
      </c:spPr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9.8282722666040226E-3"/>
          <c:y val="4.1223744714657388E-2"/>
          <c:w val="0.60279712800509622"/>
          <c:h val="0.77752080561584291"/>
        </c:manualLayout>
      </c:layout>
      <c:doughnutChart>
        <c:varyColors val="1"/>
        <c:ser>
          <c:idx val="0"/>
          <c:order val="0"/>
          <c:tx>
            <c:strRef>
              <c:f>МБТ!$B$14</c:f>
              <c:strCache>
                <c:ptCount val="1"/>
                <c:pt idx="0">
                  <c:v>Исполнение I полугодие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h="114300"/>
              <a:bevelB w="25400"/>
            </a:sp3d>
          </c:spPr>
          <c:explosion val="25"/>
          <c:dPt>
            <c:idx val="1"/>
            <c:explosion val="23"/>
          </c:dPt>
          <c:cat>
            <c:strRef>
              <c:f>МБТ!$A$15:$A$18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МБТ!$B$15:$B$18</c:f>
              <c:numCache>
                <c:formatCode>General</c:formatCode>
                <c:ptCount val="4"/>
                <c:pt idx="0">
                  <c:v>564.6</c:v>
                </c:pt>
                <c:pt idx="1">
                  <c:v>906.2</c:v>
                </c:pt>
                <c:pt idx="2">
                  <c:v>2926.3</c:v>
                </c:pt>
                <c:pt idx="3">
                  <c:v>63.5</c:v>
                </c:pt>
              </c:numCache>
            </c:numRef>
          </c:val>
        </c:ser>
        <c:firstSliceAng val="0"/>
        <c:holeSize val="50"/>
      </c:doughnutChart>
    </c:plotArea>
    <c:legend>
      <c:legendPos val="b"/>
      <c:layout>
        <c:manualLayout>
          <c:xMode val="edge"/>
          <c:yMode val="edge"/>
          <c:x val="0.47865058372579083"/>
          <c:y val="0.74062352536863041"/>
          <c:w val="0.5058905779378573"/>
          <c:h val="0.24649405440803973"/>
        </c:manualLayout>
      </c:layout>
      <c:spPr>
        <a:ln>
          <a:solidFill>
            <a:schemeClr val="tx1"/>
          </a:solidFill>
        </a:ln>
      </c:spPr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D92722-F9EE-4DC4-A143-98E98AA226FA}" type="datetimeFigureOut">
              <a:rPr lang="ru-RU" smtClean="0"/>
              <a:pPr/>
              <a:t>22.07.2016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C360FD-4AE5-4EA1-B30B-7C3A45B15F1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7BA959-1196-47A7-AA7E-1BE38FA99F5A}" type="datetimeFigureOut">
              <a:rPr lang="ru-RU" smtClean="0"/>
              <a:pPr/>
              <a:t>22.07.2016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E42FDA-1F09-42A4-A2AD-9C9C3A1116B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26798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213AF-26F6-41FA-8D85-E2C5388D6E58}" type="datetimeFigureOut">
              <a:rPr lang="en-US" smtClean="0"/>
              <a:pPr/>
              <a:t>7/22/2016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>
              <a:solidFill>
                <a:schemeClr val="accent1">
                  <a:tint val="20000"/>
                </a:scheme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213AF-26F6-41FA-8D85-E2C5388D6E58}" type="datetimeFigureOut">
              <a:rPr lang="en-US" smtClean="0"/>
              <a:pPr/>
              <a:t>7/22/2016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213AF-26F6-41FA-8D85-E2C5388D6E58}" type="datetimeFigureOut">
              <a:rPr lang="en-US" smtClean="0"/>
              <a:pPr/>
              <a:t>7/22/2016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213AF-26F6-41FA-8D85-E2C5388D6E58}" type="datetimeFigureOut">
              <a:rPr lang="en-US" smtClean="0"/>
              <a:pPr/>
              <a:t>7/22/2016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C20888E-84B3-4BED-A627-B78A535DBE1C}" type="slidenum">
              <a:rPr lang="en-US" smtClean="0">
                <a:solidFill>
                  <a:srgbClr val="000000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213AF-26F6-41FA-8D85-E2C5388D6E58}" type="datetimeFigureOut">
              <a:rPr lang="en-US" smtClean="0"/>
              <a:pPr/>
              <a:t>7/22/2016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E66DEB0-973F-4EC1-B898-FBD11333FE89}" type="slidenum">
              <a:rPr lang="en-US" smtClean="0">
                <a:solidFill>
                  <a:srgbClr val="000000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 userDrawn="1"/>
        </p:nvSpPr>
        <p:spPr bwMode="white">
          <a:xfrm>
            <a:off x="285720" y="-23"/>
            <a:ext cx="822960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kern="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Образец заголовка</a:t>
            </a:r>
            <a:endParaRPr lang="ru-RU" sz="1400" b="1" kern="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213AF-26F6-41FA-8D85-E2C5388D6E58}" type="datetimeFigureOut">
              <a:rPr lang="en-US" smtClean="0"/>
              <a:pPr/>
              <a:t>7/22/2016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213AF-26F6-41FA-8D85-E2C5388D6E58}" type="datetimeFigureOut">
              <a:rPr lang="en-US" smtClean="0"/>
              <a:pPr/>
              <a:t>7/22/2016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213AF-26F6-41FA-8D85-E2C5388D6E58}" type="datetimeFigureOut">
              <a:rPr lang="en-US" smtClean="0"/>
              <a:pPr/>
              <a:t>7/22/2016</a:t>
            </a:fld>
            <a:endParaRPr lang="en-US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3A69B25-BE17-4780-A934-D11CC5553A85}" type="slidenum">
              <a:rPr lang="en-US" smtClean="0">
                <a:solidFill>
                  <a:srgbClr val="000000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213AF-26F6-41FA-8D85-E2C5388D6E58}" type="datetimeFigureOut">
              <a:rPr lang="en-US" smtClean="0"/>
              <a:pPr/>
              <a:t>7/22/2016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E9FAFC8-4074-48F3-A588-950377D6A528}" type="slidenum">
              <a:rPr lang="en-US" smtClean="0">
                <a:solidFill>
                  <a:srgbClr val="000000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213AF-26F6-41FA-8D85-E2C5388D6E58}" type="datetimeFigureOut">
              <a:rPr lang="en-US" smtClean="0"/>
              <a:pPr/>
              <a:t>7/22/2016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44213AF-26F6-41FA-8D85-E2C5388D6E58}" type="datetimeFigureOut">
              <a:rPr lang="en-US" smtClean="0"/>
              <a:pPr/>
              <a:t>7/22/2016</a:t>
            </a:fld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>
              <a:solidFill>
                <a:schemeClr val="tx1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44213AF-26F6-41FA-8D85-E2C5388D6E58}" type="datetimeFigureOut">
              <a:rPr lang="en-US" smtClean="0"/>
              <a:pPr/>
              <a:t>7/22/2016</a:t>
            </a:fld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en-US" sz="1000" dirty="0">
              <a:solidFill>
                <a:schemeClr val="tx1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 sz="1000" b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miracles6.JPG"/>
          <p:cNvPicPr>
            <a:picLocks noChangeAspect="1"/>
          </p:cNvPicPr>
          <p:nvPr/>
        </p:nvPicPr>
        <p:blipFill>
          <a:blip r:embed="rId2"/>
          <a:srcRect l="3498" t="12459" r="24803" b="6527"/>
          <a:stretch>
            <a:fillRect/>
          </a:stretch>
        </p:blipFill>
        <p:spPr>
          <a:xfrm>
            <a:off x="6072198" y="4632589"/>
            <a:ext cx="2928958" cy="2225412"/>
          </a:xfrm>
          <a:prstGeom prst="rect">
            <a:avLst/>
          </a:prstGeom>
        </p:spPr>
      </p:pic>
      <p:pic>
        <p:nvPicPr>
          <p:cNvPr id="6" name="Рисунок 5" descr="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9295" y="2000240"/>
            <a:ext cx="2901861" cy="2286016"/>
          </a:xfrm>
          <a:prstGeom prst="rect">
            <a:avLst/>
          </a:prstGeom>
        </p:spPr>
      </p:pic>
      <p:pic>
        <p:nvPicPr>
          <p:cNvPr id="11" name="Рисунок 10" descr="18639.jpg"/>
          <p:cNvPicPr>
            <a:picLocks noChangeAspect="1"/>
          </p:cNvPicPr>
          <p:nvPr/>
        </p:nvPicPr>
        <p:blipFill>
          <a:blip r:embed="rId4" cstate="print"/>
          <a:srcRect b="5690"/>
          <a:stretch>
            <a:fillRect/>
          </a:stretch>
        </p:blipFill>
        <p:spPr>
          <a:xfrm>
            <a:off x="142876" y="2071677"/>
            <a:ext cx="3214678" cy="2273821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30442" y="71414"/>
            <a:ext cx="7470648" cy="1797358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</a:rPr>
              <a:t>Информация об исполнении  областного бюджета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</a:rPr>
              <a:t>за I полугодие 2016 года</a:t>
            </a:r>
            <a:endParaRPr lang="ru-RU" b="1" dirty="0"/>
          </a:p>
        </p:txBody>
      </p:sp>
      <p:pic>
        <p:nvPicPr>
          <p:cNvPr id="4" name="Рисунок 3" descr="15301.jpg"/>
          <p:cNvPicPr>
            <a:picLocks noChangeAspect="1"/>
          </p:cNvPicPr>
          <p:nvPr/>
        </p:nvPicPr>
        <p:blipFill>
          <a:blip r:embed="rId5" cstate="print"/>
          <a:srcRect l="7432" r="9548" b="18786"/>
          <a:stretch>
            <a:fillRect/>
          </a:stretch>
        </p:blipFill>
        <p:spPr>
          <a:xfrm>
            <a:off x="142844" y="4714884"/>
            <a:ext cx="3286148" cy="2143116"/>
          </a:xfrm>
          <a:prstGeom prst="rect">
            <a:avLst/>
          </a:prstGeom>
        </p:spPr>
      </p:pic>
      <p:pic>
        <p:nvPicPr>
          <p:cNvPr id="8" name="Рисунок 7" descr="IMG_5193.jpg"/>
          <p:cNvPicPr>
            <a:picLocks noChangeAspect="1"/>
          </p:cNvPicPr>
          <p:nvPr/>
        </p:nvPicPr>
        <p:blipFill>
          <a:blip r:embed="rId6"/>
          <a:srcRect l="4800" t="3999" r="3999" b="3200"/>
          <a:stretch>
            <a:fillRect/>
          </a:stretch>
        </p:blipFill>
        <p:spPr>
          <a:xfrm>
            <a:off x="3143240" y="3071810"/>
            <a:ext cx="3143272" cy="239881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5"/>
          <p:cNvSpPr txBox="1">
            <a:spLocks/>
          </p:cNvSpPr>
          <p:nvPr/>
        </p:nvSpPr>
        <p:spPr bwMode="auto">
          <a:xfrm>
            <a:off x="71438" y="-30163"/>
            <a:ext cx="8429625" cy="815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endParaRPr lang="ru-RU" sz="1400" b="1" dirty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34" name="Заголовок 5"/>
          <p:cNvSpPr txBox="1">
            <a:spLocks/>
          </p:cNvSpPr>
          <p:nvPr/>
        </p:nvSpPr>
        <p:spPr>
          <a:xfrm>
            <a:off x="2" y="0"/>
            <a:ext cx="8429625" cy="785813"/>
          </a:xfrm>
          <a:prstGeom prst="rect">
            <a:avLst/>
          </a:prstGeom>
        </p:spPr>
        <p:txBody>
          <a:bodyPr anchor="ctr"/>
          <a:lstStyle/>
          <a:p>
            <a:pPr algn="ctr" eaLnBrk="0" hangingPunct="0">
              <a:defRPr/>
            </a:pPr>
            <a:endParaRPr lang="ru-RU" b="1" kern="0" dirty="0">
              <a:solidFill>
                <a:schemeClr val="bg1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Заголовок 4"/>
          <p:cNvSpPr txBox="1">
            <a:spLocks/>
          </p:cNvSpPr>
          <p:nvPr/>
        </p:nvSpPr>
        <p:spPr bwMode="white">
          <a:xfrm>
            <a:off x="214284" y="1"/>
            <a:ext cx="8429683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72000" bIns="45720" numCol="1" anchor="ctr" anchorCtr="0" compatLnSpc="1">
            <a:prstTxWarp prst="textNoShape">
              <a:avLst/>
            </a:prstTxWarp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ru-RU" sz="1900" b="1" kern="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2844" y="428604"/>
          <a:ext cx="8786874" cy="762000"/>
        </p:xfrm>
        <a:graphic>
          <a:graphicData uri="http://schemas.openxmlformats.org/drawingml/2006/table">
            <a:tbl>
              <a:tblPr/>
              <a:tblGrid>
                <a:gridCol w="8786874"/>
              </a:tblGrid>
              <a:tr h="365760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5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</a:rPr>
                        <a:t>Структура государственного </a:t>
                      </a:r>
                      <a:r>
                        <a:rPr lang="ru-RU" sz="25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</a:rPr>
                        <a:t>долга</a:t>
                      </a:r>
                      <a:br>
                        <a:rPr lang="ru-RU" sz="25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</a:rPr>
                      </a:br>
                      <a:r>
                        <a:rPr lang="ru-RU" sz="25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25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</a:rPr>
                        <a:t>Орловской области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6" y="1714488"/>
          <a:ext cx="8215368" cy="4817478"/>
        </p:xfrm>
        <a:graphic>
          <a:graphicData uri="http://schemas.openxmlformats.org/drawingml/2006/table">
            <a:tbl>
              <a:tblPr/>
              <a:tblGrid>
                <a:gridCol w="2731025"/>
                <a:gridCol w="1437968"/>
                <a:gridCol w="1437968"/>
                <a:gridCol w="1437968"/>
                <a:gridCol w="1170439"/>
              </a:tblGrid>
              <a:tr h="279526"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ru-RU" sz="1600" b="0" i="0" u="none" strike="noStrike" dirty="0">
                          <a:latin typeface="Times New Roman"/>
                        </a:rPr>
                        <a:t> </a:t>
                      </a:r>
                      <a:r>
                        <a:rPr lang="ru-RU" sz="1600" b="0" i="0" u="none" strike="noStrike" dirty="0" smtClean="0">
                          <a:latin typeface="Times New Roman"/>
                        </a:rPr>
                        <a:t>Наименование показателя</a:t>
                      </a:r>
                      <a:endParaRPr lang="ru-RU" sz="1600" b="0" i="0" u="none" strike="noStrike" dirty="0"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b="0" i="0" u="none" strike="noStrike" kern="1200" dirty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По состоянию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0" u="none" strike="noStrike" dirty="0">
                          <a:latin typeface="Times New Roman"/>
                        </a:rPr>
                        <a:t>По состоянию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0" u="none" strike="noStrike" dirty="0">
                          <a:latin typeface="Times New Roman"/>
                        </a:rPr>
                        <a:t>По состоянию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0" u="none" strike="noStrike">
                          <a:latin typeface="Times New Roman"/>
                        </a:rPr>
                        <a:t>Удельный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EB4E3"/>
                    </a:solidFill>
                  </a:tcPr>
                </a:tc>
              </a:tr>
              <a:tr h="5590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b="0" i="0" u="none" strike="noStrike" kern="1200" dirty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на 1 января</a:t>
                      </a:r>
                      <a:br>
                        <a:rPr kumimoji="0" lang="ru-RU" sz="1600" b="0" i="0" u="none" strike="noStrike" kern="1200" dirty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</a:br>
                      <a:r>
                        <a:rPr kumimoji="0" lang="ru-RU" sz="1600" b="0" i="0" u="none" strike="noStrike" kern="1200" dirty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2016 года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0" u="none" strike="noStrike" dirty="0">
                          <a:latin typeface="Times New Roman"/>
                        </a:rPr>
                        <a:t>на 1 апреля </a:t>
                      </a:r>
                      <a:br>
                        <a:rPr lang="ru-RU" sz="1600" b="0" i="0" u="none" strike="noStrike" dirty="0">
                          <a:latin typeface="Times New Roman"/>
                        </a:rPr>
                      </a:br>
                      <a:r>
                        <a:rPr lang="ru-RU" sz="1600" b="0" i="0" u="none" strike="noStrike" dirty="0">
                          <a:latin typeface="Times New Roman"/>
                        </a:rPr>
                        <a:t>2016 года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0" u="none" strike="noStrike" dirty="0">
                          <a:latin typeface="Times New Roman"/>
                        </a:rPr>
                        <a:t>на 1 июля </a:t>
                      </a:r>
                      <a:br>
                        <a:rPr lang="ru-RU" sz="1600" b="0" i="0" u="none" strike="noStrike" dirty="0">
                          <a:latin typeface="Times New Roman"/>
                        </a:rPr>
                      </a:br>
                      <a:r>
                        <a:rPr lang="ru-RU" sz="1600" b="0" i="0" u="none" strike="noStrike" dirty="0">
                          <a:latin typeface="Times New Roman"/>
                        </a:rPr>
                        <a:t>2016 года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0" i="0" u="none" strike="noStrike">
                          <a:latin typeface="Times New Roman"/>
                        </a:rPr>
                        <a:t> вес (%)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B4E3"/>
                    </a:solidFill>
                  </a:tcPr>
                </a:tc>
              </a:tr>
              <a:tr h="375870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0" i="0" u="none" strike="noStrike" dirty="0">
                          <a:latin typeface="Times New Roman"/>
                        </a:rPr>
                        <a:t>Бюджетные кредиты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0" u="none" strike="noStrike" dirty="0">
                          <a:latin typeface="Times New Roman"/>
                        </a:rPr>
                        <a:t>5 235,0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0" u="none" strike="noStrike" dirty="0">
                          <a:latin typeface="Times New Roman"/>
                        </a:rPr>
                        <a:t>8 386,4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0" u="none" strike="noStrike" dirty="0">
                          <a:latin typeface="Times New Roman"/>
                        </a:rPr>
                        <a:t>8 886,4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0" u="none" strike="noStrike">
                          <a:latin typeface="Times New Roman"/>
                        </a:rPr>
                        <a:t>61,3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0" i="0" u="none" strike="noStrike" dirty="0">
                          <a:latin typeface="Times New Roman"/>
                        </a:rPr>
                        <a:t>Коммерческие кредиты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0" u="none" strike="noStrike">
                          <a:latin typeface="Times New Roman"/>
                        </a:rPr>
                        <a:t>7 582,9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0" u="none" strike="noStrike" dirty="0">
                          <a:latin typeface="Times New Roman"/>
                        </a:rPr>
                        <a:t>5 107,6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0" u="none" strike="noStrike" dirty="0">
                          <a:latin typeface="Times New Roman"/>
                        </a:rPr>
                        <a:t>5 607,6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0" u="none" strike="noStrike">
                          <a:latin typeface="Times New Roman"/>
                        </a:rPr>
                        <a:t>38,7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0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1" i="0" u="none" strike="noStrike" dirty="0">
                          <a:latin typeface="Times New Roman"/>
                        </a:rPr>
                        <a:t>Всего государственный долг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latin typeface="Times New Roman"/>
                        </a:rPr>
                        <a:t>12 817,9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latin typeface="Times New Roman"/>
                        </a:rPr>
                        <a:t>13 494,0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latin typeface="Times New Roman"/>
                        </a:rPr>
                        <a:t>14 494,0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latin typeface="Times New Roman"/>
                        </a:rPr>
                        <a:t>100,0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</a:tr>
              <a:tr h="559050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0" i="0" u="none" strike="noStrike" dirty="0">
                          <a:latin typeface="Times New Roman"/>
                        </a:rPr>
                        <a:t>Объем налоговых и неналоговых доходов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latin typeface="Times New Roman"/>
                        </a:rPr>
                        <a:t>14 204,8</a:t>
                      </a:r>
                      <a:br>
                        <a:rPr lang="ru-RU" sz="1600" b="0" i="0" u="none" strike="noStrike">
                          <a:latin typeface="Times New Roman"/>
                        </a:rPr>
                      </a:br>
                      <a:r>
                        <a:rPr lang="ru-RU" sz="1600" b="0" i="0" u="none" strike="noStrike">
                          <a:latin typeface="Times New Roman"/>
                        </a:rPr>
                        <a:t>(по факту)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latin typeface="Times New Roman"/>
                        </a:rPr>
                        <a:t>17 300,7</a:t>
                      </a:r>
                      <a:br>
                        <a:rPr lang="ru-RU" sz="1600" b="0" i="0" u="none" strike="noStrike">
                          <a:latin typeface="Times New Roman"/>
                        </a:rPr>
                      </a:br>
                      <a:r>
                        <a:rPr lang="ru-RU" sz="1600" b="0" i="0" u="none" strike="noStrike">
                          <a:latin typeface="Times New Roman"/>
                        </a:rPr>
                        <a:t>(по плану)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>
                          <a:latin typeface="Times New Roman"/>
                        </a:rPr>
                        <a:t>17 839,3</a:t>
                      </a:r>
                      <a:br>
                        <a:rPr lang="ru-RU" sz="1600" b="0" i="0" u="none" strike="noStrike" dirty="0">
                          <a:latin typeface="Times New Roman"/>
                        </a:rPr>
                      </a:br>
                      <a:r>
                        <a:rPr lang="ru-RU" sz="1600" b="0" i="0" u="none" strike="noStrike" dirty="0">
                          <a:latin typeface="Times New Roman"/>
                        </a:rPr>
                        <a:t>(по плану)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810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1" i="0" u="none" strike="noStrike" dirty="0">
                          <a:latin typeface="Times New Roman"/>
                        </a:rPr>
                        <a:t>Удельный вес государственного долга в общем объеме налоговых и неналоговых доходов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latin typeface="Times New Roman"/>
                        </a:rPr>
                        <a:t>90,2%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latin typeface="Times New Roman"/>
                        </a:rPr>
                        <a:t>78,0%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latin typeface="Times New Roman"/>
                        </a:rPr>
                        <a:t>81,2%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645093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0" i="0" u="none" strike="noStrike" dirty="0">
                          <a:latin typeface="Times New Roman"/>
                        </a:rPr>
                        <a:t>Утвержденный предельный объем государственного долга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latin typeface="Times New Roman"/>
                        </a:rPr>
                        <a:t>16 314,6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latin typeface="Times New Roman"/>
                        </a:rPr>
                        <a:t>17 295,2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>
                          <a:latin typeface="Times New Roman"/>
                        </a:rPr>
                        <a:t>17 295,2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0" i="0" u="none" strike="noStrike" dirty="0">
                          <a:latin typeface="Times New Roman"/>
                        </a:rPr>
                        <a:t>Соответствие ст. 107 БК РФ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0" u="none" strike="noStrike">
                          <a:latin typeface="Times New Roman"/>
                        </a:rPr>
                        <a:t>соответствует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0" u="none" strike="noStrike">
                          <a:latin typeface="Times New Roman"/>
                        </a:rPr>
                        <a:t>соответствует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0" u="none" strike="noStrike" dirty="0">
                          <a:latin typeface="Times New Roman"/>
                        </a:rPr>
                        <a:t>соответствует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0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643866" y="1357298"/>
            <a:ext cx="12144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err="1" smtClean="0">
                <a:latin typeface="Times New Roman"/>
              </a:rPr>
              <a:t>млн</a:t>
            </a:r>
            <a:r>
              <a:rPr lang="ru-RU" sz="1400" dirty="0" smtClean="0">
                <a:latin typeface="Times New Roman"/>
              </a:rPr>
              <a:t> рублей</a:t>
            </a:r>
          </a:p>
        </p:txBody>
      </p:sp>
      <p:pic>
        <p:nvPicPr>
          <p:cNvPr id="9" name="Рисунок 8" descr="go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72528" y="0"/>
            <a:ext cx="571472" cy="775724"/>
          </a:xfrm>
          <a:prstGeom prst="rect">
            <a:avLst/>
          </a:prstGeom>
        </p:spPr>
      </p:pic>
      <p:pic>
        <p:nvPicPr>
          <p:cNvPr id="10" name="Рисунок 9" descr="6765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" y="-24"/>
            <a:ext cx="1420184" cy="100013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973220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6134" y="195026"/>
            <a:ext cx="1375470" cy="1162272"/>
          </a:xfrm>
          <a:prstGeom prst="rect">
            <a:avLst/>
          </a:prstGeom>
        </p:spPr>
      </p:pic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534400" cy="758952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ГЛОССАРИЙ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go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29652" y="0"/>
            <a:ext cx="714348" cy="969666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4286248" y="1000108"/>
            <a:ext cx="571504" cy="50006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1158606"/>
            <a:ext cx="8858312" cy="201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42844" y="1285860"/>
            <a:ext cx="8858312" cy="5663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</a:rPr>
              <a:t>А</a:t>
            </a:r>
          </a:p>
          <a:p>
            <a:r>
              <a:rPr lang="ru-RU" sz="1600" b="1" dirty="0" smtClean="0"/>
              <a:t>Администратор доходов бюджета </a:t>
            </a:r>
          </a:p>
          <a:p>
            <a:pPr algn="just"/>
            <a:r>
              <a:rPr lang="ru-RU" sz="1600" dirty="0" smtClean="0"/>
              <a:t>Орган государственной власти (местного самоуправления), орган управления государственным внебюджетным фондом, Центральный банк Российской Федерации, казенное учреждение, осуществляющий(ее): - контроль за правильностью исчисления, - полнотой и своевременностью уплаты, - начисление, - учет, - взыскание, - принятие решений о возврате (зачете) излишне уплаченных (взысканных) платежей, пеней и штрафов по ним, являющихся доходами бюджетов бюджетной системы РФ.</a:t>
            </a:r>
          </a:p>
          <a:p>
            <a:pPr algn="just"/>
            <a:endParaRPr lang="ru-RU" sz="500" dirty="0" smtClean="0"/>
          </a:p>
          <a:p>
            <a:pPr algn="just"/>
            <a:r>
              <a:rPr lang="ru-RU" sz="1600" b="1" dirty="0" smtClean="0"/>
              <a:t>Администратор источников финансирования дефицита бюджета </a:t>
            </a:r>
            <a:r>
              <a:rPr lang="ru-RU" sz="1600" dirty="0" smtClean="0"/>
              <a:t>Орган государственной власти (местного самоуправления), орган управления государственным внебюджетным фондом, иная организация, имеющий(</a:t>
            </a:r>
            <a:r>
              <a:rPr lang="ru-RU" sz="1600" dirty="0" err="1" smtClean="0"/>
              <a:t>ая</a:t>
            </a:r>
            <a:r>
              <a:rPr lang="ru-RU" sz="1600" dirty="0" smtClean="0"/>
              <a:t>) право осуществлять операции с источниками финансирования дефицита бюджета.</a:t>
            </a:r>
          </a:p>
          <a:p>
            <a:endParaRPr lang="ru-RU" sz="500" dirty="0" smtClean="0"/>
          </a:p>
          <a:p>
            <a:r>
              <a:rPr lang="ru-RU" sz="1600" b="1" dirty="0" smtClean="0">
                <a:solidFill>
                  <a:srgbClr val="0070C0"/>
                </a:solidFill>
              </a:rPr>
              <a:t>Б </a:t>
            </a:r>
          </a:p>
          <a:p>
            <a:r>
              <a:rPr lang="ru-RU" sz="1600" b="1" dirty="0" smtClean="0"/>
              <a:t>Бюджет </a:t>
            </a:r>
          </a:p>
          <a:p>
            <a:pPr marL="342900" indent="-342900" algn="just">
              <a:buAutoNum type="arabicPeriod"/>
            </a:pPr>
            <a:r>
              <a:rPr lang="ru-RU" sz="1600" dirty="0" smtClean="0"/>
              <a:t>Фонд денежных средств, предназначенный для финансирования функций государства</a:t>
            </a:r>
          </a:p>
          <a:p>
            <a:pPr marL="342900" indent="-342900" algn="just"/>
            <a:r>
              <a:rPr lang="ru-RU" sz="1600" dirty="0" smtClean="0"/>
              <a:t>      (федеральный и региональный уровень) и местного самоуправления (местный уровень). </a:t>
            </a:r>
          </a:p>
          <a:p>
            <a:pPr marL="342900" indent="-342900" algn="just"/>
            <a:r>
              <a:rPr lang="ru-RU" sz="1600" dirty="0" smtClean="0"/>
              <a:t>2. Представляет собой главный финансовый документ страны    (региона, муниципалитета, поселения), утверждаемый органом законодательной власти соответствующего уровня управления.</a:t>
            </a:r>
          </a:p>
          <a:p>
            <a:pPr algn="just"/>
            <a:endParaRPr lang="ru-RU" sz="16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973220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6134" y="195026"/>
            <a:ext cx="1375470" cy="1162272"/>
          </a:xfrm>
          <a:prstGeom prst="rect">
            <a:avLst/>
          </a:prstGeom>
        </p:spPr>
      </p:pic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534400" cy="758952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ГЛОССАРИЙ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go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29652" y="0"/>
            <a:ext cx="714348" cy="969666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4286248" y="1000108"/>
            <a:ext cx="571504" cy="50006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1158606"/>
            <a:ext cx="8858312" cy="201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42844" y="1433533"/>
            <a:ext cx="8858312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smtClean="0"/>
              <a:t>Бюджет консолидированный </a:t>
            </a:r>
          </a:p>
          <a:p>
            <a:pPr algn="just"/>
            <a:r>
              <a:rPr lang="ru-RU" sz="1600" dirty="0" smtClean="0"/>
              <a:t>Свод бюджетов бюджетной системы Российской Федерации на соответствующей территории (за исключением бюджетов государственных внебюджетных фондов). Консолидированным может быть бюджет на местном уровне (свод бюджета муниципального образования и бюджетов входящих в него поселений), региональном (свод бюджета субъекта Российской Федерации и бюджетов входящих в него муниципальных образований), федеральном (свод всех бюджетов бюджетной системы Российской Федерации).</a:t>
            </a:r>
            <a:r>
              <a:rPr lang="ru-RU" sz="1600" b="1" dirty="0" smtClean="0"/>
              <a:t> </a:t>
            </a:r>
          </a:p>
          <a:p>
            <a:pPr algn="just"/>
            <a:endParaRPr lang="ru-RU" sz="500" b="1" dirty="0" smtClean="0"/>
          </a:p>
          <a:p>
            <a:pPr algn="just"/>
            <a:r>
              <a:rPr lang="ru-RU" sz="1600" b="1" dirty="0" smtClean="0"/>
              <a:t>Бюджет муниципального образования </a:t>
            </a:r>
          </a:p>
          <a:p>
            <a:pPr marL="342900" indent="-342900" algn="just">
              <a:buAutoNum type="arabicPeriod"/>
            </a:pPr>
            <a:r>
              <a:rPr lang="ru-RU" sz="1600" dirty="0" smtClean="0"/>
              <a:t>Фонд денежных средств, предназначенный для финансирования функций, отнесенных к предметам ведения местного самоуправления. </a:t>
            </a:r>
          </a:p>
          <a:p>
            <a:pPr marL="342900" indent="-342900" algn="just">
              <a:buAutoNum type="arabicPeriod"/>
            </a:pPr>
            <a:r>
              <a:rPr lang="ru-RU" sz="1600" dirty="0" smtClean="0"/>
              <a:t>Основной финансовый документ муниципального образования, поселения на текущий             финансовый год, принимаемый представительным органом местного самоуправления.</a:t>
            </a:r>
          </a:p>
          <a:p>
            <a:pPr algn="just"/>
            <a:endParaRPr lang="ru-RU" sz="500" dirty="0" smtClean="0"/>
          </a:p>
          <a:p>
            <a:r>
              <a:rPr lang="ru-RU" sz="1600" b="1" dirty="0" smtClean="0"/>
              <a:t>Бюджетная классификация</a:t>
            </a:r>
          </a:p>
          <a:p>
            <a:pPr algn="just"/>
            <a:r>
              <a:rPr lang="ru-RU" sz="1600" dirty="0" smtClean="0"/>
              <a:t>Группировка доходов и расходов бюджетов всех уровней бюджетной системы РФ, а также источников финансирования дефицитов этих бюджетов, используемая для составления и исполнения бюджетов. </a:t>
            </a:r>
          </a:p>
          <a:p>
            <a:pPr marL="342900" indent="-342900" algn="just"/>
            <a:endParaRPr lang="ru-RU" sz="1600" dirty="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973220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6134" y="195026"/>
            <a:ext cx="1375470" cy="1162272"/>
          </a:xfrm>
          <a:prstGeom prst="rect">
            <a:avLst/>
          </a:prstGeom>
        </p:spPr>
      </p:pic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534400" cy="758952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ГЛОССАРИЙ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go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29652" y="0"/>
            <a:ext cx="714348" cy="969666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4286248" y="1000108"/>
            <a:ext cx="571504" cy="50006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1158606"/>
            <a:ext cx="8858312" cy="201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42844" y="1441298"/>
            <a:ext cx="8858312" cy="44165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Бюджетная роспись </a:t>
            </a:r>
          </a:p>
          <a:p>
            <a:pPr algn="just"/>
            <a:r>
              <a:rPr lang="ru-RU" sz="1600" dirty="0" smtClean="0"/>
              <a:t>Документ, который составляется и ведется: - Главным распорядителем бюджетных средств – в целях исполнения бюджета в части расходов; - Главным администратором источников финансирования дефицита бюджета - в целях исполнения бюджета в части источников финансирования дефицита бюджета.</a:t>
            </a:r>
          </a:p>
          <a:p>
            <a:endParaRPr lang="ru-RU" sz="500" dirty="0" smtClean="0"/>
          </a:p>
          <a:p>
            <a:r>
              <a:rPr lang="ru-RU" sz="1600" b="1" dirty="0" smtClean="0"/>
              <a:t>Бюджетная система Российской Федерации </a:t>
            </a:r>
          </a:p>
          <a:p>
            <a:r>
              <a:rPr lang="ru-RU" sz="1600" dirty="0" smtClean="0"/>
              <a:t>Совокупность всех бюджетов в РФ: федерального, региональных, местных, государственных внебюджетных фондов. </a:t>
            </a:r>
          </a:p>
          <a:p>
            <a:endParaRPr lang="ru-RU" sz="500" dirty="0" smtClean="0"/>
          </a:p>
          <a:p>
            <a:r>
              <a:rPr lang="ru-RU" sz="1600" b="1" dirty="0" smtClean="0"/>
              <a:t>Бюджетная смета </a:t>
            </a:r>
          </a:p>
          <a:p>
            <a:pPr algn="just"/>
            <a:r>
              <a:rPr lang="ru-RU" sz="1600" dirty="0" smtClean="0"/>
              <a:t>Документ, устанавливающий лимиты бюджетных обязательств казенного учреждения. Бюджетная смета представлена в разрезе кодов бюджетной классификации расходов. </a:t>
            </a:r>
          </a:p>
          <a:p>
            <a:pPr algn="just"/>
            <a:endParaRPr lang="ru-RU" sz="500" dirty="0" smtClean="0"/>
          </a:p>
          <a:p>
            <a:r>
              <a:rPr lang="ru-RU" sz="1600" b="1" dirty="0" smtClean="0"/>
              <a:t>Бюджетное обязательство </a:t>
            </a:r>
          </a:p>
          <a:p>
            <a:r>
              <a:rPr lang="ru-RU" sz="1600" dirty="0" smtClean="0"/>
              <a:t>Расходные обязательства, подлежащие исполнению в соответствующем финансовом году. </a:t>
            </a:r>
          </a:p>
          <a:p>
            <a:endParaRPr lang="ru-RU" sz="500" dirty="0" smtClean="0"/>
          </a:p>
          <a:p>
            <a:r>
              <a:rPr lang="ru-RU" sz="1600" b="1" dirty="0" smtClean="0"/>
              <a:t>Бюджетные ассигнования </a:t>
            </a:r>
          </a:p>
          <a:p>
            <a:r>
              <a:rPr lang="ru-RU" sz="1600" dirty="0" smtClean="0"/>
              <a:t>Предельные объемы денежных средств, предусмотренные в соответствующем финансовом году для исполнения бюджетных обязательств.</a:t>
            </a:r>
          </a:p>
          <a:p>
            <a:endParaRPr lang="ru-RU" sz="500" dirty="0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973220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6134" y="195026"/>
            <a:ext cx="1375470" cy="1162272"/>
          </a:xfrm>
          <a:prstGeom prst="rect">
            <a:avLst/>
          </a:prstGeom>
        </p:spPr>
      </p:pic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534400" cy="758952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ГЛОССАРИЙ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go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29652" y="0"/>
            <a:ext cx="714348" cy="969666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4286248" y="1000108"/>
            <a:ext cx="571504" cy="50006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1158606"/>
            <a:ext cx="8858312" cy="201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42844" y="1433533"/>
            <a:ext cx="8858312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Бюджетный процесс </a:t>
            </a:r>
          </a:p>
          <a:p>
            <a:pPr algn="just"/>
            <a:r>
              <a:rPr lang="ru-RU" sz="1600" dirty="0" smtClean="0"/>
              <a:t>Деятельность по подготовке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утверждению бюджетной отчетности</a:t>
            </a:r>
            <a:r>
              <a:rPr lang="ru-RU" sz="1600" b="1" dirty="0" smtClean="0"/>
              <a:t>.</a:t>
            </a:r>
          </a:p>
          <a:p>
            <a:endParaRPr lang="ru-RU" sz="500" dirty="0" smtClean="0"/>
          </a:p>
          <a:p>
            <a:r>
              <a:rPr lang="ru-RU" sz="1600" b="1" dirty="0" smtClean="0"/>
              <a:t>Бюджет субъекта Российской Федерации </a:t>
            </a:r>
          </a:p>
          <a:p>
            <a:pPr marL="342900" indent="-342900" algn="just">
              <a:buAutoNum type="arabicPeriod"/>
            </a:pPr>
            <a:r>
              <a:rPr lang="ru-RU" sz="1600" dirty="0" smtClean="0"/>
              <a:t>Фонд денежных средств субъекта РФ. Бюджет субъекта РФ может быть: - собственно    бюджет региона – фонд денежных средств, предназначенный для финансирования функций, отнесенных к предметам ведения субъекта РФ; - консолидированный – включает в себя бюджет региона и бюджеты муниципальных образований, входящих в состав данного региона. </a:t>
            </a:r>
          </a:p>
          <a:p>
            <a:pPr marL="342900" indent="-342900" algn="just">
              <a:buAutoNum type="arabicPeriod"/>
            </a:pPr>
            <a:r>
              <a:rPr lang="ru-RU" sz="1600" dirty="0" smtClean="0"/>
              <a:t>Основной финансовый документ региона на текущий финансовый год, имеющий силу закона.</a:t>
            </a:r>
          </a:p>
          <a:p>
            <a:endParaRPr lang="ru-RU" sz="500" dirty="0" smtClean="0"/>
          </a:p>
          <a:p>
            <a:r>
              <a:rPr lang="ru-RU" sz="1600" b="1" dirty="0" smtClean="0"/>
              <a:t>Бюджет федеральный </a:t>
            </a:r>
          </a:p>
          <a:p>
            <a:pPr marL="342900" indent="-342900" algn="just">
              <a:buAutoNum type="arabicPeriod"/>
            </a:pPr>
            <a:r>
              <a:rPr lang="ru-RU" sz="1600" dirty="0" smtClean="0"/>
              <a:t>Фонд денежных средств, предназначенный для финансирования функций, отнесенных к предметам ведения государства. </a:t>
            </a:r>
          </a:p>
          <a:p>
            <a:pPr marL="342900" indent="-342900" algn="just">
              <a:buFontTx/>
              <a:buAutoNum type="arabicPeriod"/>
            </a:pPr>
            <a:r>
              <a:rPr lang="ru-RU" sz="1600" dirty="0" smtClean="0"/>
              <a:t>Основной финансовый документ страны на текущий финансовый год, имеющий силу закона. </a:t>
            </a:r>
          </a:p>
          <a:p>
            <a:pPr marL="342900" indent="-342900" algn="just">
              <a:buAutoNum type="arabicPeriod"/>
            </a:pPr>
            <a:endParaRPr lang="ru-RU" sz="1600" dirty="0" smtClean="0"/>
          </a:p>
          <a:p>
            <a:pPr algn="just"/>
            <a:endParaRPr lang="ru-RU" sz="16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973220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6134" y="195026"/>
            <a:ext cx="1375470" cy="1162272"/>
          </a:xfrm>
          <a:prstGeom prst="rect">
            <a:avLst/>
          </a:prstGeom>
        </p:spPr>
      </p:pic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534400" cy="758952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ГЛОССАРИЙ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go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29652" y="0"/>
            <a:ext cx="714348" cy="969666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4286248" y="1000108"/>
            <a:ext cx="571504" cy="50006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1158606"/>
            <a:ext cx="8858312" cy="201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42844" y="1433533"/>
            <a:ext cx="8858312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</a:rPr>
              <a:t>В</a:t>
            </a:r>
          </a:p>
          <a:p>
            <a:r>
              <a:rPr lang="ru-RU" sz="1600" b="1" dirty="0" smtClean="0"/>
              <a:t>Ведомственная структура расходов бюджета </a:t>
            </a:r>
          </a:p>
          <a:p>
            <a:pPr algn="just"/>
            <a:r>
              <a:rPr lang="ru-RU" sz="1600" dirty="0" smtClean="0"/>
              <a:t>Распределение бюджетных средств по главным распорядителям бюджетных средств, по разделам, подразделам, целевым статьям и видам расходов бюджетной классификации Российской Федерации. </a:t>
            </a:r>
          </a:p>
          <a:p>
            <a:endParaRPr lang="ru-RU" sz="500" dirty="0" smtClean="0"/>
          </a:p>
          <a:p>
            <a:r>
              <a:rPr lang="ru-RU" sz="1600" b="1" dirty="0" smtClean="0"/>
              <a:t>Внешний долг </a:t>
            </a:r>
          </a:p>
          <a:p>
            <a:pPr algn="just"/>
            <a:r>
              <a:rPr lang="ru-RU" sz="1600" dirty="0" smtClean="0"/>
              <a:t>Долг, выраженный в иностранной валюте. В объем внешнего долга не включается долг субъектов РФ и муниципальных образований перед Российской Федерацией, выраженный в иностранной валюте. </a:t>
            </a:r>
          </a:p>
          <a:p>
            <a:endParaRPr lang="ru-RU" sz="500" dirty="0" smtClean="0"/>
          </a:p>
          <a:p>
            <a:r>
              <a:rPr lang="ru-RU" sz="1600" b="1" dirty="0" smtClean="0"/>
              <a:t>Внутренний долг </a:t>
            </a:r>
          </a:p>
          <a:p>
            <a:pPr algn="just"/>
            <a:r>
              <a:rPr lang="ru-RU" sz="1600" dirty="0" smtClean="0"/>
              <a:t>Долг, выраженный в валюте РФ (рублях), а также долг субъектов РФ и муниципальных образований перед Российской Федерацией, выраженный в иностранной валюте. </a:t>
            </a:r>
          </a:p>
          <a:p>
            <a:endParaRPr lang="ru-RU" sz="500" dirty="0" smtClean="0"/>
          </a:p>
          <a:p>
            <a:r>
              <a:rPr lang="ru-RU" sz="1600" b="1" dirty="0" smtClean="0">
                <a:solidFill>
                  <a:srgbClr val="0070C0"/>
                </a:solidFill>
              </a:rPr>
              <a:t>Г</a:t>
            </a:r>
            <a:r>
              <a:rPr lang="ru-RU" sz="1600" b="1" dirty="0" smtClean="0"/>
              <a:t> </a:t>
            </a:r>
          </a:p>
          <a:p>
            <a:r>
              <a:rPr lang="ru-RU" sz="1600" b="1" dirty="0" smtClean="0"/>
              <a:t>Главный администратор доходов бюджета </a:t>
            </a:r>
          </a:p>
          <a:p>
            <a:pPr algn="just"/>
            <a:r>
              <a:rPr lang="ru-RU" sz="1600" dirty="0" smtClean="0"/>
              <a:t>Орган государственной власти (местного самоуправления), орган управления государственным внебюджетным фондом, Центральный банк Российской Федерации, казенное учреждение, имеющий(ее) в своем ведении администраторов доходов бюджета. </a:t>
            </a:r>
            <a:endParaRPr lang="ru-RU" sz="16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973220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6134" y="195026"/>
            <a:ext cx="1375470" cy="1162272"/>
          </a:xfrm>
          <a:prstGeom prst="rect">
            <a:avLst/>
          </a:prstGeom>
        </p:spPr>
      </p:pic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534400" cy="758952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ГЛОССАРИЙ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go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29652" y="0"/>
            <a:ext cx="714348" cy="969666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4286248" y="1000108"/>
            <a:ext cx="571504" cy="50006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1158606"/>
            <a:ext cx="8858312" cy="201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42844" y="1285860"/>
            <a:ext cx="8858312" cy="5247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Главный администратор источников финансирования дефицита бюджета </a:t>
            </a:r>
          </a:p>
          <a:p>
            <a:r>
              <a:rPr lang="ru-RU" sz="1600" dirty="0" smtClean="0"/>
              <a:t>Орган государственной власти (местного самоуправления), орган управления государственным внебюджетным фондом, иная организация, имеющий(</a:t>
            </a:r>
            <a:r>
              <a:rPr lang="ru-RU" sz="1600" dirty="0" err="1" smtClean="0"/>
              <a:t>ая</a:t>
            </a:r>
            <a:r>
              <a:rPr lang="ru-RU" sz="1600" dirty="0" smtClean="0"/>
              <a:t>) в своем ведении администраторов источников финансирования дефицита бюджета. </a:t>
            </a:r>
          </a:p>
          <a:p>
            <a:endParaRPr lang="ru-RU" sz="500" dirty="0" smtClean="0"/>
          </a:p>
          <a:p>
            <a:r>
              <a:rPr lang="ru-RU" sz="1600" b="1" dirty="0" smtClean="0"/>
              <a:t>Главный распорядитель бюджетных средств (ГРБС) </a:t>
            </a:r>
          </a:p>
          <a:p>
            <a:r>
              <a:rPr lang="ru-RU" sz="1600" dirty="0" smtClean="0"/>
              <a:t>Орган государственной власти (местного самоуправления), орган управления государственным внебюджетным фондом, или наиболее значимое учреждение науки, образования, культуры и здравоохранения, напрямую получающий(ее) средства из бюджета и наделенный правом распределять их между подведомственными распорядителями и получателями бюджетных средств. </a:t>
            </a:r>
          </a:p>
          <a:p>
            <a:endParaRPr lang="ru-RU" sz="500" dirty="0" smtClean="0"/>
          </a:p>
          <a:p>
            <a:r>
              <a:rPr lang="ru-RU" sz="1600" b="1" dirty="0" smtClean="0"/>
              <a:t>Государственная или муниципальная гарантия </a:t>
            </a:r>
          </a:p>
          <a:p>
            <a:pPr algn="just"/>
            <a:r>
              <a:rPr lang="ru-RU" sz="1600" dirty="0" smtClean="0"/>
              <a:t>Вид долгового обязательства государства (муниципального образования). Предполагает обязанность государства (муниципального образования) уплатить кредитору (бенефициару) определенную денежную сумму за должника (принципала) за счет средств соответствующего бюджета при наступлении гарантийного случая. </a:t>
            </a:r>
          </a:p>
          <a:p>
            <a:pPr algn="just"/>
            <a:endParaRPr lang="ru-RU" sz="500" dirty="0" smtClean="0"/>
          </a:p>
          <a:p>
            <a:r>
              <a:rPr lang="ru-RU" sz="1600" b="1" dirty="0" smtClean="0"/>
              <a:t>Государственная программа </a:t>
            </a:r>
          </a:p>
          <a:p>
            <a:pPr algn="just"/>
            <a:r>
              <a:rPr lang="ru-RU" sz="1600" dirty="0" smtClean="0"/>
              <a:t>Система мероприятий и инструментов государственной политики, обеспечивающих в рамках реализации ключевых государственных функций достижение приоритетов и целей государственной политики в сфере социально-экономического развития и безопасности.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973220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6134" y="195026"/>
            <a:ext cx="1375470" cy="1162272"/>
          </a:xfrm>
          <a:prstGeom prst="rect">
            <a:avLst/>
          </a:prstGeom>
        </p:spPr>
      </p:pic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534400" cy="758952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ГЛОССАРИЙ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go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29652" y="0"/>
            <a:ext cx="714348" cy="969666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4286248" y="1000108"/>
            <a:ext cx="571504" cy="50006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1158606"/>
            <a:ext cx="8858312" cy="201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42844" y="1285860"/>
            <a:ext cx="8858312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</a:rPr>
              <a:t>Д </a:t>
            </a:r>
          </a:p>
          <a:p>
            <a:r>
              <a:rPr lang="ru-RU" sz="1600" b="1" dirty="0" smtClean="0"/>
              <a:t>Дефицит бюджета </a:t>
            </a:r>
          </a:p>
          <a:p>
            <a:r>
              <a:rPr lang="ru-RU" sz="1600" dirty="0" smtClean="0"/>
              <a:t>Превышение расходов бюджета над его доходами. </a:t>
            </a:r>
          </a:p>
          <a:p>
            <a:endParaRPr lang="ru-RU" sz="500" dirty="0" smtClean="0"/>
          </a:p>
          <a:p>
            <a:r>
              <a:rPr lang="ru-RU" sz="1600" b="1" dirty="0" smtClean="0"/>
              <a:t>Дотации </a:t>
            </a:r>
          </a:p>
          <a:p>
            <a:r>
              <a:rPr lang="ru-RU" sz="1600" dirty="0" smtClean="0"/>
              <a:t>Средства, предоставляемые одним бюджетом бюджетной системы РФ другому бюджету на безвозмездной и безвозвратной основе без указания конкретных целей использования. </a:t>
            </a:r>
          </a:p>
          <a:p>
            <a:endParaRPr lang="ru-RU" sz="500" dirty="0" smtClean="0"/>
          </a:p>
          <a:p>
            <a:r>
              <a:rPr lang="ru-RU" sz="1600" b="1" dirty="0" smtClean="0"/>
              <a:t>Доходы бюджета </a:t>
            </a:r>
          </a:p>
          <a:p>
            <a:pPr algn="just"/>
            <a:r>
              <a:rPr lang="ru-RU" sz="1600" dirty="0" smtClean="0"/>
              <a:t>Поступающие от населения, организаций, учреждений в бюджет денежные средства в виде: - налогов; - неналоговых поступлений (пошлины, доходы от продажи имущества, штрафы и т.п.); - безвозмездных поступлений; - доходов от предпринимательской деятельности бюджетных организаций. Кредиты, доходы от выпуска ценных бумаг, полученные государством (органами местного самоуправления), не включаются в состав доходов. </a:t>
            </a:r>
          </a:p>
          <a:p>
            <a:pPr algn="just"/>
            <a:endParaRPr lang="ru-RU" sz="500" dirty="0" smtClean="0"/>
          </a:p>
          <a:p>
            <a:r>
              <a:rPr lang="ru-RU" sz="1600" b="1" dirty="0" smtClean="0">
                <a:solidFill>
                  <a:srgbClr val="0070C0"/>
                </a:solidFill>
              </a:rPr>
              <a:t>Е</a:t>
            </a:r>
            <a:r>
              <a:rPr lang="ru-RU" sz="1600" b="1" dirty="0" smtClean="0"/>
              <a:t> </a:t>
            </a:r>
          </a:p>
          <a:p>
            <a:r>
              <a:rPr lang="ru-RU" sz="1600" b="1" dirty="0" smtClean="0"/>
              <a:t>Единый счет бюджета </a:t>
            </a:r>
          </a:p>
          <a:p>
            <a:pPr algn="just"/>
            <a:r>
              <a:rPr lang="ru-RU" sz="1600" dirty="0" smtClean="0"/>
              <a:t>Счет (совокупность счетов), открытый (открытых) Федеральному казначейству в учреждении Центрального банка РФ отдельно по каждому бюджету бюджетной системы РФ для осуществления операций по кассовым поступлениям в бюджет и кассовым выплатам из бюджета.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973220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6134" y="195026"/>
            <a:ext cx="1375470" cy="1162272"/>
          </a:xfrm>
          <a:prstGeom prst="rect">
            <a:avLst/>
          </a:prstGeom>
        </p:spPr>
      </p:pic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534400" cy="758952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ГЛОССАРИЙ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go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29652" y="0"/>
            <a:ext cx="714348" cy="969666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4286248" y="1000108"/>
            <a:ext cx="571504" cy="50006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1158606"/>
            <a:ext cx="8858312" cy="201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42844" y="1382990"/>
            <a:ext cx="885831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</a:rPr>
              <a:t>И </a:t>
            </a:r>
          </a:p>
          <a:p>
            <a:pPr algn="just"/>
            <a:r>
              <a:rPr lang="ru-RU" sz="1600" b="1" dirty="0" smtClean="0"/>
              <a:t>Источники финансирования дефицита бюджета </a:t>
            </a:r>
          </a:p>
          <a:p>
            <a:pPr algn="just"/>
            <a:r>
              <a:rPr lang="ru-RU" sz="1600" dirty="0" smtClean="0"/>
              <a:t>Средства, привлекаемые в бюджет для покрытия дефицита (кредиты банков, кредиты от других уровней бюджетов, кредиты финансовых международных организаций, ценные бумаги, иные источники). </a:t>
            </a:r>
          </a:p>
          <a:p>
            <a:endParaRPr lang="ru-RU" sz="500" b="1" dirty="0" smtClean="0"/>
          </a:p>
          <a:p>
            <a:r>
              <a:rPr lang="ru-RU" sz="1600" b="1" dirty="0" smtClean="0">
                <a:solidFill>
                  <a:srgbClr val="0070C0"/>
                </a:solidFill>
              </a:rPr>
              <a:t>К</a:t>
            </a:r>
            <a:r>
              <a:rPr lang="ru-RU" sz="1600" b="1" dirty="0" smtClean="0"/>
              <a:t> </a:t>
            </a:r>
          </a:p>
          <a:p>
            <a:r>
              <a:rPr lang="ru-RU" sz="1600" b="1" dirty="0" smtClean="0"/>
              <a:t>Казенное учреждение</a:t>
            </a:r>
          </a:p>
          <a:p>
            <a:pPr algn="just"/>
            <a:r>
              <a:rPr lang="ru-RU" sz="1600" dirty="0" smtClean="0"/>
              <a:t>Государственное (муниципальное) учреждение, финансовое обеспечение деятельности которого осуществляется за счет средств соответствующего бюджета на основании бюджетной сметы.</a:t>
            </a:r>
          </a:p>
          <a:p>
            <a:endParaRPr lang="ru-RU" sz="500" b="1" dirty="0" smtClean="0"/>
          </a:p>
          <a:p>
            <a:r>
              <a:rPr lang="ru-RU" sz="1600" b="1" dirty="0" smtClean="0">
                <a:solidFill>
                  <a:srgbClr val="0070C0"/>
                </a:solidFill>
              </a:rPr>
              <a:t>Л</a:t>
            </a:r>
            <a:r>
              <a:rPr lang="ru-RU" sz="1600" b="1" dirty="0" smtClean="0"/>
              <a:t> </a:t>
            </a:r>
          </a:p>
          <a:p>
            <a:r>
              <a:rPr lang="ru-RU" sz="1600" b="1" dirty="0" smtClean="0"/>
              <a:t>Лимиты бюджетных обязательств </a:t>
            </a:r>
          </a:p>
          <a:p>
            <a:pPr algn="just"/>
            <a:r>
              <a:rPr lang="ru-RU" sz="1600" dirty="0" smtClean="0"/>
              <a:t>Объем прав (в денежном выражении) по принятию и исполнению казенным учреждением бюджетных обязательств в текущем финансовом году и плановом периоде. </a:t>
            </a:r>
          </a:p>
          <a:p>
            <a:endParaRPr lang="ru-RU" sz="500" b="1" dirty="0" smtClean="0"/>
          </a:p>
          <a:p>
            <a:r>
              <a:rPr lang="ru-RU" sz="1600" b="1" dirty="0" smtClean="0">
                <a:solidFill>
                  <a:srgbClr val="0070C0"/>
                </a:solidFill>
              </a:rPr>
              <a:t>М</a:t>
            </a:r>
            <a:r>
              <a:rPr lang="ru-RU" sz="1600" b="1" dirty="0" smtClean="0"/>
              <a:t> </a:t>
            </a:r>
          </a:p>
          <a:p>
            <a:r>
              <a:rPr lang="ru-RU" sz="1600" b="1" dirty="0" smtClean="0"/>
              <a:t>Межбюджетные отношения </a:t>
            </a:r>
          </a:p>
          <a:p>
            <a:r>
              <a:rPr lang="ru-RU" sz="1600" dirty="0" smtClean="0"/>
              <a:t>Взаимоотношения между публично-правовыми образованиями по вопросам осуществления бюджетного процесса. </a:t>
            </a:r>
          </a:p>
          <a:p>
            <a:endParaRPr lang="ru-RU" sz="500" b="1" dirty="0" smtClean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973220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6134" y="195026"/>
            <a:ext cx="1375470" cy="1162272"/>
          </a:xfrm>
          <a:prstGeom prst="rect">
            <a:avLst/>
          </a:prstGeom>
        </p:spPr>
      </p:pic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534400" cy="758952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ГЛОССАРИЙ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go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29652" y="0"/>
            <a:ext cx="714348" cy="969666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4286248" y="1000108"/>
            <a:ext cx="571504" cy="50006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1158606"/>
            <a:ext cx="8858312" cy="201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42844" y="1292774"/>
            <a:ext cx="8858312" cy="50321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smtClean="0"/>
              <a:t>Межбюджетные трансферты </a:t>
            </a:r>
          </a:p>
          <a:p>
            <a:pPr algn="just"/>
            <a:r>
              <a:rPr lang="ru-RU" sz="1600" dirty="0" smtClean="0"/>
              <a:t>Средства, предоставляемые одним бюджетом бюджетной системы РФ другому бюджету.</a:t>
            </a:r>
          </a:p>
          <a:p>
            <a:endParaRPr lang="ru-RU" sz="500" dirty="0" smtClean="0"/>
          </a:p>
          <a:p>
            <a:r>
              <a:rPr lang="ru-RU" sz="1600" b="1" dirty="0" smtClean="0">
                <a:solidFill>
                  <a:srgbClr val="0070C0"/>
                </a:solidFill>
              </a:rPr>
              <a:t>Н</a:t>
            </a:r>
          </a:p>
          <a:p>
            <a:r>
              <a:rPr lang="ru-RU" sz="1600" b="1" dirty="0" err="1" smtClean="0"/>
              <a:t>Непрограммные</a:t>
            </a:r>
            <a:r>
              <a:rPr lang="ru-RU" sz="1600" b="1" dirty="0" smtClean="0"/>
              <a:t> расходы </a:t>
            </a:r>
          </a:p>
          <a:p>
            <a:r>
              <a:rPr lang="ru-RU" sz="1600" dirty="0" smtClean="0"/>
              <a:t>Расходные обязательства, не включенные в государственные программы. </a:t>
            </a:r>
          </a:p>
          <a:p>
            <a:endParaRPr lang="ru-RU" sz="500" dirty="0" smtClean="0"/>
          </a:p>
          <a:p>
            <a:r>
              <a:rPr lang="ru-RU" sz="1600" b="1" dirty="0" smtClean="0">
                <a:solidFill>
                  <a:srgbClr val="0070C0"/>
                </a:solidFill>
              </a:rPr>
              <a:t>О </a:t>
            </a:r>
          </a:p>
          <a:p>
            <a:r>
              <a:rPr lang="ru-RU" sz="1600" b="1" dirty="0" smtClean="0"/>
              <a:t>Обоснование бюджетных ассигнований </a:t>
            </a:r>
          </a:p>
          <a:p>
            <a:pPr algn="just"/>
            <a:r>
              <a:rPr lang="ru-RU" sz="1600" dirty="0" smtClean="0"/>
              <a:t>Документ, содержащий информацию о бюджетных средствах в очередном финансовом году (очередном финансовом году и плановом периоде). </a:t>
            </a:r>
          </a:p>
          <a:p>
            <a:pPr algn="just"/>
            <a:endParaRPr lang="ru-RU" sz="500" dirty="0" smtClean="0"/>
          </a:p>
          <a:p>
            <a:r>
              <a:rPr lang="ru-RU" sz="1600" b="1" dirty="0" smtClean="0"/>
              <a:t>Отчетный финансовый год </a:t>
            </a:r>
          </a:p>
          <a:p>
            <a:r>
              <a:rPr lang="ru-RU" sz="1600" dirty="0" smtClean="0"/>
              <a:t>Год, предшествующий текущему финансовому году. </a:t>
            </a:r>
          </a:p>
          <a:p>
            <a:endParaRPr lang="ru-RU" sz="500" dirty="0" smtClean="0"/>
          </a:p>
          <a:p>
            <a:r>
              <a:rPr lang="ru-RU" sz="1600" b="1" dirty="0" smtClean="0"/>
              <a:t>Очередной финансовый год </a:t>
            </a:r>
          </a:p>
          <a:p>
            <a:r>
              <a:rPr lang="ru-RU" sz="1600" dirty="0" smtClean="0"/>
              <a:t>Год, следующий за текущим финансовым годом. </a:t>
            </a:r>
          </a:p>
          <a:p>
            <a:endParaRPr lang="ru-RU" sz="500" dirty="0" smtClean="0"/>
          </a:p>
          <a:p>
            <a:r>
              <a:rPr lang="ru-RU" sz="1600" b="1" dirty="0" smtClean="0">
                <a:solidFill>
                  <a:srgbClr val="0070C0"/>
                </a:solidFill>
              </a:rPr>
              <a:t>П</a:t>
            </a:r>
            <a:r>
              <a:rPr lang="ru-RU" sz="1600" b="1" dirty="0" smtClean="0"/>
              <a:t> </a:t>
            </a:r>
          </a:p>
          <a:p>
            <a:r>
              <a:rPr lang="ru-RU" sz="1600" b="1" dirty="0" smtClean="0"/>
              <a:t>Плановый период </a:t>
            </a:r>
          </a:p>
          <a:p>
            <a:r>
              <a:rPr lang="ru-RU" sz="1600" dirty="0" smtClean="0"/>
              <a:t>Два финансовых года, следующие за очередным финансовым годом. </a:t>
            </a:r>
          </a:p>
          <a:p>
            <a:endParaRPr lang="ru-RU" sz="800" dirty="0" smtClean="0"/>
          </a:p>
          <a:p>
            <a:r>
              <a:rPr lang="ru-RU" sz="1600" b="1" dirty="0" err="1" smtClean="0"/>
              <a:t>Профицит</a:t>
            </a:r>
            <a:r>
              <a:rPr lang="ru-RU" sz="1600" b="1" dirty="0" smtClean="0"/>
              <a:t> бюджета </a:t>
            </a:r>
          </a:p>
          <a:p>
            <a:r>
              <a:rPr lang="ru-RU" sz="1600" dirty="0" smtClean="0"/>
              <a:t>Превышение доходов бюджета над его расходами.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5"/>
          <p:cNvSpPr txBox="1">
            <a:spLocks/>
          </p:cNvSpPr>
          <p:nvPr/>
        </p:nvSpPr>
        <p:spPr bwMode="auto">
          <a:xfrm>
            <a:off x="71438" y="-30163"/>
            <a:ext cx="8429625" cy="815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endParaRPr lang="ru-RU" sz="1400" b="1" dirty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34" name="Заголовок 5"/>
          <p:cNvSpPr txBox="1">
            <a:spLocks/>
          </p:cNvSpPr>
          <p:nvPr/>
        </p:nvSpPr>
        <p:spPr>
          <a:xfrm>
            <a:off x="2" y="0"/>
            <a:ext cx="8429625" cy="785813"/>
          </a:xfrm>
          <a:prstGeom prst="rect">
            <a:avLst/>
          </a:prstGeom>
        </p:spPr>
        <p:txBody>
          <a:bodyPr anchor="ctr"/>
          <a:lstStyle/>
          <a:p>
            <a:pPr algn="ctr" eaLnBrk="0" hangingPunct="0">
              <a:defRPr/>
            </a:pPr>
            <a:endParaRPr lang="ru-RU" b="1" kern="0" dirty="0">
              <a:solidFill>
                <a:schemeClr val="bg1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Заголовок 4"/>
          <p:cNvSpPr txBox="1">
            <a:spLocks/>
          </p:cNvSpPr>
          <p:nvPr/>
        </p:nvSpPr>
        <p:spPr bwMode="white">
          <a:xfrm>
            <a:off x="214284" y="1"/>
            <a:ext cx="8429683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72000" bIns="45720" numCol="1" anchor="ctr" anchorCtr="0" compatLnSpc="1">
            <a:prstTxWarp prst="textNoShape">
              <a:avLst/>
            </a:prstTxWarp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ru-RU" sz="1900" b="1" kern="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85720" y="285728"/>
          <a:ext cx="8858312" cy="737888"/>
        </p:xfrm>
        <a:graphic>
          <a:graphicData uri="http://schemas.openxmlformats.org/drawingml/2006/table">
            <a:tbl>
              <a:tblPr/>
              <a:tblGrid>
                <a:gridCol w="8858312"/>
              </a:tblGrid>
              <a:tr h="737888"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</a:rPr>
                        <a:t>Информация об исполнении областного</a:t>
                      </a:r>
                    </a:p>
                    <a:p>
                      <a:pPr algn="ctr" fontAlgn="b"/>
                      <a:r>
                        <a:rPr lang="ru-RU" sz="24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</a:rPr>
                        <a:t> бюджета</a:t>
                      </a:r>
                      <a:r>
                        <a:rPr lang="ru-RU" sz="2400" b="1" i="0" u="none" strike="noStrike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24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</a:rPr>
                        <a:t>за I полугодие 2016 года</a:t>
                      </a:r>
                      <a:endParaRPr lang="ru-RU" sz="24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/>
                      </a:endParaRPr>
                    </a:p>
                  </a:txBody>
                  <a:tcPr marL="6368" marR="6368" marT="636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42844" y="1142984"/>
          <a:ext cx="8786875" cy="5302948"/>
        </p:xfrm>
        <a:graphic>
          <a:graphicData uri="http://schemas.openxmlformats.org/drawingml/2006/table">
            <a:tbl>
              <a:tblPr/>
              <a:tblGrid>
                <a:gridCol w="2760274"/>
                <a:gridCol w="977598"/>
                <a:gridCol w="1012100"/>
                <a:gridCol w="1012100"/>
                <a:gridCol w="736074"/>
                <a:gridCol w="1138614"/>
                <a:gridCol w="1150115"/>
              </a:tblGrid>
              <a:tr h="245695"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4794" marR="4794" marT="479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4794" marR="4794" marT="479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4794" marR="4794" marT="479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4794" marR="4794" marT="479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4794" marR="4794" marT="479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4794" marR="4794" marT="479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latin typeface="Times New Roman"/>
                        </a:rPr>
                        <a:t>тыс. рублей</a:t>
                      </a:r>
                    </a:p>
                  </a:txBody>
                  <a:tcPr marL="4794" marR="4794" marT="479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93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/>
                        </a:rPr>
                        <a:t>Наименование показателей</a:t>
                      </a:r>
                    </a:p>
                  </a:txBody>
                  <a:tcPr marL="4794" marR="4794" marT="47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latin typeface="Times New Roman"/>
                        </a:rPr>
                        <a:t>I </a:t>
                      </a:r>
                      <a:r>
                        <a:rPr lang="ru-RU" sz="1300" b="0" i="0" u="none" strike="noStrike" dirty="0">
                          <a:latin typeface="Times New Roman"/>
                        </a:rPr>
                        <a:t>полугодие 2015 года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/>
                        </a:rPr>
                        <a:t>2016 год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latin typeface="Times New Roman"/>
                        </a:rPr>
                        <a:t>Темп роста (%)</a:t>
                      </a:r>
                      <a:br>
                        <a:rPr lang="ru-RU" sz="1300" b="0" i="0" u="none" strike="noStrike" dirty="0">
                          <a:latin typeface="Times New Roman"/>
                        </a:rPr>
                      </a:br>
                      <a:r>
                        <a:rPr lang="ru-RU" sz="1300" b="0" i="0" u="none" strike="noStrike" dirty="0">
                          <a:latin typeface="Times New Roman"/>
                        </a:rPr>
                        <a:t> I </a:t>
                      </a:r>
                      <a:r>
                        <a:rPr lang="ru-RU" sz="1300" b="0" i="0" u="none" strike="noStrike" dirty="0" err="1">
                          <a:latin typeface="Times New Roman"/>
                        </a:rPr>
                        <a:t>полуг</a:t>
                      </a:r>
                      <a:r>
                        <a:rPr lang="ru-RU" sz="1300" b="0" i="0" u="none" strike="noStrike" dirty="0">
                          <a:latin typeface="Times New Roman"/>
                        </a:rPr>
                        <a:t>. </a:t>
                      </a:r>
                      <a:r>
                        <a:rPr lang="ru-RU" sz="1300" b="0" i="0" u="none" strike="noStrike" dirty="0" smtClean="0">
                          <a:latin typeface="Times New Roman"/>
                        </a:rPr>
                        <a:t>2016г</a:t>
                      </a:r>
                      <a:r>
                        <a:rPr lang="ru-RU" sz="1300" b="0" i="0" u="none" strike="noStrike" dirty="0">
                          <a:latin typeface="Times New Roman"/>
                        </a:rPr>
                        <a:t>./</a:t>
                      </a:r>
                      <a:br>
                        <a:rPr lang="ru-RU" sz="1300" b="0" i="0" u="none" strike="noStrike" dirty="0">
                          <a:latin typeface="Times New Roman"/>
                        </a:rPr>
                      </a:br>
                      <a:r>
                        <a:rPr lang="ru-RU" sz="1300" b="0" i="0" u="none" strike="noStrike" dirty="0">
                          <a:latin typeface="Times New Roman"/>
                        </a:rPr>
                        <a:t> I </a:t>
                      </a:r>
                      <a:r>
                        <a:rPr lang="ru-RU" sz="1300" b="0" i="0" u="none" strike="noStrike" dirty="0" err="1">
                          <a:latin typeface="Times New Roman"/>
                        </a:rPr>
                        <a:t>полуг</a:t>
                      </a:r>
                      <a:r>
                        <a:rPr lang="ru-RU" sz="1300" b="0" i="0" u="none" strike="noStrike" dirty="0">
                          <a:latin typeface="Times New Roman"/>
                        </a:rPr>
                        <a:t>. </a:t>
                      </a:r>
                      <a:r>
                        <a:rPr lang="ru-RU" sz="1300" b="0" i="0" u="none" strike="noStrike" dirty="0" smtClean="0">
                          <a:latin typeface="Times New Roman"/>
                        </a:rPr>
                        <a:t>2015г</a:t>
                      </a:r>
                      <a:r>
                        <a:rPr lang="ru-RU" sz="1300" b="0" i="0" u="none" strike="noStrike" dirty="0">
                          <a:latin typeface="Times New Roman"/>
                        </a:rPr>
                        <a:t>.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latin typeface="Times New Roman"/>
                        </a:rPr>
                        <a:t>Отклонение</a:t>
                      </a:r>
                      <a:br>
                        <a:rPr lang="ru-RU" sz="1300" b="0" i="0" u="none" strike="noStrike" dirty="0">
                          <a:latin typeface="Times New Roman"/>
                        </a:rPr>
                      </a:br>
                      <a:r>
                        <a:rPr lang="ru-RU" sz="1300" b="0" i="0" u="none" strike="noStrike" dirty="0">
                          <a:latin typeface="Times New Roman"/>
                        </a:rPr>
                        <a:t> I </a:t>
                      </a:r>
                      <a:r>
                        <a:rPr lang="ru-RU" sz="1300" b="0" i="0" u="none" strike="noStrike" dirty="0" err="1">
                          <a:latin typeface="Times New Roman"/>
                        </a:rPr>
                        <a:t>полуг</a:t>
                      </a:r>
                      <a:r>
                        <a:rPr lang="ru-RU" sz="1300" b="0" i="0" u="none" strike="noStrike" dirty="0">
                          <a:latin typeface="Times New Roman"/>
                        </a:rPr>
                        <a:t>. </a:t>
                      </a:r>
                      <a:r>
                        <a:rPr lang="ru-RU" sz="1300" b="0" i="0" u="none" strike="noStrike" dirty="0" smtClean="0">
                          <a:latin typeface="Times New Roman"/>
                        </a:rPr>
                        <a:t>2016г</a:t>
                      </a:r>
                      <a:r>
                        <a:rPr lang="ru-RU" sz="1300" b="0" i="0" u="none" strike="noStrike" dirty="0">
                          <a:latin typeface="Times New Roman"/>
                        </a:rPr>
                        <a:t>./</a:t>
                      </a:r>
                      <a:br>
                        <a:rPr lang="ru-RU" sz="1300" b="0" i="0" u="none" strike="noStrike" dirty="0">
                          <a:latin typeface="Times New Roman"/>
                        </a:rPr>
                      </a:br>
                      <a:r>
                        <a:rPr lang="ru-RU" sz="1300" b="0" i="0" u="none" strike="noStrike" dirty="0">
                          <a:latin typeface="Times New Roman"/>
                        </a:rPr>
                        <a:t> I </a:t>
                      </a:r>
                      <a:r>
                        <a:rPr lang="ru-RU" sz="1300" b="0" i="0" u="none" strike="noStrike" dirty="0" err="1">
                          <a:latin typeface="Times New Roman"/>
                        </a:rPr>
                        <a:t>полуг</a:t>
                      </a:r>
                      <a:r>
                        <a:rPr lang="ru-RU" sz="1300" b="0" i="0" u="none" strike="noStrike" dirty="0">
                          <a:latin typeface="Times New Roman"/>
                        </a:rPr>
                        <a:t>. </a:t>
                      </a:r>
                      <a:r>
                        <a:rPr lang="ru-RU" sz="1300" b="0" i="0" u="none" strike="noStrike" dirty="0" smtClean="0">
                          <a:latin typeface="Times New Roman"/>
                        </a:rPr>
                        <a:t>2015г</a:t>
                      </a:r>
                      <a:r>
                        <a:rPr lang="ru-RU" sz="1300" b="0" i="0" u="none" strike="noStrike" dirty="0">
                          <a:latin typeface="Times New Roman"/>
                        </a:rPr>
                        <a:t>.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5854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latin typeface="Times New Roman"/>
                        </a:rPr>
                        <a:t>Уточненный годовой план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latin typeface="Times New Roman"/>
                        </a:rPr>
                        <a:t>Исполнение </a:t>
                      </a:r>
                      <a:r>
                        <a:rPr lang="ru-RU" sz="1300" b="0" i="0" u="none" strike="noStrike" dirty="0" smtClean="0">
                          <a:latin typeface="Times New Roman"/>
                        </a:rPr>
                        <a:t/>
                      </a:r>
                      <a:br>
                        <a:rPr lang="ru-RU" sz="1300" b="0" i="0" u="none" strike="noStrike" dirty="0" smtClean="0">
                          <a:latin typeface="Times New Roman"/>
                        </a:rPr>
                      </a:br>
                      <a:r>
                        <a:rPr lang="en-US" sz="1300" b="0" i="0" u="none" strike="noStrike" dirty="0" smtClean="0">
                          <a:latin typeface="Times New Roman"/>
                        </a:rPr>
                        <a:t>I </a:t>
                      </a:r>
                      <a:r>
                        <a:rPr lang="ru-RU" sz="1300" b="0" i="0" u="none" strike="noStrike" dirty="0">
                          <a:latin typeface="Times New Roman"/>
                        </a:rPr>
                        <a:t>полугодие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latin typeface="Times New Roman"/>
                        </a:rPr>
                        <a:t>% </a:t>
                      </a:r>
                      <a:r>
                        <a:rPr lang="ru-RU" sz="1300" b="0" i="0" u="none" strike="noStrike" dirty="0" err="1">
                          <a:latin typeface="Times New Roman"/>
                        </a:rPr>
                        <a:t>исполне-ния</a:t>
                      </a:r>
                      <a:endParaRPr lang="ru-RU" sz="130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569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ДОХОДЫ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latin typeface="Times New Roman"/>
                        </a:rPr>
                        <a:t>12 172 497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27 923 034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12 321 459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44,1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101,2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148 962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</a:tr>
              <a:tr h="24569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Times New Roman"/>
                        </a:rPr>
                        <a:t>налоговые и неналоговые доходы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Times New Roman"/>
                        </a:rPr>
                        <a:t>6 697 629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Times New Roman"/>
                        </a:rPr>
                        <a:t>17 839 315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Times New Roman"/>
                        </a:rPr>
                        <a:t>7 396 293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41,5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110,4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Times New Roman"/>
                        </a:rPr>
                        <a:t>698 664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69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Times New Roman"/>
                        </a:rPr>
                        <a:t>безвозмездные поступления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Times New Roman"/>
                        </a:rPr>
                        <a:t>5 474 868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10 083 720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Times New Roman"/>
                        </a:rPr>
                        <a:t>4 925 166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48,8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90,0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Times New Roman"/>
                        </a:rPr>
                        <a:t>-549 702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69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РАСХОДЫ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12 823 244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29 880 299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latin typeface="Times New Roman"/>
                        </a:rPr>
                        <a:t>14 860 457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latin typeface="Times New Roman"/>
                        </a:rPr>
                        <a:t>49,7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115,9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2 037 213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</a:tr>
              <a:tr h="24569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в том числе: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69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1" u="none" strike="noStrike">
                          <a:latin typeface="Times New Roman"/>
                        </a:rPr>
                        <a:t> - за счет областных средств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10 225 822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23 308 985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11 726 835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 dirty="0">
                          <a:latin typeface="Times New Roman"/>
                        </a:rPr>
                        <a:t>50,3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114,7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 dirty="0">
                          <a:latin typeface="Times New Roman"/>
                        </a:rPr>
                        <a:t>1 501 013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69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1" u="none" strike="noStrike">
                          <a:latin typeface="Times New Roman"/>
                        </a:rPr>
                        <a:t> - за счет федеральных средств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2 597 423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6 571 314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3 133 623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 dirty="0">
                          <a:latin typeface="Times New Roman"/>
                        </a:rPr>
                        <a:t>47,7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120,6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 dirty="0">
                          <a:latin typeface="Times New Roman"/>
                        </a:rPr>
                        <a:t>536 200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69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ДЕФИЦИТ (-), ПРОФИЦИТ (+)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-650 747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-1 957 265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-2 538 998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</a:tr>
              <a:tr h="48320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Источники финансирования</a:t>
                      </a:r>
                      <a:br>
                        <a:rPr lang="ru-RU" sz="1400" b="1" i="0" u="none" strike="noStrike">
                          <a:latin typeface="Times New Roman"/>
                        </a:rPr>
                      </a:br>
                      <a:r>
                        <a:rPr lang="ru-RU" sz="1400" b="1" i="0" u="none" strike="noStrike">
                          <a:latin typeface="Times New Roman"/>
                        </a:rPr>
                        <a:t> дефицита бюджета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650 747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1 957 265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2 538 998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>
                        <a:latin typeface="Times New Roman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</a:tr>
              <a:tr h="24569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>
                          <a:latin typeface="Times New Roman"/>
                        </a:rPr>
                        <a:t>из них:</a:t>
                      </a:r>
                    </a:p>
                  </a:txBody>
                  <a:tcPr marL="4794" marR="4794" marT="479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6408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0" u="none" strike="noStrike">
                          <a:latin typeface="Times New Roman"/>
                        </a:rPr>
                        <a:t>Кредиты кредитных организаций</a:t>
                      </a:r>
                    </a:p>
                  </a:txBody>
                  <a:tcPr marL="4794" marR="4794" marT="479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300 000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latin typeface="Times New Roman"/>
                        </a:rPr>
                        <a:t>-1 179 878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-1 975 358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69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>
                          <a:latin typeface="Times New Roman"/>
                        </a:rPr>
                        <a:t>получение</a:t>
                      </a:r>
                    </a:p>
                  </a:txBody>
                  <a:tcPr marL="4794" marR="4794" marT="479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300 000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5 620 100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676 063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69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>
                          <a:latin typeface="Times New Roman"/>
                        </a:rPr>
                        <a:t>погашение</a:t>
                      </a:r>
                    </a:p>
                  </a:txBody>
                  <a:tcPr marL="4794" marR="4794" marT="479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-6 799 978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-2 651 421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695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0" u="none" strike="noStrike">
                          <a:latin typeface="Times New Roman"/>
                        </a:rPr>
                        <a:t>Бюджетные кредиты</a:t>
                      </a:r>
                    </a:p>
                  </a:txBody>
                  <a:tcPr marL="4794" marR="4794" marT="479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300 000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2 887 446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3 651 421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69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>
                          <a:latin typeface="Times New Roman"/>
                        </a:rPr>
                        <a:t>получение</a:t>
                      </a:r>
                    </a:p>
                  </a:txBody>
                  <a:tcPr marL="4794" marR="4794" marT="479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600 000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4 851 421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4 651 421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69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>
                          <a:latin typeface="Times New Roman"/>
                        </a:rPr>
                        <a:t>погашение</a:t>
                      </a:r>
                    </a:p>
                  </a:txBody>
                  <a:tcPr marL="4794" marR="4794" marT="479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-300 000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-1 963 975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-1 000 000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8" name="Рисунок 7" descr="go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72528" y="0"/>
            <a:ext cx="571472" cy="775724"/>
          </a:xfrm>
          <a:prstGeom prst="rect">
            <a:avLst/>
          </a:prstGeom>
        </p:spPr>
      </p:pic>
      <p:pic>
        <p:nvPicPr>
          <p:cNvPr id="10" name="Рисунок 9" descr="1449498015.jpg"/>
          <p:cNvPicPr>
            <a:picLocks noChangeAspect="1"/>
          </p:cNvPicPr>
          <p:nvPr/>
        </p:nvPicPr>
        <p:blipFill>
          <a:blip r:embed="rId4">
            <a:lum bright="30000"/>
          </a:blip>
          <a:srcRect t="12011" r="4983" b="13942"/>
          <a:stretch>
            <a:fillRect/>
          </a:stretch>
        </p:blipFill>
        <p:spPr>
          <a:xfrm>
            <a:off x="-4782" y="-24"/>
            <a:ext cx="1362072" cy="88079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973220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6134" y="195026"/>
            <a:ext cx="1375470" cy="1162272"/>
          </a:xfrm>
          <a:prstGeom prst="rect">
            <a:avLst/>
          </a:prstGeom>
        </p:spPr>
      </p:pic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534400" cy="758952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ГЛОССАРИЙ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go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29652" y="0"/>
            <a:ext cx="714348" cy="969666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4286248" y="1000108"/>
            <a:ext cx="571504" cy="50006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1158606"/>
            <a:ext cx="8858312" cy="201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42844" y="1388496"/>
            <a:ext cx="8858312" cy="4755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Получатель бюджетных средств (ПБС) </a:t>
            </a:r>
          </a:p>
          <a:p>
            <a:pPr algn="just"/>
            <a:r>
              <a:rPr lang="ru-RU" sz="1600" dirty="0" smtClean="0"/>
              <a:t>Орган государственной власти (местного самоуправления), орган управления государственным внебюджетным фондом, или находящееся в ведении ГРБС казенное учреждение, имеющий(ее) право на исполнение своих функций за счет средств соответствующего бюджета. </a:t>
            </a:r>
          </a:p>
          <a:p>
            <a:endParaRPr lang="ru-RU" sz="500" dirty="0" smtClean="0"/>
          </a:p>
          <a:p>
            <a:r>
              <a:rPr lang="ru-RU" sz="1600" b="1" dirty="0" smtClean="0">
                <a:solidFill>
                  <a:srgbClr val="0070C0"/>
                </a:solidFill>
              </a:rPr>
              <a:t>Р</a:t>
            </a:r>
          </a:p>
          <a:p>
            <a:r>
              <a:rPr lang="ru-RU" sz="1600" b="1" dirty="0" smtClean="0"/>
              <a:t>Распорядитель бюджетных средств (РБС) </a:t>
            </a:r>
          </a:p>
          <a:p>
            <a:pPr algn="just"/>
            <a:r>
              <a:rPr lang="ru-RU" sz="1600" dirty="0" smtClean="0"/>
              <a:t>Орган государственной власти (местного самоуправления), орган управления государственным внебюджетным фондом, или казенное учреждение, наделенный(</a:t>
            </a:r>
            <a:r>
              <a:rPr lang="ru-RU" sz="1600" dirty="0" err="1" smtClean="0"/>
              <a:t>ое</a:t>
            </a:r>
            <a:r>
              <a:rPr lang="ru-RU" sz="1600" dirty="0" smtClean="0"/>
              <a:t>) правом распределять полученные средства бюджета между подведомственными распорядителями и получателями бюджетных средств. </a:t>
            </a:r>
          </a:p>
          <a:p>
            <a:endParaRPr lang="ru-RU" sz="500" b="1" dirty="0" smtClean="0"/>
          </a:p>
          <a:p>
            <a:r>
              <a:rPr lang="ru-RU" sz="1600" b="1" dirty="0" smtClean="0"/>
              <a:t>Расходное обязательство </a:t>
            </a:r>
          </a:p>
          <a:p>
            <a:pPr algn="just"/>
            <a:r>
              <a:rPr lang="ru-RU" sz="1600" dirty="0" smtClean="0"/>
              <a:t>Обязанность публично-правового образования предоставить физическому или юридическому лицу, иному уровню бюджета, международной организации средства из соответствующего бюджета. </a:t>
            </a:r>
          </a:p>
          <a:p>
            <a:endParaRPr lang="ru-RU" sz="500" b="1" dirty="0" smtClean="0"/>
          </a:p>
          <a:p>
            <a:r>
              <a:rPr lang="ru-RU" sz="1600" b="1" dirty="0" smtClean="0"/>
              <a:t>Расходы бюджета </a:t>
            </a:r>
          </a:p>
          <a:p>
            <a:r>
              <a:rPr lang="ru-RU" sz="1600" dirty="0" smtClean="0"/>
              <a:t>Выплачиваемые из бюджета денежные средства. </a:t>
            </a:r>
          </a:p>
          <a:p>
            <a:pPr algn="just"/>
            <a:endParaRPr lang="ru-RU" sz="500" dirty="0" smtClean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973220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6134" y="195026"/>
            <a:ext cx="1375470" cy="1162272"/>
          </a:xfrm>
          <a:prstGeom prst="rect">
            <a:avLst/>
          </a:prstGeom>
        </p:spPr>
      </p:pic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534400" cy="758952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ГЛОССАРИЙ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go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29652" y="0"/>
            <a:ext cx="714348" cy="969666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4286248" y="1000108"/>
            <a:ext cx="571504" cy="50006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1158606"/>
            <a:ext cx="8858312" cy="201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42844" y="1484218"/>
            <a:ext cx="8858312" cy="4016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</a:rPr>
              <a:t>С</a:t>
            </a:r>
            <a:r>
              <a:rPr lang="ru-RU" sz="1600" b="1" dirty="0" smtClean="0"/>
              <a:t> </a:t>
            </a:r>
          </a:p>
          <a:p>
            <a:r>
              <a:rPr lang="ru-RU" sz="1600" b="1" dirty="0" smtClean="0"/>
              <a:t>Сводная бюджетная роспись </a:t>
            </a:r>
          </a:p>
          <a:p>
            <a:pPr algn="just"/>
            <a:r>
              <a:rPr lang="ru-RU" sz="1600" dirty="0" smtClean="0"/>
              <a:t>Документ, который составляется и ведется финансовым органом (</a:t>
            </a:r>
            <a:r>
              <a:rPr lang="ru-RU" sz="1600" dirty="0" err="1" smtClean="0"/>
              <a:t>органом</a:t>
            </a:r>
            <a:r>
              <a:rPr lang="ru-RU" sz="1600" dirty="0" smtClean="0"/>
              <a:t> управления государственным внебюджетным фондом) в целях организации исполнения бюджета по расходам бюджета и источникам финансирования дефицита бюджета. </a:t>
            </a:r>
          </a:p>
          <a:p>
            <a:pPr algn="just"/>
            <a:endParaRPr lang="ru-RU" sz="500" dirty="0" smtClean="0"/>
          </a:p>
          <a:p>
            <a:r>
              <a:rPr lang="ru-RU" sz="1600" b="1" dirty="0" smtClean="0">
                <a:solidFill>
                  <a:srgbClr val="0070C0"/>
                </a:solidFill>
              </a:rPr>
              <a:t>Т</a:t>
            </a:r>
            <a:r>
              <a:rPr lang="ru-RU" sz="1600" b="1" dirty="0" smtClean="0"/>
              <a:t> </a:t>
            </a:r>
          </a:p>
          <a:p>
            <a:r>
              <a:rPr lang="ru-RU" sz="1600" b="1" dirty="0" smtClean="0"/>
              <a:t>Текущий финансовый год </a:t>
            </a:r>
          </a:p>
          <a:p>
            <a:pPr algn="just"/>
            <a:r>
              <a:rPr lang="ru-RU" sz="1600" dirty="0" smtClean="0"/>
              <a:t>Год, в котором осуществляется исполнение бюджета, составление и рассмотрение проекта бюджета на очередной финансовый год и плановый период. </a:t>
            </a:r>
          </a:p>
          <a:p>
            <a:pPr algn="just"/>
            <a:endParaRPr lang="ru-RU" sz="500" dirty="0" smtClean="0"/>
          </a:p>
          <a:p>
            <a:r>
              <a:rPr lang="ru-RU" sz="1600" b="1" dirty="0" smtClean="0">
                <a:solidFill>
                  <a:srgbClr val="0070C0"/>
                </a:solidFill>
              </a:rPr>
              <a:t>У</a:t>
            </a:r>
            <a:r>
              <a:rPr lang="ru-RU" sz="1600" b="1" dirty="0" smtClean="0"/>
              <a:t> </a:t>
            </a:r>
          </a:p>
          <a:p>
            <a:r>
              <a:rPr lang="ru-RU" sz="1600" b="1" dirty="0" smtClean="0"/>
              <a:t>Участники бюджетного процесса </a:t>
            </a:r>
          </a:p>
          <a:p>
            <a:pPr algn="just"/>
            <a:r>
              <a:rPr lang="ru-RU" sz="1600" dirty="0" smtClean="0"/>
              <a:t>Субъекты, осуществляющие деятельность по составлению и рассмотрению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утверждению бюджетной отчетности. </a:t>
            </a:r>
          </a:p>
          <a:p>
            <a:endParaRPr lang="ru-RU" sz="500" dirty="0" smtClean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973220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6134" y="195026"/>
            <a:ext cx="1375470" cy="1162272"/>
          </a:xfrm>
          <a:prstGeom prst="rect">
            <a:avLst/>
          </a:prstGeom>
        </p:spPr>
      </p:pic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534400" cy="758952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ГЛОССАРИЙ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go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29652" y="0"/>
            <a:ext cx="714348" cy="969666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4286248" y="1000108"/>
            <a:ext cx="571504" cy="50006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1158606"/>
            <a:ext cx="8858312" cy="201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42844" y="1388496"/>
            <a:ext cx="8858312" cy="2385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500" dirty="0" smtClean="0"/>
          </a:p>
          <a:p>
            <a:r>
              <a:rPr lang="ru-RU" sz="1600" b="1" dirty="0" smtClean="0">
                <a:solidFill>
                  <a:srgbClr val="0070C0"/>
                </a:solidFill>
              </a:rPr>
              <a:t>Ф</a:t>
            </a:r>
          </a:p>
          <a:p>
            <a:r>
              <a:rPr lang="ru-RU" sz="1600" b="1" dirty="0" smtClean="0"/>
              <a:t>Финансовый орган </a:t>
            </a:r>
          </a:p>
          <a:p>
            <a:pPr algn="just"/>
            <a:r>
              <a:rPr lang="ru-RU" sz="1600" dirty="0" smtClean="0"/>
              <a:t>На федеральном уровне – Министерство финансов Российской Федерации. На уровне субъекта РФ – органы исполнительной власти субъектов РФ, осуществляющие составление и организацию исполнения бюджетов субъектов РФ (министерства финансов, департаменты финансов, управления финансов и др.). На местном уровне – органы (должностные лица) местных администраций, осуществляющие составление и организацию исполнения местных бюджетов (департаменты финансов, управления финансов, финансовые отделы и др.). 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1519e954ae6bd629544356cae3e51766_XL.jpg"/>
          <p:cNvPicPr>
            <a:picLocks noChangeAspect="1"/>
          </p:cNvPicPr>
          <p:nvPr/>
        </p:nvPicPr>
        <p:blipFill>
          <a:blip r:embed="rId2" cstate="print"/>
          <a:srcRect l="16455" t="12658"/>
          <a:stretch>
            <a:fillRect/>
          </a:stretch>
        </p:blipFill>
        <p:spPr>
          <a:xfrm>
            <a:off x="243270" y="214290"/>
            <a:ext cx="1685524" cy="1057268"/>
          </a:xfrm>
          <a:prstGeom prst="rect">
            <a:avLst/>
          </a:prstGeom>
        </p:spPr>
      </p:pic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534400" cy="758952"/>
          </a:xfrm>
        </p:spPr>
        <p:txBody>
          <a:bodyPr>
            <a:noAutofit/>
          </a:bodyPr>
          <a:lstStyle/>
          <a:p>
            <a:pPr algn="ctr"/>
            <a:r>
              <a:rPr lang="ru-RU" sz="2600" b="1" dirty="0" smtClean="0"/>
              <a:t>КОНТАКТНАЯ ИНФОРМАЦИЯ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go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29652" y="0"/>
            <a:ext cx="714348" cy="969666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4286248" y="1000108"/>
            <a:ext cx="571504" cy="50006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1158606"/>
            <a:ext cx="8858312" cy="201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Загнутый угол 11"/>
          <p:cNvSpPr/>
          <p:nvPr/>
        </p:nvSpPr>
        <p:spPr>
          <a:xfrm>
            <a:off x="2286000" y="1428750"/>
            <a:ext cx="5214938" cy="1428750"/>
          </a:xfrm>
          <a:prstGeom prst="foldedCorner">
            <a:avLst>
              <a:gd name="adj" fmla="val 25489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TextBox 5"/>
          <p:cNvSpPr txBox="1">
            <a:spLocks noChangeArrowheads="1"/>
          </p:cNvSpPr>
          <p:nvPr/>
        </p:nvSpPr>
        <p:spPr bwMode="auto">
          <a:xfrm>
            <a:off x="2286000" y="1571625"/>
            <a:ext cx="51435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200" u="none" dirty="0">
                <a:latin typeface="Times New Roman" pitchFamily="18" charset="0"/>
                <a:cs typeface="Times New Roman" pitchFamily="18" charset="0"/>
              </a:rPr>
              <a:t>Информационный ресурс «Бюджет для граждан» подготовлен Департаментом финансов Орловской области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2958" y="2928934"/>
            <a:ext cx="7858132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u="none" dirty="0">
                <a:latin typeface="Times New Roman" pitchFamily="18" charset="0"/>
                <a:cs typeface="Times New Roman" pitchFamily="18" charset="0"/>
              </a:rPr>
              <a:t>Местонахождение Департамента финансов Орловской области:</a:t>
            </a:r>
          </a:p>
          <a:p>
            <a:pPr algn="ctr">
              <a:defRPr/>
            </a:pPr>
            <a:r>
              <a:rPr lang="ru-RU" u="none" dirty="0">
                <a:latin typeface="Times New Roman" pitchFamily="18" charset="0"/>
                <a:cs typeface="Times New Roman" pitchFamily="18" charset="0"/>
              </a:rPr>
              <a:t>302021 г. Орел, площадь Ленина, д. 1 </a:t>
            </a:r>
          </a:p>
          <a:p>
            <a:pPr algn="ctr">
              <a:defRPr/>
            </a:pPr>
            <a:r>
              <a:rPr lang="ru-RU" b="1" u="none" dirty="0">
                <a:latin typeface="Times New Roman" pitchFamily="18" charset="0"/>
                <a:cs typeface="Times New Roman" pitchFamily="18" charset="0"/>
              </a:rPr>
              <a:t>Контактный телефон: </a:t>
            </a:r>
            <a:r>
              <a:rPr lang="ru-RU" u="none" dirty="0">
                <a:latin typeface="Times New Roman" pitchFamily="18" charset="0"/>
                <a:cs typeface="Times New Roman" pitchFamily="18" charset="0"/>
              </a:rPr>
              <a:t>(4862)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59</a:t>
            </a:r>
            <a:r>
              <a:rPr lang="ru-RU" u="none" dirty="0" smtClean="0">
                <a:latin typeface="Times New Roman" pitchFamily="18" charset="0"/>
                <a:cs typeface="Times New Roman" pitchFamily="18" charset="0"/>
              </a:rPr>
              <a:t>-83-68</a:t>
            </a:r>
            <a:endParaRPr lang="ru-RU" u="none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b="1" u="none" dirty="0">
                <a:latin typeface="Times New Roman" pitchFamily="18" charset="0"/>
                <a:cs typeface="Times New Roman" pitchFamily="18" charset="0"/>
              </a:rPr>
              <a:t>Факс:</a:t>
            </a:r>
            <a:r>
              <a:rPr lang="ru-RU" u="none" dirty="0">
                <a:latin typeface="Times New Roman" pitchFamily="18" charset="0"/>
                <a:cs typeface="Times New Roman" pitchFamily="18" charset="0"/>
              </a:rPr>
              <a:t> (4862) 59-83-70</a:t>
            </a:r>
          </a:p>
          <a:p>
            <a:pPr algn="ctr">
              <a:defRPr/>
            </a:pPr>
            <a:r>
              <a:rPr lang="ru-RU" b="1" u="none" dirty="0">
                <a:latin typeface="Times New Roman" pitchFamily="18" charset="0"/>
                <a:cs typeface="Times New Roman" pitchFamily="18" charset="0"/>
              </a:rPr>
              <a:t>Адрес электронной почты: </a:t>
            </a:r>
            <a:r>
              <a:rPr lang="en-US" u="sng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depfin@adm.orel.ru</a:t>
            </a:r>
          </a:p>
          <a:p>
            <a:pPr algn="ctr">
              <a:defRPr/>
            </a:pPr>
            <a:endParaRPr lang="en-US" u="none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b="1" u="none" dirty="0">
                <a:latin typeface="Times New Roman" pitchFamily="18" charset="0"/>
                <a:cs typeface="Times New Roman" pitchFamily="18" charset="0"/>
              </a:rPr>
              <a:t>График работы Департамента:</a:t>
            </a:r>
          </a:p>
          <a:p>
            <a:pPr algn="ctr">
              <a:defRPr/>
            </a:pPr>
            <a:r>
              <a:rPr lang="ru-RU" u="none" dirty="0">
                <a:latin typeface="Times New Roman" pitchFamily="18" charset="0"/>
                <a:cs typeface="Times New Roman" pitchFamily="18" charset="0"/>
              </a:rPr>
              <a:t> понедельник – пятница с 9-00 до 18-00.</a:t>
            </a:r>
          </a:p>
          <a:p>
            <a:pPr algn="ctr">
              <a:defRPr/>
            </a:pPr>
            <a:endParaRPr lang="ru-RU" u="none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b="1" u="none" dirty="0" smtClean="0">
                <a:latin typeface="Times New Roman" pitchFamily="18" charset="0"/>
                <a:cs typeface="Times New Roman" pitchFamily="18" charset="0"/>
              </a:rPr>
              <a:t>лен </a:t>
            </a:r>
            <a:r>
              <a:rPr lang="ru-RU" b="1" u="none" dirty="0" smtClean="0">
                <a:latin typeface="Times New Roman" pitchFamily="18" charset="0"/>
                <a:cs typeface="Times New Roman" pitchFamily="18" charset="0"/>
              </a:rPr>
              <a:t>Правительства Орловской области - </a:t>
            </a:r>
            <a:r>
              <a:rPr lang="ru-RU" b="1" u="none" dirty="0" smtClean="0">
                <a:latin typeface="Times New Roman" pitchFamily="18" charset="0"/>
                <a:cs typeface="Times New Roman" pitchFamily="18" charset="0"/>
              </a:rPr>
              <a:t>руководитель  </a:t>
            </a:r>
            <a:r>
              <a:rPr lang="ru-RU" b="1" u="none" dirty="0">
                <a:latin typeface="Times New Roman" pitchFamily="18" charset="0"/>
                <a:cs typeface="Times New Roman" pitchFamily="18" charset="0"/>
              </a:rPr>
              <a:t>Департамента </a:t>
            </a:r>
            <a:r>
              <a:rPr lang="ru-RU" b="1" u="none" dirty="0" smtClean="0">
                <a:latin typeface="Times New Roman" pitchFamily="18" charset="0"/>
                <a:cs typeface="Times New Roman" pitchFamily="18" charset="0"/>
              </a:rPr>
              <a:t>финансов Орловской </a:t>
            </a:r>
            <a:r>
              <a:rPr lang="ru-RU" b="1" u="none" dirty="0">
                <a:latin typeface="Times New Roman" pitchFamily="18" charset="0"/>
                <a:cs typeface="Times New Roman" pitchFamily="18" charset="0"/>
              </a:rPr>
              <a:t>области </a:t>
            </a:r>
            <a:endParaRPr lang="ru-RU" u="none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u="none" dirty="0" smtClean="0">
                <a:latin typeface="Times New Roman" pitchFamily="18" charset="0"/>
                <a:cs typeface="Times New Roman" pitchFamily="18" charset="0"/>
              </a:rPr>
              <a:t>Сапожникова Елена Валентиновна</a:t>
            </a:r>
            <a:endParaRPr lang="en-US" u="none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5"/>
          <p:cNvSpPr txBox="1">
            <a:spLocks/>
          </p:cNvSpPr>
          <p:nvPr/>
        </p:nvSpPr>
        <p:spPr bwMode="auto">
          <a:xfrm>
            <a:off x="71438" y="-30163"/>
            <a:ext cx="8429625" cy="815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endParaRPr lang="ru-RU" sz="1400" b="1" dirty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34" name="Заголовок 5"/>
          <p:cNvSpPr txBox="1">
            <a:spLocks/>
          </p:cNvSpPr>
          <p:nvPr/>
        </p:nvSpPr>
        <p:spPr>
          <a:xfrm>
            <a:off x="2" y="0"/>
            <a:ext cx="8429625" cy="785813"/>
          </a:xfrm>
          <a:prstGeom prst="rect">
            <a:avLst/>
          </a:prstGeom>
        </p:spPr>
        <p:txBody>
          <a:bodyPr anchor="ctr"/>
          <a:lstStyle/>
          <a:p>
            <a:pPr algn="ctr" eaLnBrk="0" hangingPunct="0">
              <a:defRPr/>
            </a:pPr>
            <a:endParaRPr lang="ru-RU" b="1" kern="0" dirty="0">
              <a:solidFill>
                <a:schemeClr val="bg1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Заголовок 4"/>
          <p:cNvSpPr txBox="1">
            <a:spLocks/>
          </p:cNvSpPr>
          <p:nvPr/>
        </p:nvSpPr>
        <p:spPr bwMode="white">
          <a:xfrm>
            <a:off x="214284" y="1"/>
            <a:ext cx="8429683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72000" bIns="45720" numCol="1" anchor="ctr" anchorCtr="0" compatLnSpc="1">
            <a:prstTxWarp prst="textNoShape">
              <a:avLst/>
            </a:prstTxWarp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ru-RU" sz="1900" b="1" kern="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571472" y="190782"/>
          <a:ext cx="8858312" cy="737888"/>
        </p:xfrm>
        <a:graphic>
          <a:graphicData uri="http://schemas.openxmlformats.org/drawingml/2006/table">
            <a:tbl>
              <a:tblPr/>
              <a:tblGrid>
                <a:gridCol w="8858312"/>
              </a:tblGrid>
              <a:tr h="737888"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</a:rPr>
                        <a:t>Информация о поступлении доходов в областной </a:t>
                      </a:r>
                    </a:p>
                    <a:p>
                      <a:pPr algn="ctr" fontAlgn="b"/>
                      <a:r>
                        <a:rPr lang="ru-RU" sz="24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</a:rPr>
                        <a:t>бюджет</a:t>
                      </a:r>
                      <a:r>
                        <a:rPr lang="ru-RU" sz="2400" b="1" i="0" u="none" strike="noStrike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24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</a:rPr>
                        <a:t>в </a:t>
                      </a:r>
                      <a:r>
                        <a:rPr lang="ru-RU" sz="24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</a:rPr>
                        <a:t>I </a:t>
                      </a:r>
                      <a:r>
                        <a:rPr lang="ru-RU" sz="24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</a:rPr>
                        <a:t>полугодии 2016 года</a:t>
                      </a:r>
                      <a:endParaRPr lang="ru-RU" sz="24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/>
                      </a:endParaRPr>
                    </a:p>
                  </a:txBody>
                  <a:tcPr marL="6368" marR="6368" marT="636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42843" y="1142984"/>
          <a:ext cx="8858313" cy="5638532"/>
        </p:xfrm>
        <a:graphic>
          <a:graphicData uri="http://schemas.openxmlformats.org/drawingml/2006/table">
            <a:tbl>
              <a:tblPr/>
              <a:tblGrid>
                <a:gridCol w="2928959"/>
                <a:gridCol w="984570"/>
                <a:gridCol w="983750"/>
                <a:gridCol w="1008263"/>
                <a:gridCol w="648169"/>
                <a:gridCol w="1152301"/>
                <a:gridCol w="1152301"/>
              </a:tblGrid>
              <a:tr h="20251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latin typeface="Times New Roman"/>
                        </a:rPr>
                        <a:t>Наименование показателей</a:t>
                      </a:r>
                    </a:p>
                  </a:txBody>
                  <a:tcPr marL="4339" marR="4339" marT="43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latin typeface="Times New Roman"/>
                        </a:rPr>
                        <a:t>I </a:t>
                      </a:r>
                      <a:r>
                        <a:rPr lang="ru-RU" sz="1300" b="0" i="0" u="none" strike="noStrike">
                          <a:latin typeface="Times New Roman"/>
                        </a:rPr>
                        <a:t>полугодие 2015 года</a:t>
                      </a:r>
                    </a:p>
                  </a:txBody>
                  <a:tcPr marL="4339" marR="4339" marT="43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2016 год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latin typeface="Times New Roman"/>
                        </a:rPr>
                        <a:t>Темп роста (%)</a:t>
                      </a:r>
                      <a:br>
                        <a:rPr lang="ru-RU" sz="1300" b="0" i="0" u="none" strike="noStrike" dirty="0">
                          <a:latin typeface="Times New Roman"/>
                        </a:rPr>
                      </a:br>
                      <a:r>
                        <a:rPr lang="ru-RU" sz="1300" b="0" i="0" u="none" strike="noStrike" dirty="0">
                          <a:latin typeface="Times New Roman"/>
                        </a:rPr>
                        <a:t> I </a:t>
                      </a:r>
                      <a:r>
                        <a:rPr lang="ru-RU" sz="1300" b="0" i="0" u="none" strike="noStrike" dirty="0" err="1">
                          <a:latin typeface="Times New Roman"/>
                        </a:rPr>
                        <a:t>полуг</a:t>
                      </a:r>
                      <a:r>
                        <a:rPr lang="ru-RU" sz="1300" b="0" i="0" u="none" strike="noStrike" dirty="0">
                          <a:latin typeface="Times New Roman"/>
                        </a:rPr>
                        <a:t>. </a:t>
                      </a:r>
                      <a:r>
                        <a:rPr lang="ru-RU" sz="1300" b="0" i="0" u="none" strike="noStrike" dirty="0" smtClean="0">
                          <a:latin typeface="Times New Roman"/>
                        </a:rPr>
                        <a:t>2016г</a:t>
                      </a:r>
                      <a:r>
                        <a:rPr lang="ru-RU" sz="1300" b="0" i="0" u="none" strike="noStrike" dirty="0">
                          <a:latin typeface="Times New Roman"/>
                        </a:rPr>
                        <a:t>./</a:t>
                      </a:r>
                      <a:br>
                        <a:rPr lang="ru-RU" sz="1300" b="0" i="0" u="none" strike="noStrike" dirty="0">
                          <a:latin typeface="Times New Roman"/>
                        </a:rPr>
                      </a:br>
                      <a:r>
                        <a:rPr lang="ru-RU" sz="1300" b="0" i="0" u="none" strike="noStrike" dirty="0">
                          <a:latin typeface="Times New Roman"/>
                        </a:rPr>
                        <a:t> I </a:t>
                      </a:r>
                      <a:r>
                        <a:rPr lang="ru-RU" sz="1300" b="0" i="0" u="none" strike="noStrike" dirty="0" err="1">
                          <a:latin typeface="Times New Roman"/>
                        </a:rPr>
                        <a:t>полуг</a:t>
                      </a:r>
                      <a:r>
                        <a:rPr lang="ru-RU" sz="1300" b="0" i="0" u="none" strike="noStrike" dirty="0">
                          <a:latin typeface="Times New Roman"/>
                        </a:rPr>
                        <a:t>. </a:t>
                      </a:r>
                      <a:r>
                        <a:rPr lang="ru-RU" sz="1300" b="0" i="0" u="none" strike="noStrike" dirty="0" smtClean="0">
                          <a:latin typeface="Times New Roman"/>
                        </a:rPr>
                        <a:t>2015г</a:t>
                      </a:r>
                      <a:r>
                        <a:rPr lang="ru-RU" sz="1300" b="0" i="0" u="none" strike="noStrike" dirty="0">
                          <a:latin typeface="Times New Roman"/>
                        </a:rPr>
                        <a:t>.</a:t>
                      </a:r>
                    </a:p>
                  </a:txBody>
                  <a:tcPr marL="4339" marR="4339" marT="43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latin typeface="Times New Roman"/>
                        </a:rPr>
                        <a:t>Отклонение</a:t>
                      </a:r>
                      <a:br>
                        <a:rPr lang="ru-RU" sz="1300" b="0" i="0" u="none" strike="noStrike" dirty="0">
                          <a:latin typeface="Times New Roman"/>
                        </a:rPr>
                      </a:br>
                      <a:r>
                        <a:rPr lang="ru-RU" sz="1300" b="0" i="0" u="none" strike="noStrike" dirty="0">
                          <a:latin typeface="Times New Roman"/>
                        </a:rPr>
                        <a:t> I </a:t>
                      </a:r>
                      <a:r>
                        <a:rPr lang="ru-RU" sz="1300" b="0" i="0" u="none" strike="noStrike" dirty="0" err="1">
                          <a:latin typeface="Times New Roman"/>
                        </a:rPr>
                        <a:t>полуг</a:t>
                      </a:r>
                      <a:r>
                        <a:rPr lang="ru-RU" sz="1300" b="0" i="0" u="none" strike="noStrike" dirty="0">
                          <a:latin typeface="Times New Roman"/>
                        </a:rPr>
                        <a:t>. </a:t>
                      </a:r>
                      <a:r>
                        <a:rPr lang="ru-RU" sz="1300" b="0" i="0" u="none" strike="noStrike" dirty="0" smtClean="0">
                          <a:latin typeface="Times New Roman"/>
                        </a:rPr>
                        <a:t>2016г</a:t>
                      </a:r>
                      <a:r>
                        <a:rPr lang="ru-RU" sz="1300" b="0" i="0" u="none" strike="noStrike" dirty="0">
                          <a:latin typeface="Times New Roman"/>
                        </a:rPr>
                        <a:t>./</a:t>
                      </a:r>
                      <a:br>
                        <a:rPr lang="ru-RU" sz="1300" b="0" i="0" u="none" strike="noStrike" dirty="0">
                          <a:latin typeface="Times New Roman"/>
                        </a:rPr>
                      </a:br>
                      <a:r>
                        <a:rPr lang="ru-RU" sz="1300" b="0" i="0" u="none" strike="noStrike" dirty="0">
                          <a:latin typeface="Times New Roman"/>
                        </a:rPr>
                        <a:t> I </a:t>
                      </a:r>
                      <a:r>
                        <a:rPr lang="ru-RU" sz="1300" b="0" i="0" u="none" strike="noStrike" dirty="0" err="1">
                          <a:latin typeface="Times New Roman"/>
                        </a:rPr>
                        <a:t>полуг</a:t>
                      </a:r>
                      <a:r>
                        <a:rPr lang="ru-RU" sz="1300" b="0" i="0" u="none" strike="noStrike" dirty="0">
                          <a:latin typeface="Times New Roman"/>
                        </a:rPr>
                        <a:t>. </a:t>
                      </a:r>
                      <a:r>
                        <a:rPr lang="ru-RU" sz="1300" b="0" i="0" u="none" strike="noStrike" dirty="0" smtClean="0">
                          <a:latin typeface="Times New Roman"/>
                        </a:rPr>
                        <a:t>2015г</a:t>
                      </a:r>
                      <a:r>
                        <a:rPr lang="ru-RU" sz="1300" b="0" i="0" u="none" strike="noStrike" dirty="0">
                          <a:latin typeface="Times New Roman"/>
                        </a:rPr>
                        <a:t>.</a:t>
                      </a:r>
                    </a:p>
                  </a:txBody>
                  <a:tcPr marL="4339" marR="4339" marT="43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5527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latin typeface="Times New Roman"/>
                        </a:rPr>
                        <a:t>Уточненный годовой план</a:t>
                      </a:r>
                    </a:p>
                  </a:txBody>
                  <a:tcPr marL="4339" marR="4339" marT="43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latin typeface="Times New Roman"/>
                        </a:rPr>
                        <a:t>Исполнение</a:t>
                      </a:r>
                    </a:p>
                    <a:p>
                      <a:pPr algn="ctr" fontAlgn="ctr"/>
                      <a:r>
                        <a:rPr lang="en-US" sz="1300" b="0" i="0" u="none" strike="noStrike" dirty="0" smtClean="0">
                          <a:latin typeface="Times New Roman"/>
                        </a:rPr>
                        <a:t>I </a:t>
                      </a:r>
                      <a:r>
                        <a:rPr lang="ru-RU" sz="1300" b="0" i="0" u="none" strike="noStrike" dirty="0">
                          <a:latin typeface="Times New Roman"/>
                        </a:rPr>
                        <a:t>полугодие</a:t>
                      </a:r>
                    </a:p>
                  </a:txBody>
                  <a:tcPr marL="4339" marR="4339" marT="43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latin typeface="Times New Roman"/>
                        </a:rPr>
                        <a:t>% исполне-ния</a:t>
                      </a:r>
                    </a:p>
                  </a:txBody>
                  <a:tcPr marL="4339" marR="4339" marT="43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441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latin typeface="Times New Roman"/>
                        </a:rPr>
                        <a:t>ДОХОДЫ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latin typeface="Times New Roman"/>
                        </a:rPr>
                        <a:t>12 172 497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latin typeface="Times New Roman"/>
                        </a:rPr>
                        <a:t>27 923 034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latin typeface="Times New Roman"/>
                        </a:rPr>
                        <a:t>12 321 459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latin typeface="Times New Roman"/>
                        </a:rPr>
                        <a:t>44,1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latin typeface="Times New Roman"/>
                        </a:rPr>
                        <a:t>101,2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latin typeface="Times New Roman"/>
                        </a:rPr>
                        <a:t>148 962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</a:tr>
              <a:tr h="194413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>
                          <a:latin typeface="Times New Roman"/>
                        </a:rPr>
                        <a:t>Налоговые и неналоговые доходы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latin typeface="Times New Roman"/>
                        </a:rPr>
                        <a:t>6 697 629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latin typeface="Times New Roman"/>
                        </a:rPr>
                        <a:t>17 839 315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latin typeface="Times New Roman"/>
                        </a:rPr>
                        <a:t>7 396 293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latin typeface="Times New Roman"/>
                        </a:rPr>
                        <a:t>41,5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latin typeface="Times New Roman"/>
                        </a:rPr>
                        <a:t>110,4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latin typeface="Times New Roman"/>
                        </a:rPr>
                        <a:t>698 664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41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из них: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413">
                <a:tc>
                  <a:txBody>
                    <a:bodyPr/>
                    <a:lstStyle/>
                    <a:p>
                      <a:pPr algn="l" fontAlgn="t"/>
                      <a:r>
                        <a:rPr lang="ru-RU" sz="1300" b="0" i="1" u="none" strike="noStrike">
                          <a:latin typeface="Times New Roman"/>
                        </a:rPr>
                        <a:t>налог на прибыль организаций</a:t>
                      </a:r>
                    </a:p>
                  </a:txBody>
                  <a:tcPr marL="195246" marR="4339" marT="43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1 541 828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4 128 351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1 659 987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40,2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107,7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118 159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413">
                <a:tc>
                  <a:txBody>
                    <a:bodyPr/>
                    <a:lstStyle/>
                    <a:p>
                      <a:pPr algn="l" fontAlgn="t"/>
                      <a:r>
                        <a:rPr lang="ru-RU" sz="1300" b="0" i="1" u="none" strike="noStrike">
                          <a:latin typeface="Times New Roman"/>
                        </a:rPr>
                        <a:t>налог на доходы физических лиц</a:t>
                      </a:r>
                    </a:p>
                  </a:txBody>
                  <a:tcPr marL="195246" marR="4339" marT="43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2 601 197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6 154 278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2 619 501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42,6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100,7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18 304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413">
                <a:tc>
                  <a:txBody>
                    <a:bodyPr/>
                    <a:lstStyle/>
                    <a:p>
                      <a:pPr algn="l" fontAlgn="t"/>
                      <a:r>
                        <a:rPr lang="ru-RU" sz="1300" b="0" i="1" u="none" strike="noStrike">
                          <a:latin typeface="Times New Roman"/>
                        </a:rPr>
                        <a:t>акцизы, всего:</a:t>
                      </a:r>
                    </a:p>
                  </a:txBody>
                  <a:tcPr marL="195246" marR="4339" marT="43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956 168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3 044 567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1 370 087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45,0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143,3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413 918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413">
                <a:tc>
                  <a:txBody>
                    <a:bodyPr/>
                    <a:lstStyle/>
                    <a:p>
                      <a:pPr algn="l" fontAlgn="t"/>
                      <a:r>
                        <a:rPr lang="ru-RU" sz="1300" b="0" i="1" u="none" strike="noStrike">
                          <a:latin typeface="Times New Roman"/>
                        </a:rPr>
                        <a:t>  - по алкогольной продукции</a:t>
                      </a:r>
                    </a:p>
                  </a:txBody>
                  <a:tcPr marL="195246" marR="4339" marT="43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28 571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279 720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26 404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9,4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92,4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-2 167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925">
                <a:tc>
                  <a:txBody>
                    <a:bodyPr/>
                    <a:lstStyle/>
                    <a:p>
                      <a:pPr algn="l" fontAlgn="t"/>
                      <a:r>
                        <a:rPr lang="ru-RU" sz="1300" b="0" i="1" u="none" strike="noStrike">
                          <a:latin typeface="Times New Roman"/>
                        </a:rPr>
                        <a:t>  - доходы от уплаты акцизов на нефтепродукты</a:t>
                      </a:r>
                    </a:p>
                  </a:txBody>
                  <a:tcPr marL="195246" marR="4339" marT="43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927 971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2 764 847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1 343 683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48,6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144,8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415 712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413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1" u="none" strike="noStrike">
                          <a:latin typeface="Times New Roman"/>
                        </a:rPr>
                        <a:t>налоги на совокупный доход</a:t>
                      </a:r>
                    </a:p>
                  </a:txBody>
                  <a:tcPr marL="195246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496 624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880 979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538 160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61,1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108,4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41 535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413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1" u="none" strike="noStrike">
                          <a:latin typeface="Times New Roman"/>
                        </a:rPr>
                        <a:t>налог на имущество организаций</a:t>
                      </a:r>
                    </a:p>
                  </a:txBody>
                  <a:tcPr marL="195246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690 660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1 974 694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878 268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44,5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127,2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187 608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413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1" u="none" strike="noStrike">
                          <a:latin typeface="Times New Roman"/>
                        </a:rPr>
                        <a:t>транспортный налог</a:t>
                      </a:r>
                    </a:p>
                  </a:txBody>
                  <a:tcPr marL="195246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195 363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736 346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105 761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14,4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54,1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-89 601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413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>
                          <a:latin typeface="Times New Roman"/>
                        </a:rPr>
                        <a:t>Безвозмездные поступления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latin typeface="Times New Roman"/>
                        </a:rPr>
                        <a:t>5 474 868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latin typeface="Times New Roman"/>
                        </a:rPr>
                        <a:t>10 083 720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latin typeface="Times New Roman"/>
                        </a:rPr>
                        <a:t>4 925 166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latin typeface="Times New Roman"/>
                        </a:rPr>
                        <a:t>48,8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latin typeface="Times New Roman"/>
                        </a:rPr>
                        <a:t>90,0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latin typeface="Times New Roman"/>
                        </a:rPr>
                        <a:t>-549 702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41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из них: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823">
                <a:tc>
                  <a:txBody>
                    <a:bodyPr/>
                    <a:lstStyle/>
                    <a:p>
                      <a:pPr algn="l" fontAlgn="t"/>
                      <a:r>
                        <a:rPr lang="ru-RU" sz="1300" b="0" i="1" u="none" strike="noStrike">
                          <a:latin typeface="Times New Roman"/>
                        </a:rPr>
                        <a:t>дотация на выравнивание бюджетной обеспеченности</a:t>
                      </a:r>
                    </a:p>
                  </a:txBody>
                  <a:tcPr marL="195246" marR="4339" marT="43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2 084 652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3 434 845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1 873 552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54,5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89,9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-211 100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3236">
                <a:tc>
                  <a:txBody>
                    <a:bodyPr/>
                    <a:lstStyle/>
                    <a:p>
                      <a:pPr algn="l" fontAlgn="t"/>
                      <a:r>
                        <a:rPr lang="ru-RU" sz="1300" b="0" i="1" u="none" strike="noStrike">
                          <a:latin typeface="Times New Roman"/>
                        </a:rPr>
                        <a:t>дотация на поддержку мер по обеспечению сбалансированности бюджетов</a:t>
                      </a:r>
                    </a:p>
                  </a:txBody>
                  <a:tcPr marL="195246" marR="4339" marT="43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169 336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181 720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90 859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50,0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53,7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-78 477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413">
                <a:tc>
                  <a:txBody>
                    <a:bodyPr/>
                    <a:lstStyle/>
                    <a:p>
                      <a:pPr algn="l" fontAlgn="t"/>
                      <a:r>
                        <a:rPr lang="ru-RU" sz="1300" b="0" i="1" u="none" strike="noStrike">
                          <a:latin typeface="Times New Roman"/>
                        </a:rPr>
                        <a:t>субсидии</a:t>
                      </a:r>
                    </a:p>
                  </a:txBody>
                  <a:tcPr marL="195246" marR="4339" marT="43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1 446 663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3 047 719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1 603 477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52,6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110,8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156 814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413">
                <a:tc>
                  <a:txBody>
                    <a:bodyPr/>
                    <a:lstStyle/>
                    <a:p>
                      <a:pPr algn="l" fontAlgn="t"/>
                      <a:r>
                        <a:rPr lang="ru-RU" sz="1300" b="0" i="1" u="none" strike="noStrike">
                          <a:latin typeface="Times New Roman"/>
                        </a:rPr>
                        <a:t>субвенции</a:t>
                      </a:r>
                    </a:p>
                  </a:txBody>
                  <a:tcPr marL="195246" marR="4339" marT="43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1 407 601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2 687 031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1 316 232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49,0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93,5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-91 370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413">
                <a:tc>
                  <a:txBody>
                    <a:bodyPr/>
                    <a:lstStyle/>
                    <a:p>
                      <a:pPr algn="l" fontAlgn="t"/>
                      <a:r>
                        <a:rPr lang="ru-RU" sz="1300" b="0" i="1" u="none" strike="noStrike">
                          <a:latin typeface="Times New Roman"/>
                        </a:rPr>
                        <a:t>иные межбюджетные трансферты</a:t>
                      </a:r>
                    </a:p>
                  </a:txBody>
                  <a:tcPr marL="195246" marR="4339" marT="43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393 071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488 109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71 110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14,6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18,1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-321 961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823">
                <a:tc>
                  <a:txBody>
                    <a:bodyPr/>
                    <a:lstStyle/>
                    <a:p>
                      <a:pPr algn="l" fontAlgn="t"/>
                      <a:r>
                        <a:rPr lang="ru-RU" sz="1300" b="0" i="1" u="none" strike="noStrike">
                          <a:latin typeface="Times New Roman"/>
                        </a:rPr>
                        <a:t>безвозмездные поступления от государственных организаций</a:t>
                      </a:r>
                    </a:p>
                  </a:txBody>
                  <a:tcPr marL="195246" marR="4339" marT="43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28 364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99 407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17 149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17,3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60,5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latin typeface="Times New Roman"/>
                        </a:rPr>
                        <a:t>-11 215</a:t>
                      </a:r>
                    </a:p>
                  </a:txBody>
                  <a:tcPr marL="4339" marR="4339" marT="43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8001056" y="857232"/>
            <a:ext cx="12144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/>
              </a:rPr>
              <a:t>тыс. рублей</a:t>
            </a:r>
          </a:p>
        </p:txBody>
      </p:sp>
      <p:pic>
        <p:nvPicPr>
          <p:cNvPr id="11" name="Рисунок 10" descr="go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72528" y="0"/>
            <a:ext cx="571472" cy="775724"/>
          </a:xfrm>
          <a:prstGeom prst="rect">
            <a:avLst/>
          </a:prstGeom>
        </p:spPr>
      </p:pic>
      <p:pic>
        <p:nvPicPr>
          <p:cNvPr id="12" name="Рисунок 11" descr="1ddjh[201115](220x123).jpeg"/>
          <p:cNvPicPr>
            <a:picLocks noChangeAspect="1"/>
          </p:cNvPicPr>
          <p:nvPr/>
        </p:nvPicPr>
        <p:blipFill>
          <a:blip r:embed="rId4"/>
          <a:srcRect l="8526" r="6249"/>
          <a:stretch>
            <a:fillRect/>
          </a:stretch>
        </p:blipFill>
        <p:spPr>
          <a:xfrm>
            <a:off x="0" y="-24"/>
            <a:ext cx="1428696" cy="9372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Диаграмма 20"/>
          <p:cNvGraphicFramePr/>
          <p:nvPr/>
        </p:nvGraphicFramePr>
        <p:xfrm>
          <a:off x="357158" y="1214423"/>
          <a:ext cx="8501122" cy="5500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218" name="Заголовок 5"/>
          <p:cNvSpPr txBox="1">
            <a:spLocks/>
          </p:cNvSpPr>
          <p:nvPr/>
        </p:nvSpPr>
        <p:spPr bwMode="auto">
          <a:xfrm>
            <a:off x="71438" y="-30163"/>
            <a:ext cx="8429625" cy="815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endParaRPr lang="ru-RU" sz="1400" b="1" dirty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34" name="Заголовок 5"/>
          <p:cNvSpPr txBox="1">
            <a:spLocks/>
          </p:cNvSpPr>
          <p:nvPr/>
        </p:nvSpPr>
        <p:spPr>
          <a:xfrm>
            <a:off x="2" y="0"/>
            <a:ext cx="8429625" cy="785813"/>
          </a:xfrm>
          <a:prstGeom prst="rect">
            <a:avLst/>
          </a:prstGeom>
        </p:spPr>
        <p:txBody>
          <a:bodyPr anchor="ctr"/>
          <a:lstStyle/>
          <a:p>
            <a:pPr algn="ctr" eaLnBrk="0" hangingPunct="0">
              <a:defRPr/>
            </a:pPr>
            <a:endParaRPr lang="ru-RU" b="1" kern="0" dirty="0">
              <a:solidFill>
                <a:schemeClr val="bg1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Заголовок 4"/>
          <p:cNvSpPr txBox="1">
            <a:spLocks/>
          </p:cNvSpPr>
          <p:nvPr/>
        </p:nvSpPr>
        <p:spPr bwMode="white">
          <a:xfrm>
            <a:off x="214284" y="1"/>
            <a:ext cx="8429683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72000" bIns="45720" numCol="1" anchor="ctr" anchorCtr="0" compatLnSpc="1">
            <a:prstTxWarp prst="textNoShape">
              <a:avLst/>
            </a:prstTxWarp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ru-RU" sz="1900" b="1" kern="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-71470" y="214290"/>
          <a:ext cx="8858312" cy="737888"/>
        </p:xfrm>
        <a:graphic>
          <a:graphicData uri="http://schemas.openxmlformats.org/drawingml/2006/table">
            <a:tbl>
              <a:tblPr/>
              <a:tblGrid>
                <a:gridCol w="8858312"/>
              </a:tblGrid>
              <a:tr h="737888"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2400" b="1" i="0" u="none" strike="noStrike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Динамика поступления основных видов налогов в областной бюджет в </a:t>
                      </a:r>
                      <a:r>
                        <a:rPr kumimoji="0" lang="en-US" sz="2400" b="1" i="0" u="none" strike="noStrike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I</a:t>
                      </a:r>
                      <a:r>
                        <a:rPr kumimoji="0" lang="ru-RU" sz="2400" b="1" i="0" u="none" strike="noStrike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 полугодии 2015 - 2016 годов, </a:t>
                      </a:r>
                      <a:r>
                        <a:rPr kumimoji="0" lang="ru-RU" sz="2400" b="1" i="0" u="none" strike="noStrike" kern="1200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млн</a:t>
                      </a:r>
                      <a:r>
                        <a:rPr kumimoji="0" lang="ru-RU" sz="2400" b="1" i="0" u="none" strike="noStrike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 рублей</a:t>
                      </a:r>
                      <a:endParaRPr kumimoji="0" lang="ru-RU" sz="2400" b="1" i="0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6368" marR="6368" marT="636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9" name="Стрелка вправо 8"/>
          <p:cNvSpPr/>
          <p:nvPr/>
        </p:nvSpPr>
        <p:spPr>
          <a:xfrm rot="20872259">
            <a:off x="1504253" y="2621662"/>
            <a:ext cx="642942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20891419">
            <a:off x="3076599" y="1473907"/>
            <a:ext cx="642942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rot="20162798">
            <a:off x="4359004" y="3037321"/>
            <a:ext cx="642942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rot="19975750">
            <a:off x="5717716" y="3647717"/>
            <a:ext cx="642942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rot="877938">
            <a:off x="7294265" y="4484363"/>
            <a:ext cx="642942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152834" y="1142984"/>
            <a:ext cx="5000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+18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436633" y="2643182"/>
            <a:ext cx="5000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+414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15008" y="3375121"/>
            <a:ext cx="5000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+187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516394" y="4143380"/>
            <a:ext cx="5000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-89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40661" y="2283335"/>
            <a:ext cx="5000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+118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Рисунок 18" descr="gov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72528" y="0"/>
            <a:ext cx="571472" cy="77572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5"/>
          <p:cNvSpPr txBox="1">
            <a:spLocks/>
          </p:cNvSpPr>
          <p:nvPr/>
        </p:nvSpPr>
        <p:spPr bwMode="auto">
          <a:xfrm>
            <a:off x="71438" y="-30163"/>
            <a:ext cx="8429625" cy="815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endParaRPr lang="ru-RU" sz="1400" b="1" dirty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34" name="Заголовок 5"/>
          <p:cNvSpPr txBox="1">
            <a:spLocks/>
          </p:cNvSpPr>
          <p:nvPr/>
        </p:nvSpPr>
        <p:spPr>
          <a:xfrm>
            <a:off x="2" y="0"/>
            <a:ext cx="8429625" cy="785813"/>
          </a:xfrm>
          <a:prstGeom prst="rect">
            <a:avLst/>
          </a:prstGeom>
        </p:spPr>
        <p:txBody>
          <a:bodyPr anchor="ctr"/>
          <a:lstStyle/>
          <a:p>
            <a:pPr algn="ctr" eaLnBrk="0" hangingPunct="0">
              <a:defRPr/>
            </a:pPr>
            <a:endParaRPr lang="ru-RU" b="1" kern="0" dirty="0">
              <a:solidFill>
                <a:schemeClr val="bg1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Заголовок 4"/>
          <p:cNvSpPr txBox="1">
            <a:spLocks/>
          </p:cNvSpPr>
          <p:nvPr/>
        </p:nvSpPr>
        <p:spPr bwMode="white">
          <a:xfrm>
            <a:off x="214284" y="1"/>
            <a:ext cx="8429683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72000" bIns="45720" numCol="1" anchor="ctr" anchorCtr="0" compatLnSpc="1">
            <a:prstTxWarp prst="textNoShape">
              <a:avLst/>
            </a:prstTxWarp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ru-RU" sz="1900" b="1" kern="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2844" y="357166"/>
          <a:ext cx="8858312" cy="739309"/>
        </p:xfrm>
        <a:graphic>
          <a:graphicData uri="http://schemas.openxmlformats.org/drawingml/2006/table">
            <a:tbl>
              <a:tblPr/>
              <a:tblGrid>
                <a:gridCol w="8858312"/>
              </a:tblGrid>
              <a:tr h="739309"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</a:rPr>
                        <a:t>Информация об исполнении расходов </a:t>
                      </a:r>
                    </a:p>
                    <a:p>
                      <a:pPr algn="ctr" fontAlgn="b"/>
                      <a:r>
                        <a:rPr lang="ru-RU" sz="24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</a:rPr>
                        <a:t>областного бюджета в </a:t>
                      </a:r>
                      <a:r>
                        <a:rPr kumimoji="0" lang="en-US" sz="2400" b="1" i="0" u="none" strike="noStrike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I</a:t>
                      </a:r>
                      <a:r>
                        <a:rPr lang="ru-RU" sz="24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</a:rPr>
                        <a:t> полугодии 2016 года</a:t>
                      </a:r>
                      <a:endParaRPr lang="ru-RU" sz="24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/>
                      </a:endParaRPr>
                    </a:p>
                  </a:txBody>
                  <a:tcPr marL="7789" marR="7789" marT="77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71471" y="1495262"/>
          <a:ext cx="8001057" cy="4965584"/>
        </p:xfrm>
        <a:graphic>
          <a:graphicData uri="http://schemas.openxmlformats.org/drawingml/2006/table">
            <a:tbl>
              <a:tblPr/>
              <a:tblGrid>
                <a:gridCol w="3442431"/>
                <a:gridCol w="1358203"/>
                <a:gridCol w="1274820"/>
                <a:gridCol w="877674"/>
                <a:gridCol w="1047929"/>
              </a:tblGrid>
              <a:tr h="7788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/>
                        </a:rPr>
                        <a:t>Наименование показателей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Исполнение</a:t>
                      </a:r>
                      <a:br>
                        <a:rPr lang="ru-RU" sz="1400" b="0" i="0" u="none" strike="noStrike">
                          <a:latin typeface="Times New Roman"/>
                        </a:rPr>
                      </a:br>
                      <a:r>
                        <a:rPr lang="ru-RU" sz="1400" b="0" i="0" u="none" strike="noStrike">
                          <a:latin typeface="Times New Roman"/>
                        </a:rPr>
                        <a:t> I полугодие </a:t>
                      </a:r>
                      <a:br>
                        <a:rPr lang="ru-RU" sz="1400" b="0" i="0" u="none" strike="noStrike">
                          <a:latin typeface="Times New Roman"/>
                        </a:rPr>
                      </a:br>
                      <a:r>
                        <a:rPr lang="ru-RU" sz="1400" b="0" i="0" u="none" strike="noStrike">
                          <a:latin typeface="Times New Roman"/>
                        </a:rPr>
                        <a:t>2015 года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Исполнение</a:t>
                      </a:r>
                      <a:br>
                        <a:rPr lang="ru-RU" sz="1400" b="0" i="0" u="none" strike="noStrike">
                          <a:latin typeface="Times New Roman"/>
                        </a:rPr>
                      </a:br>
                      <a:r>
                        <a:rPr lang="ru-RU" sz="1400" b="0" i="0" u="none" strike="noStrike">
                          <a:latin typeface="Times New Roman"/>
                        </a:rPr>
                        <a:t> I полугодие </a:t>
                      </a:r>
                      <a:br>
                        <a:rPr lang="ru-RU" sz="1400" b="0" i="0" u="none" strike="noStrike">
                          <a:latin typeface="Times New Roman"/>
                        </a:rPr>
                      </a:br>
                      <a:r>
                        <a:rPr lang="ru-RU" sz="1400" b="0" i="0" u="none" strike="noStrike">
                          <a:latin typeface="Times New Roman"/>
                        </a:rPr>
                        <a:t>2016 года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Темп роста (%)</a:t>
                      </a: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Отклонение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4499" marR="4499" marT="4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22279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 dirty="0">
                          <a:latin typeface="Times New Roman"/>
                        </a:rPr>
                        <a:t>РАСХОДЫ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latin typeface="Times New Roman"/>
                        </a:rPr>
                        <a:t>12 823 244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latin typeface="Times New Roman"/>
                        </a:rPr>
                        <a:t>14 860 457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latin typeface="Times New Roman"/>
                        </a:rPr>
                        <a:t>115,9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latin typeface="Times New Roman"/>
                        </a:rPr>
                        <a:t>2 037 213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</a:tr>
              <a:tr h="22279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 dirty="0">
                          <a:latin typeface="Times New Roman"/>
                        </a:rPr>
                        <a:t>Первоочередные расходы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latin typeface="Times New Roman"/>
                        </a:rPr>
                        <a:t>12 095 636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latin typeface="Times New Roman"/>
                        </a:rPr>
                        <a:t>14 119 461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latin typeface="Times New Roman"/>
                        </a:rPr>
                        <a:t>116,7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latin typeface="Times New Roman"/>
                        </a:rPr>
                        <a:t>2 023 825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</a:tr>
              <a:tr h="22279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 dirty="0">
                          <a:latin typeface="Times New Roman"/>
                        </a:rPr>
                        <a:t>из них: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2795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0" i="0" u="none" strike="noStrike" dirty="0">
                          <a:latin typeface="Times New Roman"/>
                        </a:rPr>
                        <a:t> - заработная плата с начислениями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 dirty="0">
                          <a:latin typeface="Times New Roman"/>
                        </a:rPr>
                        <a:t>2 295 073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latin typeface="Times New Roman"/>
                        </a:rPr>
                        <a:t>2 411 640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latin typeface="Times New Roman"/>
                        </a:rPr>
                        <a:t>105,1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latin typeface="Times New Roman"/>
                        </a:rPr>
                        <a:t>116 568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5633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0" i="0" u="none" strike="noStrike">
                          <a:latin typeface="Times New Roman"/>
                        </a:rPr>
                        <a:t> - публичные нормативные обязательства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 dirty="0">
                          <a:latin typeface="Times New Roman"/>
                        </a:rPr>
                        <a:t>800 216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 dirty="0">
                          <a:latin typeface="Times New Roman"/>
                        </a:rPr>
                        <a:t>884 808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latin typeface="Times New Roman"/>
                        </a:rPr>
                        <a:t>110,6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latin typeface="Times New Roman"/>
                        </a:rPr>
                        <a:t>84 593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42533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0" i="0" u="none" strike="noStrike">
                          <a:latin typeface="Times New Roman"/>
                        </a:rPr>
                        <a:t> - прочие социальные выплаты и меры соцподдержки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latin typeface="Times New Roman"/>
                        </a:rPr>
                        <a:t>1 309 336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 dirty="0">
                          <a:latin typeface="Times New Roman"/>
                        </a:rPr>
                        <a:t>1 706 867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latin typeface="Times New Roman"/>
                        </a:rPr>
                        <a:t>130,4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latin typeface="Times New Roman"/>
                        </a:rPr>
                        <a:t>397 531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2795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0" i="0" u="none" strike="noStrike">
                          <a:latin typeface="Times New Roman"/>
                        </a:rPr>
                        <a:t>- сельское хозяйство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latin typeface="Times New Roman"/>
                        </a:rPr>
                        <a:t>1 213 039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 dirty="0">
                          <a:latin typeface="Times New Roman"/>
                        </a:rPr>
                        <a:t>1 586 959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latin typeface="Times New Roman"/>
                        </a:rPr>
                        <a:t>130,8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latin typeface="Times New Roman"/>
                        </a:rPr>
                        <a:t>373 920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0053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0" i="0" u="none" strike="noStrike" dirty="0">
                          <a:latin typeface="Times New Roman"/>
                        </a:rPr>
                        <a:t> - </a:t>
                      </a:r>
                      <a:r>
                        <a:rPr lang="ru-RU" sz="1500" b="0" i="0" u="none" strike="noStrike" dirty="0" smtClean="0">
                          <a:latin typeface="Times New Roman"/>
                        </a:rPr>
                        <a:t>дорожное  хозяйство</a:t>
                      </a:r>
                      <a:endParaRPr lang="ru-RU" sz="1500" b="0" i="0" u="none" strike="noStrike" dirty="0">
                        <a:latin typeface="Times New Roman"/>
                      </a:endParaRP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latin typeface="Times New Roman"/>
                        </a:rPr>
                        <a:t>758 639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latin typeface="Times New Roman"/>
                        </a:rPr>
                        <a:t>1 122 980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 dirty="0">
                          <a:latin typeface="Times New Roman"/>
                        </a:rPr>
                        <a:t>148,0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latin typeface="Times New Roman"/>
                        </a:rPr>
                        <a:t>364 341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2795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0" i="0" u="none" strike="noStrike">
                          <a:latin typeface="Times New Roman"/>
                        </a:rPr>
                        <a:t> - платежи ФОМС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latin typeface="Times New Roman"/>
                        </a:rPr>
                        <a:t>1 504 182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latin typeface="Times New Roman"/>
                        </a:rPr>
                        <a:t>1 511 184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 dirty="0">
                          <a:latin typeface="Times New Roman"/>
                        </a:rPr>
                        <a:t>100,5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latin typeface="Times New Roman"/>
                        </a:rPr>
                        <a:t>7 002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42533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0" i="0" u="none" strike="noStrike" dirty="0">
                          <a:latin typeface="Times New Roman"/>
                        </a:rPr>
                        <a:t> - межбюджетные трансферты местным </a:t>
                      </a:r>
                      <a:r>
                        <a:rPr lang="ru-RU" sz="1500" b="0" i="0" u="none" strike="noStrike" dirty="0" smtClean="0">
                          <a:latin typeface="Times New Roman"/>
                        </a:rPr>
                        <a:t>бюджетам </a:t>
                      </a:r>
                      <a:r>
                        <a:rPr lang="ru-RU" sz="1500" b="0" i="0" u="none" strike="noStrike" smtClean="0">
                          <a:latin typeface="Times New Roman"/>
                        </a:rPr>
                        <a:t>(без ТДФ)</a:t>
                      </a:r>
                      <a:endParaRPr lang="ru-RU" sz="1500" b="0" i="0" u="none" strike="noStrike">
                        <a:latin typeface="Times New Roman"/>
                      </a:endParaRP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latin typeface="Times New Roman"/>
                        </a:rPr>
                        <a:t>3 650 341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latin typeface="Times New Roman"/>
                        </a:rPr>
                        <a:t>4 056 255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 dirty="0">
                          <a:latin typeface="Times New Roman"/>
                        </a:rPr>
                        <a:t>111,1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 dirty="0">
                          <a:latin typeface="Times New Roman"/>
                        </a:rPr>
                        <a:t>405 914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2795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0" i="0" u="none" strike="noStrike">
                          <a:latin typeface="Times New Roman"/>
                        </a:rPr>
                        <a:t> - обслуживание государственного долга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latin typeface="Times New Roman"/>
                        </a:rPr>
                        <a:t>188 247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latin typeface="Times New Roman"/>
                        </a:rPr>
                        <a:t>360 063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latin typeface="Times New Roman"/>
                        </a:rPr>
                        <a:t>191,3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 dirty="0">
                          <a:latin typeface="Times New Roman"/>
                        </a:rPr>
                        <a:t>171 816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2795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0" i="0" u="none" strike="noStrike">
                          <a:latin typeface="Times New Roman"/>
                        </a:rPr>
                        <a:t> - оплата коммунальных услуг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latin typeface="Times New Roman"/>
                        </a:rPr>
                        <a:t>165 945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latin typeface="Times New Roman"/>
                        </a:rPr>
                        <a:t>197 681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latin typeface="Times New Roman"/>
                        </a:rPr>
                        <a:t>119,1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 dirty="0">
                          <a:latin typeface="Times New Roman"/>
                        </a:rPr>
                        <a:t>31 736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2795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0" i="0" u="none" strike="noStrike">
                          <a:latin typeface="Times New Roman"/>
                        </a:rPr>
                        <a:t> - медикаменты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latin typeface="Times New Roman"/>
                        </a:rPr>
                        <a:t>66 426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latin typeface="Times New Roman"/>
                        </a:rPr>
                        <a:t>139 336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latin typeface="Times New Roman"/>
                        </a:rPr>
                        <a:t>209,8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 dirty="0">
                          <a:latin typeface="Times New Roman"/>
                        </a:rPr>
                        <a:t>72 910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2795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0" i="0" u="none" strike="noStrike">
                          <a:latin typeface="Times New Roman"/>
                        </a:rPr>
                        <a:t> - продукты питания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latin typeface="Times New Roman"/>
                        </a:rPr>
                        <a:t>130 819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latin typeface="Times New Roman"/>
                        </a:rPr>
                        <a:t>128 460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latin typeface="Times New Roman"/>
                        </a:rPr>
                        <a:t>98,2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 dirty="0">
                          <a:latin typeface="Times New Roman"/>
                        </a:rPr>
                        <a:t>-2 359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2795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0" i="0" u="none" strike="noStrike">
                          <a:latin typeface="Times New Roman"/>
                        </a:rPr>
                        <a:t> - стипендии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latin typeface="Times New Roman"/>
                        </a:rPr>
                        <a:t>13 375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latin typeface="Times New Roman"/>
                        </a:rPr>
                        <a:t>13 228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latin typeface="Times New Roman"/>
                        </a:rPr>
                        <a:t>98,9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 dirty="0">
                          <a:latin typeface="Times New Roman"/>
                        </a:rPr>
                        <a:t>-147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279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latin typeface="Times New Roman"/>
                        </a:rPr>
                        <a:t>Второстепенные расходы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latin typeface="Times New Roman"/>
                        </a:rPr>
                        <a:t>727 608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latin typeface="Times New Roman"/>
                        </a:rPr>
                        <a:t>740 996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latin typeface="Times New Roman"/>
                        </a:rPr>
                        <a:t>101,8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 dirty="0">
                          <a:latin typeface="Times New Roman"/>
                        </a:rPr>
                        <a:t>13 388</a:t>
                      </a:r>
                    </a:p>
                  </a:txBody>
                  <a:tcPr marL="4499" marR="4499" marT="4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7572396" y="1192397"/>
            <a:ext cx="12144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/>
              </a:rPr>
              <a:t>тыс. рублей</a:t>
            </a:r>
          </a:p>
        </p:txBody>
      </p:sp>
      <p:pic>
        <p:nvPicPr>
          <p:cNvPr id="9" name="Рисунок 8" descr="go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72528" y="0"/>
            <a:ext cx="571472" cy="775724"/>
          </a:xfrm>
          <a:prstGeom prst="rect">
            <a:avLst/>
          </a:prstGeom>
        </p:spPr>
      </p:pic>
      <p:pic>
        <p:nvPicPr>
          <p:cNvPr id="11" name="Picture 2" descr="C:\Documents and Settings\arg\Мои документы\Мои рисунки\10029.jpg"/>
          <p:cNvPicPr>
            <a:picLocks noChangeAspect="1" noChangeArrowheads="1"/>
          </p:cNvPicPr>
          <p:nvPr/>
        </p:nvPicPr>
        <p:blipFill>
          <a:blip r:embed="rId4" cstate="print"/>
          <a:srcRect r="7467"/>
          <a:stretch>
            <a:fillRect/>
          </a:stretch>
        </p:blipFill>
        <p:spPr bwMode="auto">
          <a:xfrm>
            <a:off x="-32" y="-24"/>
            <a:ext cx="1357322" cy="103982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4" y="1285858"/>
          <a:ext cx="8715432" cy="5348630"/>
        </p:xfrm>
        <a:graphic>
          <a:graphicData uri="http://schemas.openxmlformats.org/drawingml/2006/table">
            <a:tbl>
              <a:tblPr/>
              <a:tblGrid>
                <a:gridCol w="2684635"/>
                <a:gridCol w="958701"/>
                <a:gridCol w="1071570"/>
                <a:gridCol w="1000132"/>
                <a:gridCol w="714380"/>
                <a:gridCol w="1143008"/>
                <a:gridCol w="1143006"/>
              </a:tblGrid>
              <a:tr h="21070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latin typeface="Times New Roman"/>
                        </a:rPr>
                        <a:t>Наименование показателей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latin typeface="Times New Roman"/>
                        </a:rPr>
                        <a:t>I </a:t>
                      </a:r>
                      <a:r>
                        <a:rPr lang="ru-RU" sz="1300" b="0" i="0" u="none" strike="noStrike">
                          <a:latin typeface="Times New Roman"/>
                        </a:rPr>
                        <a:t>полугодие 2015 года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2016 год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latin typeface="Times New Roman"/>
                        </a:rPr>
                        <a:t>Темп роста (%)</a:t>
                      </a:r>
                      <a:br>
                        <a:rPr lang="ru-RU" sz="1300" b="0" i="0" u="none" strike="noStrike">
                          <a:latin typeface="Times New Roman"/>
                        </a:rPr>
                      </a:br>
                      <a:r>
                        <a:rPr lang="ru-RU" sz="1300" b="0" i="0" u="none" strike="noStrike">
                          <a:latin typeface="Times New Roman"/>
                        </a:rPr>
                        <a:t> I полуг. 2016г./</a:t>
                      </a:r>
                      <a:br>
                        <a:rPr lang="ru-RU" sz="1300" b="0" i="0" u="none" strike="noStrike">
                          <a:latin typeface="Times New Roman"/>
                        </a:rPr>
                      </a:br>
                      <a:r>
                        <a:rPr lang="ru-RU" sz="1300" b="0" i="0" u="none" strike="noStrike">
                          <a:latin typeface="Times New Roman"/>
                        </a:rPr>
                        <a:t> I полуг. 2015г.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latin typeface="Times New Roman"/>
                        </a:rPr>
                        <a:t>Отклонение</a:t>
                      </a:r>
                      <a:br>
                        <a:rPr lang="ru-RU" sz="1300" b="0" i="0" u="none" strike="noStrike">
                          <a:latin typeface="Times New Roman"/>
                        </a:rPr>
                      </a:br>
                      <a:r>
                        <a:rPr lang="ru-RU" sz="1300" b="0" i="0" u="none" strike="noStrike">
                          <a:latin typeface="Times New Roman"/>
                        </a:rPr>
                        <a:t> I полуг. 2016г./</a:t>
                      </a:r>
                      <a:br>
                        <a:rPr lang="ru-RU" sz="1300" b="0" i="0" u="none" strike="noStrike">
                          <a:latin typeface="Times New Roman"/>
                        </a:rPr>
                      </a:br>
                      <a:r>
                        <a:rPr lang="ru-RU" sz="1300" b="0" i="0" u="none" strike="noStrike">
                          <a:latin typeface="Times New Roman"/>
                        </a:rPr>
                        <a:t> I полуг. 2015г.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5731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latin typeface="Times New Roman"/>
                        </a:rPr>
                        <a:t>Уточненный годовой план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latin typeface="Times New Roman"/>
                        </a:rPr>
                        <a:t>Исполнение</a:t>
                      </a:r>
                      <a:br>
                        <a:rPr lang="ru-RU" sz="1300" b="0" i="0" u="none" strike="noStrike" dirty="0" smtClean="0">
                          <a:latin typeface="Times New Roman"/>
                        </a:rPr>
                      </a:br>
                      <a:r>
                        <a:rPr lang="en-US" sz="1300" b="0" i="0" u="none" strike="noStrike" dirty="0" smtClean="0">
                          <a:latin typeface="Times New Roman"/>
                        </a:rPr>
                        <a:t>I </a:t>
                      </a:r>
                      <a:r>
                        <a:rPr lang="ru-RU" sz="1300" b="0" i="0" u="none" strike="noStrike" dirty="0">
                          <a:latin typeface="Times New Roman"/>
                        </a:rPr>
                        <a:t>полугодие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latin typeface="Times New Roman"/>
                        </a:rPr>
                        <a:t>% исполне-ния</a:t>
                      </a:r>
                    </a:p>
                  </a:txBody>
                  <a:tcPr marL="4532" marR="4532" marT="45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5983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latin typeface="Times New Roman"/>
                        </a:rPr>
                        <a:t>Общегосударственные вопросы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453 598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996 733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452 976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45,4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99,9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-622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756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>
                          <a:latin typeface="Times New Roman"/>
                        </a:rPr>
                        <a:t>Национальная оборона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34 816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34 721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20 927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60,3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60,1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-13 889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4541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latin typeface="Times New Roman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92 016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218 547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86 625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39,6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94,1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-5 391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271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>
                          <a:latin typeface="Times New Roman"/>
                        </a:rPr>
                        <a:t>Национальная экономика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2 116 212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7 914 216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3 047 895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38,5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144,0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931 683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271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1" u="none" strike="noStrike">
                          <a:latin typeface="Times New Roman"/>
                        </a:rPr>
                        <a:t>       из них: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271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1" u="none" strike="noStrike">
                          <a:latin typeface="Times New Roman"/>
                        </a:rPr>
                        <a:t>Сельское хозяйство 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1" u="none" strike="noStrike">
                          <a:latin typeface="Times New Roman"/>
                        </a:rPr>
                        <a:t>1 213 039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1" u="none" strike="noStrike">
                          <a:latin typeface="Times New Roman"/>
                        </a:rPr>
                        <a:t>2 845 360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1" u="none" strike="noStrike">
                          <a:latin typeface="Times New Roman"/>
                        </a:rPr>
                        <a:t>1 586 959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1" u="none" strike="noStrike">
                          <a:latin typeface="Times New Roman"/>
                        </a:rPr>
                        <a:t>55,8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1" u="none" strike="noStrike">
                          <a:latin typeface="Times New Roman"/>
                        </a:rPr>
                        <a:t>130,8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1" u="none" strike="noStrike">
                          <a:latin typeface="Times New Roman"/>
                        </a:rPr>
                        <a:t>373 921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271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1" u="none" strike="noStrike">
                          <a:latin typeface="Times New Roman"/>
                        </a:rPr>
                        <a:t>Дорожное хозяйство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1" u="none" strike="noStrike">
                          <a:latin typeface="Times New Roman"/>
                        </a:rPr>
                        <a:t>758 639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1" u="none" strike="noStrike">
                          <a:latin typeface="Times New Roman"/>
                        </a:rPr>
                        <a:t>4 378 159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1" u="none" strike="noStrike">
                          <a:latin typeface="Times New Roman"/>
                        </a:rPr>
                        <a:t>1 122 980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1" u="none" strike="noStrike">
                          <a:latin typeface="Times New Roman"/>
                        </a:rPr>
                        <a:t>25,6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1" u="none" strike="noStrike">
                          <a:latin typeface="Times New Roman"/>
                        </a:rPr>
                        <a:t>148,0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1" u="none" strike="noStrike">
                          <a:latin typeface="Times New Roman"/>
                        </a:rPr>
                        <a:t>364 341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166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latin typeface="Times New Roman"/>
                        </a:rPr>
                        <a:t>Жилищно-коммунальное хозяйство 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80 389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385 760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120 492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31,2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149,9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40 104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271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latin typeface="Times New Roman"/>
                        </a:rPr>
                        <a:t>Охрана окружающей среды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3 977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11 360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4 674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41,1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117,5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697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271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>
                          <a:latin typeface="Times New Roman"/>
                        </a:rPr>
                        <a:t>Образование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3 668 285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6 434 489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3 929 170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61,1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107,1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260 885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271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latin typeface="Times New Roman"/>
                        </a:rPr>
                        <a:t>Культура, кинематография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161 567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352 453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196 233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55,7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121,5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34 666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528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>
                          <a:latin typeface="Times New Roman"/>
                        </a:rPr>
                        <a:t>Здравоохранение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2 351 577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5 202 346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2 519 649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48,4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107,1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168 072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271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>
                          <a:latin typeface="Times New Roman"/>
                        </a:rPr>
                        <a:t>Социальная политика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2 998 716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6 441 800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3 301 548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51,3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110,1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302 832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271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latin typeface="Times New Roman"/>
                        </a:rPr>
                        <a:t>Физическая культура и спорт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87 527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226 901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107 540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47,4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122,9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20 012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271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latin typeface="Times New Roman"/>
                        </a:rPr>
                        <a:t>Средства массовой информации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29 836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78 986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41 435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52,5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138,9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11 599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572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latin typeface="Times New Roman"/>
                        </a:rPr>
                        <a:t>Обслуживание государственного долга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188 247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495 257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360 063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72,7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191,3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171 816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3329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latin typeface="Times New Roman"/>
                        </a:rPr>
                        <a:t>Межбюджетные трансферты общего характера бюджетам муниципальных образований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556 482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1 086 733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671 231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61,8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120,6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latin typeface="Times New Roman"/>
                        </a:rPr>
                        <a:t>114 749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756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>
                          <a:latin typeface="Times New Roman"/>
                        </a:rPr>
                        <a:t>ИТОГО РАСХОДОВ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latin typeface="Times New Roman"/>
                        </a:rPr>
                        <a:t>12 823 244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latin typeface="Times New Roman"/>
                        </a:rPr>
                        <a:t>29 880 299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latin typeface="Times New Roman"/>
                        </a:rPr>
                        <a:t>14 860 457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latin typeface="Times New Roman"/>
                        </a:rPr>
                        <a:t>49,7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latin typeface="Times New Roman"/>
                        </a:rPr>
                        <a:t>115,9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latin typeface="Times New Roman"/>
                        </a:rPr>
                        <a:t>2 037 213</a:t>
                      </a:r>
                    </a:p>
                  </a:txBody>
                  <a:tcPr marL="4532" marR="4532" marT="45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858148" y="978083"/>
            <a:ext cx="12144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/>
              </a:rPr>
              <a:t>тыс. рублей</a:t>
            </a:r>
          </a:p>
        </p:txBody>
      </p:sp>
      <p:pic>
        <p:nvPicPr>
          <p:cNvPr id="5" name="Рисунок 4" descr="g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72528" y="0"/>
            <a:ext cx="571472" cy="775724"/>
          </a:xfrm>
          <a:prstGeom prst="rect">
            <a:avLst/>
          </a:prstGeom>
        </p:spPr>
      </p:pic>
      <p:pic>
        <p:nvPicPr>
          <p:cNvPr id="7" name="Picture 2" descr="C:\Documents and Settings\arg\Мои документы\Мои рисунки\10029.jpg"/>
          <p:cNvPicPr>
            <a:picLocks noChangeAspect="1" noChangeArrowheads="1"/>
          </p:cNvPicPr>
          <p:nvPr/>
        </p:nvPicPr>
        <p:blipFill>
          <a:blip r:embed="rId3" cstate="print"/>
          <a:srcRect r="7467"/>
          <a:stretch>
            <a:fillRect/>
          </a:stretch>
        </p:blipFill>
        <p:spPr bwMode="auto">
          <a:xfrm>
            <a:off x="-32" y="-24"/>
            <a:ext cx="1357322" cy="1039828"/>
          </a:xfrm>
          <a:prstGeom prst="rect">
            <a:avLst/>
          </a:prstGeom>
          <a:noFill/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28596" y="71414"/>
          <a:ext cx="8858312" cy="1105069"/>
        </p:xfrm>
        <a:graphic>
          <a:graphicData uri="http://schemas.openxmlformats.org/drawingml/2006/table">
            <a:tbl>
              <a:tblPr/>
              <a:tblGrid>
                <a:gridCol w="8858312"/>
              </a:tblGrid>
              <a:tr h="739309"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</a:rPr>
                        <a:t>Информация об исполнении расходов </a:t>
                      </a:r>
                    </a:p>
                    <a:p>
                      <a:pPr algn="ctr" fontAlgn="b"/>
                      <a:r>
                        <a:rPr lang="ru-RU" sz="24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</a:rPr>
                        <a:t>областного бюджета по разделам бюджетной</a:t>
                      </a:r>
                    </a:p>
                    <a:p>
                      <a:pPr algn="ctr" fontAlgn="b"/>
                      <a:r>
                        <a:rPr lang="ru-RU" sz="24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</a:rPr>
                        <a:t>классификации</a:t>
                      </a:r>
                      <a:r>
                        <a:rPr lang="ru-RU" sz="2400" b="1" i="0" u="none" strike="noStrike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24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</a:rPr>
                        <a:t>в </a:t>
                      </a:r>
                      <a:r>
                        <a:rPr kumimoji="0" lang="en-US" sz="2400" b="1" i="0" u="none" strike="noStrike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I</a:t>
                      </a:r>
                      <a:r>
                        <a:rPr lang="ru-RU" sz="24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</a:rPr>
                        <a:t> полугодии 2016 года</a:t>
                      </a:r>
                      <a:endParaRPr lang="ru-RU" sz="24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/>
                      </a:endParaRPr>
                    </a:p>
                  </a:txBody>
                  <a:tcPr marL="7789" marR="7789" marT="77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5"/>
          <p:cNvSpPr txBox="1">
            <a:spLocks/>
          </p:cNvSpPr>
          <p:nvPr/>
        </p:nvSpPr>
        <p:spPr bwMode="auto">
          <a:xfrm>
            <a:off x="71438" y="-30163"/>
            <a:ext cx="8429625" cy="815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endParaRPr lang="ru-RU" sz="1400" b="1" dirty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34" name="Заголовок 5"/>
          <p:cNvSpPr txBox="1">
            <a:spLocks/>
          </p:cNvSpPr>
          <p:nvPr/>
        </p:nvSpPr>
        <p:spPr>
          <a:xfrm>
            <a:off x="2" y="0"/>
            <a:ext cx="8429625" cy="785813"/>
          </a:xfrm>
          <a:prstGeom prst="rect">
            <a:avLst/>
          </a:prstGeom>
        </p:spPr>
        <p:txBody>
          <a:bodyPr anchor="ctr"/>
          <a:lstStyle/>
          <a:p>
            <a:pPr algn="ctr" eaLnBrk="0" hangingPunct="0">
              <a:defRPr/>
            </a:pPr>
            <a:endParaRPr lang="ru-RU" b="1" kern="0" dirty="0">
              <a:solidFill>
                <a:schemeClr val="bg1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Заголовок 4"/>
          <p:cNvSpPr txBox="1">
            <a:spLocks/>
          </p:cNvSpPr>
          <p:nvPr/>
        </p:nvSpPr>
        <p:spPr bwMode="white">
          <a:xfrm>
            <a:off x="214284" y="1"/>
            <a:ext cx="8429683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72000" bIns="45720" numCol="1" anchor="ctr" anchorCtr="0" compatLnSpc="1">
            <a:prstTxWarp prst="textNoShape">
              <a:avLst/>
            </a:prstTxWarp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ru-RU" sz="1900" b="1" kern="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71472" y="285728"/>
          <a:ext cx="8786874" cy="1143000"/>
        </p:xfrm>
        <a:graphic>
          <a:graphicData uri="http://schemas.openxmlformats.org/drawingml/2006/table">
            <a:tbl>
              <a:tblPr/>
              <a:tblGrid>
                <a:gridCol w="8786874"/>
              </a:tblGrid>
              <a:tr h="365760">
                <a:tc>
                  <a:txBody>
                    <a:bodyPr/>
                    <a:lstStyle/>
                    <a:p>
                      <a:pPr algn="ctr" rtl="0" fontAlgn="b"/>
                      <a:r>
                        <a:rPr kumimoji="0" lang="ru-RU" sz="2500" b="1" i="0" u="none" strike="noStrike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Информация о расходах на реализацию </a:t>
                      </a:r>
                    </a:p>
                    <a:p>
                      <a:pPr algn="ctr" rtl="0" fontAlgn="b"/>
                      <a:r>
                        <a:rPr kumimoji="0" lang="ru-RU" sz="2500" b="1" i="0" u="none" strike="noStrike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государственных программ Орловской области </a:t>
                      </a:r>
                    </a:p>
                    <a:p>
                      <a:pPr algn="ctr" rtl="0" fontAlgn="b"/>
                      <a:r>
                        <a:rPr lang="ru-RU" sz="25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</a:rPr>
                        <a:t>в </a:t>
                      </a:r>
                      <a:r>
                        <a:rPr lang="en-US" sz="25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</a:rPr>
                        <a:t>I</a:t>
                      </a:r>
                      <a:r>
                        <a:rPr lang="ru-RU" sz="25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</a:rPr>
                        <a:t> полугодии 2016 года</a:t>
                      </a:r>
                      <a:endParaRPr lang="ru-RU" sz="25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7858180" y="1621025"/>
            <a:ext cx="12144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/>
              </a:rPr>
              <a:t>тыс. рублей</a:t>
            </a:r>
          </a:p>
        </p:txBody>
      </p:sp>
      <p:pic>
        <p:nvPicPr>
          <p:cNvPr id="8" name="Рисунок 7" descr="go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72528" y="0"/>
            <a:ext cx="571472" cy="775724"/>
          </a:xfrm>
          <a:prstGeom prst="rect">
            <a:avLst/>
          </a:prstGeom>
        </p:spPr>
      </p:pic>
      <p:pic>
        <p:nvPicPr>
          <p:cNvPr id="12" name="Picture 2" descr="C:\Documents and Settings\arg\Мои документы\Мои рисунки\10029.jpg"/>
          <p:cNvPicPr>
            <a:picLocks noChangeAspect="1" noChangeArrowheads="1"/>
          </p:cNvPicPr>
          <p:nvPr/>
        </p:nvPicPr>
        <p:blipFill>
          <a:blip r:embed="rId4" cstate="print"/>
          <a:srcRect r="7467"/>
          <a:stretch>
            <a:fillRect/>
          </a:stretch>
        </p:blipFill>
        <p:spPr bwMode="auto">
          <a:xfrm>
            <a:off x="-32" y="-24"/>
            <a:ext cx="1357322" cy="1039828"/>
          </a:xfrm>
          <a:prstGeom prst="rect">
            <a:avLst/>
          </a:prstGeom>
          <a:noFill/>
        </p:spPr>
      </p:pic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214282" y="2000240"/>
          <a:ext cx="8715436" cy="3949415"/>
        </p:xfrm>
        <a:graphic>
          <a:graphicData uri="http://schemas.openxmlformats.org/drawingml/2006/table">
            <a:tbl>
              <a:tblPr/>
              <a:tblGrid>
                <a:gridCol w="2357422"/>
                <a:gridCol w="1000165"/>
                <a:gridCol w="1143008"/>
                <a:gridCol w="1071570"/>
                <a:gridCol w="801993"/>
                <a:gridCol w="1170639"/>
                <a:gridCol w="1170639"/>
              </a:tblGrid>
              <a:tr h="21047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/>
                        </a:rPr>
                        <a:t>Наименование показателей</a:t>
                      </a:r>
                    </a:p>
                  </a:txBody>
                  <a:tcPr marL="4794" marR="4794" marT="47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latin typeface="Times New Roman"/>
                        </a:rPr>
                        <a:t>I </a:t>
                      </a:r>
                      <a:r>
                        <a:rPr lang="ru-RU" sz="1400" b="0" i="0" u="none" strike="noStrike">
                          <a:latin typeface="Times New Roman"/>
                        </a:rPr>
                        <a:t>полугодие 2015 года</a:t>
                      </a:r>
                    </a:p>
                  </a:txBody>
                  <a:tcPr marL="4794" marR="4794" marT="47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Times New Roman"/>
                        </a:rPr>
                        <a:t>2016 год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Темп роста (%)</a:t>
                      </a:r>
                      <a:br>
                        <a:rPr lang="ru-RU" sz="1400" b="0" i="0" u="none" strike="noStrike">
                          <a:latin typeface="Times New Roman"/>
                        </a:rPr>
                      </a:br>
                      <a:r>
                        <a:rPr lang="ru-RU" sz="1400" b="0" i="0" u="none" strike="noStrike">
                          <a:latin typeface="Times New Roman"/>
                        </a:rPr>
                        <a:t> I полуг. 2016г./</a:t>
                      </a:r>
                      <a:br>
                        <a:rPr lang="ru-RU" sz="1400" b="0" i="0" u="none" strike="noStrike">
                          <a:latin typeface="Times New Roman"/>
                        </a:rPr>
                      </a:br>
                      <a:r>
                        <a:rPr lang="ru-RU" sz="1400" b="0" i="0" u="none" strike="noStrike">
                          <a:latin typeface="Times New Roman"/>
                        </a:rPr>
                        <a:t> I полуг. 2015г.</a:t>
                      </a:r>
                    </a:p>
                  </a:txBody>
                  <a:tcPr marL="4794" marR="4794" marT="47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Отклонение</a:t>
                      </a:r>
                      <a:br>
                        <a:rPr lang="ru-RU" sz="1400" b="0" i="0" u="none" strike="noStrike">
                          <a:latin typeface="Times New Roman"/>
                        </a:rPr>
                      </a:br>
                      <a:r>
                        <a:rPr lang="ru-RU" sz="1400" b="0" i="0" u="none" strike="noStrike">
                          <a:latin typeface="Times New Roman"/>
                        </a:rPr>
                        <a:t> I полуг. 2016г./</a:t>
                      </a:r>
                      <a:br>
                        <a:rPr lang="ru-RU" sz="1400" b="0" i="0" u="none" strike="noStrike">
                          <a:latin typeface="Times New Roman"/>
                        </a:rPr>
                      </a:br>
                      <a:r>
                        <a:rPr lang="ru-RU" sz="1400" b="0" i="0" u="none" strike="noStrike">
                          <a:latin typeface="Times New Roman"/>
                        </a:rPr>
                        <a:t> I полуг. 2015г.</a:t>
                      </a:r>
                    </a:p>
                  </a:txBody>
                  <a:tcPr marL="4794" marR="4794" marT="47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5848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Уточненный годовой план</a:t>
                      </a:r>
                    </a:p>
                  </a:txBody>
                  <a:tcPr marL="4794" marR="4794" marT="47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/>
                        </a:rPr>
                        <a:t>Исполнение </a:t>
                      </a:r>
                      <a:r>
                        <a:rPr lang="ru-RU" sz="1400" b="0" i="0" u="none" strike="noStrike" dirty="0" smtClean="0">
                          <a:latin typeface="Times New Roman"/>
                        </a:rPr>
                        <a:t/>
                      </a:r>
                      <a:br>
                        <a:rPr lang="ru-RU" sz="1400" b="0" i="0" u="none" strike="noStrike" dirty="0" smtClean="0">
                          <a:latin typeface="Times New Roman"/>
                        </a:rPr>
                      </a:br>
                      <a:r>
                        <a:rPr lang="en-US" sz="1400" b="0" i="0" u="none" strike="noStrike" dirty="0" smtClean="0">
                          <a:latin typeface="Times New Roman"/>
                        </a:rPr>
                        <a:t>I </a:t>
                      </a:r>
                      <a:r>
                        <a:rPr lang="ru-RU" sz="1400" b="0" i="0" u="none" strike="noStrike" dirty="0">
                          <a:latin typeface="Times New Roman"/>
                        </a:rPr>
                        <a:t>полугодие</a:t>
                      </a:r>
                    </a:p>
                  </a:txBody>
                  <a:tcPr marL="4794" marR="4794" marT="47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% исполне-ния</a:t>
                      </a:r>
                    </a:p>
                  </a:txBody>
                  <a:tcPr marL="4794" marR="4794" marT="47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593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 dirty="0">
                          <a:latin typeface="Times New Roman"/>
                        </a:rPr>
                        <a:t>Расходы, всего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latin typeface="Times New Roman"/>
                        </a:rPr>
                        <a:t>12 823 244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latin typeface="Times New Roman"/>
                        </a:rPr>
                        <a:t>29 880 299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latin typeface="Times New Roman"/>
                        </a:rPr>
                        <a:t>14 860 457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latin typeface="Times New Roman"/>
                        </a:rPr>
                        <a:t>115,9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latin typeface="Times New Roman"/>
                        </a:rPr>
                        <a:t>115,9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latin typeface="Times New Roman"/>
                        </a:rPr>
                        <a:t>2 037 213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</a:tr>
              <a:tr h="255936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0" i="1" u="none" strike="noStrike" dirty="0">
                          <a:latin typeface="Times New Roman"/>
                        </a:rPr>
                        <a:t>   - областные средства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 dirty="0">
                          <a:latin typeface="Times New Roman"/>
                        </a:rPr>
                        <a:t>10 225 822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 dirty="0">
                          <a:latin typeface="Times New Roman"/>
                        </a:rPr>
                        <a:t>23 308 985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 dirty="0">
                          <a:latin typeface="Times New Roman"/>
                        </a:rPr>
                        <a:t>11 726 835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 dirty="0">
                          <a:latin typeface="Times New Roman"/>
                        </a:rPr>
                        <a:t>114,7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 dirty="0">
                          <a:latin typeface="Times New Roman"/>
                        </a:rPr>
                        <a:t>114,7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>
                          <a:latin typeface="Times New Roman"/>
                        </a:rPr>
                        <a:t>1 501 013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568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0" i="1" u="none" strike="noStrike">
                          <a:latin typeface="Times New Roman"/>
                        </a:rPr>
                        <a:t>   - федеральные средства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>
                          <a:latin typeface="Times New Roman"/>
                        </a:rPr>
                        <a:t>2 597 423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>
                          <a:latin typeface="Times New Roman"/>
                        </a:rPr>
                        <a:t>6 571 314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>
                          <a:latin typeface="Times New Roman"/>
                        </a:rPr>
                        <a:t>3 133 623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>
                          <a:latin typeface="Times New Roman"/>
                        </a:rPr>
                        <a:t>120,6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 dirty="0">
                          <a:latin typeface="Times New Roman"/>
                        </a:rPr>
                        <a:t>120,6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 dirty="0">
                          <a:latin typeface="Times New Roman"/>
                        </a:rPr>
                        <a:t>536 200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87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latin typeface="Times New Roman"/>
                        </a:rPr>
                        <a:t>Государственные </a:t>
                      </a:r>
                      <a:br>
                        <a:rPr lang="ru-RU" sz="1500" b="1" i="0" u="none" strike="noStrike">
                          <a:latin typeface="Times New Roman"/>
                        </a:rPr>
                      </a:br>
                      <a:r>
                        <a:rPr lang="ru-RU" sz="1500" b="1" i="0" u="none" strike="noStrike">
                          <a:latin typeface="Times New Roman"/>
                        </a:rPr>
                        <a:t>программы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 dirty="0">
                          <a:latin typeface="Times New Roman"/>
                        </a:rPr>
                        <a:t>12 056 316</a:t>
                      </a:r>
                    </a:p>
                  </a:txBody>
                  <a:tcPr marL="4794" marR="4794" marT="47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 dirty="0">
                          <a:latin typeface="Times New Roman"/>
                        </a:rPr>
                        <a:t>28 267 002</a:t>
                      </a:r>
                    </a:p>
                  </a:txBody>
                  <a:tcPr marL="4794" marR="4794" marT="47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 dirty="0">
                          <a:latin typeface="Times New Roman"/>
                        </a:rPr>
                        <a:t>14 086 718</a:t>
                      </a:r>
                    </a:p>
                  </a:txBody>
                  <a:tcPr marL="4794" marR="4794" marT="47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 dirty="0">
                          <a:latin typeface="Times New Roman"/>
                        </a:rPr>
                        <a:t>116,8</a:t>
                      </a:r>
                    </a:p>
                  </a:txBody>
                  <a:tcPr marL="4794" marR="4794" marT="47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 dirty="0">
                          <a:latin typeface="Times New Roman"/>
                        </a:rPr>
                        <a:t>116,8</a:t>
                      </a:r>
                    </a:p>
                  </a:txBody>
                  <a:tcPr marL="4794" marR="4794" marT="47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 dirty="0">
                          <a:latin typeface="Times New Roman"/>
                        </a:rPr>
                        <a:t>2 030 402</a:t>
                      </a:r>
                    </a:p>
                  </a:txBody>
                  <a:tcPr marL="4794" marR="4794" marT="47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</a:tr>
              <a:tr h="25593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1" u="none" strike="noStrike">
                          <a:latin typeface="Times New Roman"/>
                        </a:rPr>
                        <a:t>Удельный вес в расходах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1" u="none" strike="noStrike">
                          <a:latin typeface="Times New Roman"/>
                        </a:rPr>
                        <a:t>94,0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1" u="none" strike="noStrike">
                          <a:latin typeface="Times New Roman"/>
                        </a:rPr>
                        <a:t>94,6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1" u="none" strike="noStrike">
                          <a:latin typeface="Times New Roman"/>
                        </a:rPr>
                        <a:t>94,8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936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0" i="1" u="none" strike="noStrike">
                          <a:latin typeface="Times New Roman"/>
                        </a:rPr>
                        <a:t>   - областные средства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>
                          <a:latin typeface="Times New Roman"/>
                        </a:rPr>
                        <a:t>9 527 883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>
                          <a:latin typeface="Times New Roman"/>
                        </a:rPr>
                        <a:t>21 812 130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>
                          <a:latin typeface="Times New Roman"/>
                        </a:rPr>
                        <a:t>11 004 067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>
                          <a:latin typeface="Times New Roman"/>
                        </a:rPr>
                        <a:t>115,5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>
                          <a:latin typeface="Times New Roman"/>
                        </a:rPr>
                        <a:t>115,5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 dirty="0">
                          <a:latin typeface="Times New Roman"/>
                        </a:rPr>
                        <a:t>1 476 184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826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0" i="1" u="none" strike="noStrike">
                          <a:latin typeface="Times New Roman"/>
                        </a:rPr>
                        <a:t>   - федеральные средства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>
                          <a:latin typeface="Times New Roman"/>
                        </a:rPr>
                        <a:t>2 528 433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>
                          <a:latin typeface="Times New Roman"/>
                        </a:rPr>
                        <a:t>6 454 872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>
                          <a:latin typeface="Times New Roman"/>
                        </a:rPr>
                        <a:t>3 082 651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>
                          <a:latin typeface="Times New Roman"/>
                        </a:rPr>
                        <a:t>121,9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>
                          <a:latin typeface="Times New Roman"/>
                        </a:rPr>
                        <a:t>121,9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 dirty="0">
                          <a:latin typeface="Times New Roman"/>
                        </a:rPr>
                        <a:t>554 218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93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latin typeface="Times New Roman"/>
                        </a:rPr>
                        <a:t>Непрограммные расходы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latin typeface="Times New Roman"/>
                        </a:rPr>
                        <a:t>766 928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latin typeface="Times New Roman"/>
                        </a:rPr>
                        <a:t>1 613 298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latin typeface="Times New Roman"/>
                        </a:rPr>
                        <a:t>773 739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latin typeface="Times New Roman"/>
                        </a:rPr>
                        <a:t>100,9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latin typeface="Times New Roman"/>
                        </a:rPr>
                        <a:t>100,9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 dirty="0">
                          <a:latin typeface="Times New Roman"/>
                        </a:rPr>
                        <a:t>6 811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</a:tr>
              <a:tr h="25593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1" u="none" strike="noStrike">
                          <a:latin typeface="Times New Roman"/>
                        </a:rPr>
                        <a:t>Удельный вес в расходах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1" u="none" strike="noStrike">
                          <a:latin typeface="Times New Roman"/>
                        </a:rPr>
                        <a:t>6,0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1" u="none" strike="noStrike">
                          <a:latin typeface="Times New Roman"/>
                        </a:rPr>
                        <a:t>5,4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1" u="none" strike="noStrike">
                          <a:latin typeface="Times New Roman"/>
                        </a:rPr>
                        <a:t>5,2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5936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0" i="1" u="none" strike="noStrike">
                          <a:latin typeface="Times New Roman"/>
                        </a:rPr>
                        <a:t>   - областные средства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>
                          <a:latin typeface="Times New Roman"/>
                        </a:rPr>
                        <a:t>697 938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>
                          <a:latin typeface="Times New Roman"/>
                        </a:rPr>
                        <a:t>1 496 855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>
                          <a:latin typeface="Times New Roman"/>
                        </a:rPr>
                        <a:t>722 768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>
                          <a:latin typeface="Times New Roman"/>
                        </a:rPr>
                        <a:t>103,6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>
                          <a:latin typeface="Times New Roman"/>
                        </a:rPr>
                        <a:t>103,6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 dirty="0">
                          <a:latin typeface="Times New Roman"/>
                        </a:rPr>
                        <a:t>24 829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568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0" i="1" u="none" strike="noStrike">
                          <a:latin typeface="Times New Roman"/>
                        </a:rPr>
                        <a:t>   - федеральные средства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>
                          <a:latin typeface="Times New Roman"/>
                        </a:rPr>
                        <a:t>68 990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>
                          <a:latin typeface="Times New Roman"/>
                        </a:rPr>
                        <a:t>116 442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>
                          <a:latin typeface="Times New Roman"/>
                        </a:rPr>
                        <a:t>50 971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>
                          <a:latin typeface="Times New Roman"/>
                        </a:rPr>
                        <a:t>73,9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>
                          <a:latin typeface="Times New Roman"/>
                        </a:rPr>
                        <a:t>73,9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 dirty="0">
                          <a:latin typeface="Times New Roman"/>
                        </a:rPr>
                        <a:t>-18 018</a:t>
                      </a:r>
                    </a:p>
                  </a:txBody>
                  <a:tcPr marL="4794" marR="4794" marT="47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5"/>
          <p:cNvSpPr txBox="1">
            <a:spLocks/>
          </p:cNvSpPr>
          <p:nvPr/>
        </p:nvSpPr>
        <p:spPr bwMode="auto">
          <a:xfrm>
            <a:off x="71438" y="-30163"/>
            <a:ext cx="8429625" cy="815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endParaRPr lang="ru-RU" sz="1400" b="1" dirty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34" name="Заголовок 5"/>
          <p:cNvSpPr txBox="1">
            <a:spLocks/>
          </p:cNvSpPr>
          <p:nvPr/>
        </p:nvSpPr>
        <p:spPr>
          <a:xfrm>
            <a:off x="2" y="0"/>
            <a:ext cx="8429625" cy="785813"/>
          </a:xfrm>
          <a:prstGeom prst="rect">
            <a:avLst/>
          </a:prstGeom>
        </p:spPr>
        <p:txBody>
          <a:bodyPr anchor="ctr"/>
          <a:lstStyle/>
          <a:p>
            <a:pPr algn="ctr" eaLnBrk="0" hangingPunct="0">
              <a:defRPr/>
            </a:pPr>
            <a:endParaRPr lang="ru-RU" b="1" kern="0" dirty="0">
              <a:solidFill>
                <a:schemeClr val="bg1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Заголовок 4"/>
          <p:cNvSpPr txBox="1">
            <a:spLocks/>
          </p:cNvSpPr>
          <p:nvPr/>
        </p:nvSpPr>
        <p:spPr bwMode="white">
          <a:xfrm>
            <a:off x="214284" y="1"/>
            <a:ext cx="8429683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72000" bIns="45720" numCol="1" anchor="ctr" anchorCtr="0" compatLnSpc="1">
            <a:prstTxWarp prst="textNoShape">
              <a:avLst/>
            </a:prstTxWarp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ru-RU" sz="1900" b="1" kern="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57158" y="285728"/>
          <a:ext cx="8786874" cy="762000"/>
        </p:xfrm>
        <a:graphic>
          <a:graphicData uri="http://schemas.openxmlformats.org/drawingml/2006/table">
            <a:tbl>
              <a:tblPr/>
              <a:tblGrid>
                <a:gridCol w="8786874"/>
              </a:tblGrid>
              <a:tr h="365760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5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</a:rPr>
                        <a:t>Структура финансовой помощи местным</a:t>
                      </a:r>
                    </a:p>
                    <a:p>
                      <a:pPr algn="ctr" rtl="0" fontAlgn="b"/>
                      <a:r>
                        <a:rPr lang="ru-RU" sz="25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</a:rPr>
                        <a:t>бюджетам</a:t>
                      </a:r>
                      <a:r>
                        <a:rPr lang="ru-RU" sz="2500" b="1" i="0" u="none" strike="noStrike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25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</a:rPr>
                        <a:t>в </a:t>
                      </a:r>
                      <a:r>
                        <a:rPr lang="en-US" sz="25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</a:rPr>
                        <a:t>I</a:t>
                      </a:r>
                      <a:r>
                        <a:rPr lang="ru-RU" sz="25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</a:rPr>
                        <a:t> полугодии 2016 года</a:t>
                      </a:r>
                      <a:endParaRPr lang="ru-RU" sz="25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7858180" y="1406711"/>
            <a:ext cx="12144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err="1" smtClean="0">
                <a:latin typeface="Times New Roman"/>
              </a:rPr>
              <a:t>млн</a:t>
            </a:r>
            <a:r>
              <a:rPr lang="ru-RU" sz="1400" dirty="0" smtClean="0">
                <a:latin typeface="Times New Roman"/>
              </a:rPr>
              <a:t> рублей</a:t>
            </a:r>
          </a:p>
        </p:txBody>
      </p:sp>
      <p:pic>
        <p:nvPicPr>
          <p:cNvPr id="8" name="Рисунок 7" descr="go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72528" y="0"/>
            <a:ext cx="571472" cy="775724"/>
          </a:xfrm>
          <a:prstGeom prst="rect">
            <a:avLst/>
          </a:prstGeom>
        </p:spPr>
      </p:pic>
      <p:pic>
        <p:nvPicPr>
          <p:cNvPr id="11" name="Рисунок 10" descr="7081cca2f9cd0c06f2cce9e93d01dda9_X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" y="-24"/>
            <a:ext cx="1428760" cy="1000132"/>
          </a:xfrm>
          <a:prstGeom prst="rect">
            <a:avLst/>
          </a:prstGeom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071934" y="1785926"/>
          <a:ext cx="4857784" cy="2438400"/>
        </p:xfrm>
        <a:graphic>
          <a:graphicData uri="http://schemas.openxmlformats.org/drawingml/2006/table">
            <a:tbl>
              <a:tblPr/>
              <a:tblGrid>
                <a:gridCol w="1598122"/>
                <a:gridCol w="1253123"/>
                <a:gridCol w="1176247"/>
                <a:gridCol w="830292"/>
              </a:tblGrid>
              <a:tr h="7143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latin typeface="Times New Roman"/>
                        </a:rPr>
                        <a:t>Наименование </a:t>
                      </a:r>
                      <a:r>
                        <a:rPr lang="ru-RU" sz="1600" b="0" i="0" u="none" strike="noStrike" dirty="0" smtClean="0">
                          <a:latin typeface="Times New Roman"/>
                        </a:rPr>
                        <a:t/>
                      </a:r>
                      <a:br>
                        <a:rPr lang="ru-RU" sz="1600" b="0" i="0" u="none" strike="noStrike" dirty="0" smtClean="0">
                          <a:latin typeface="Times New Roman"/>
                        </a:rPr>
                      </a:br>
                      <a:r>
                        <a:rPr lang="ru-RU" sz="1600" b="0" i="0" u="none" strike="noStrike" dirty="0" smtClean="0">
                          <a:latin typeface="Times New Roman"/>
                        </a:rPr>
                        <a:t>показателей</a:t>
                      </a:r>
                      <a:endParaRPr lang="ru-RU" sz="1600" b="0" i="0" u="none" strike="noStrike" dirty="0"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latin typeface="Times New Roman"/>
                        </a:rPr>
                        <a:t>Уточненный годовой план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latin typeface="Times New Roman"/>
                        </a:rPr>
                        <a:t>Исполнение </a:t>
                      </a:r>
                      <a:r>
                        <a:rPr lang="ru-RU" sz="1600" b="0" i="0" u="none" strike="noStrike" dirty="0" smtClean="0">
                          <a:latin typeface="Times New Roman"/>
                        </a:rPr>
                        <a:t/>
                      </a:r>
                      <a:br>
                        <a:rPr lang="ru-RU" sz="1600" b="0" i="0" u="none" strike="noStrike" dirty="0" smtClean="0">
                          <a:latin typeface="Times New Roman"/>
                        </a:rPr>
                      </a:br>
                      <a:r>
                        <a:rPr lang="en-US" sz="1600" b="0" i="0" u="none" strike="noStrike" dirty="0" smtClean="0">
                          <a:latin typeface="Times New Roman"/>
                        </a:rPr>
                        <a:t>I </a:t>
                      </a:r>
                      <a:r>
                        <a:rPr lang="ru-RU" sz="1600" b="0" i="0" u="none" strike="noStrike" dirty="0">
                          <a:latin typeface="Times New Roman"/>
                        </a:rPr>
                        <a:t>полугодие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latin typeface="Times New Roman"/>
                        </a:rPr>
                        <a:t>% </a:t>
                      </a:r>
                      <a:endParaRPr lang="ru-RU" sz="1600" b="0" i="0" u="none" strike="noStrike" dirty="0" smtClean="0">
                        <a:latin typeface="Times New Roman"/>
                      </a:endParaRPr>
                    </a:p>
                    <a:p>
                      <a:pPr algn="ctr" fontAlgn="ctr"/>
                      <a:r>
                        <a:rPr lang="ru-RU" sz="1600" b="0" i="0" u="none" strike="noStrike" dirty="0" err="1" smtClean="0">
                          <a:latin typeface="Times New Roman"/>
                        </a:rPr>
                        <a:t>исполне-ния</a:t>
                      </a:r>
                      <a:endParaRPr lang="ru-RU" sz="1600" b="0" i="0" u="none" strike="noStrike" dirty="0"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algn="l" rtl="0" eaLnBrk="1" fontAlgn="b" latinLnBrk="0" hangingPunct="1"/>
                      <a:r>
                        <a:rPr kumimoji="0" lang="ru-RU" sz="1600" b="0" i="0" u="none" strike="noStrike" kern="12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   Дотации</a:t>
                      </a:r>
                      <a:endParaRPr kumimoji="0" lang="ru-RU" sz="1600" b="0" i="0" u="none" strike="noStrike" kern="1200" dirty="0">
                        <a:solidFill>
                          <a:schemeClr val="tx1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latin typeface="Times New Roman"/>
                        </a:rPr>
                        <a:t>933,9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latin typeface="Times New Roman"/>
                        </a:rPr>
                        <a:t>564,6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latin typeface="Times New Roman"/>
                        </a:rPr>
                        <a:t>60,5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algn="l" rtl="0" eaLnBrk="1" fontAlgn="b" latinLnBrk="0" hangingPunct="1"/>
                      <a:r>
                        <a:rPr kumimoji="0" lang="ru-RU" sz="1600" b="0" i="0" u="none" strike="noStrike" kern="12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   Субсидии</a:t>
                      </a:r>
                      <a:endParaRPr kumimoji="0" lang="ru-RU" sz="1600" b="0" i="0" u="none" strike="noStrike" kern="1200" dirty="0">
                        <a:solidFill>
                          <a:schemeClr val="tx1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latin typeface="Times New Roman"/>
                        </a:rPr>
                        <a:t>2 682,5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latin typeface="Times New Roman"/>
                        </a:rPr>
                        <a:t>906,2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latin typeface="Times New Roman"/>
                        </a:rPr>
                        <a:t>33,8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algn="l" rtl="0" eaLnBrk="1" fontAlgn="b" latinLnBrk="0" hangingPunct="1"/>
                      <a:r>
                        <a:rPr kumimoji="0" lang="ru-RU" sz="1600" b="0" i="0" u="none" strike="noStrike" kern="12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   Субвенции</a:t>
                      </a:r>
                      <a:endParaRPr kumimoji="0" lang="ru-RU" sz="1600" b="0" i="0" u="none" strike="noStrike" kern="1200" dirty="0">
                        <a:solidFill>
                          <a:schemeClr val="tx1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latin typeface="Times New Roman"/>
                        </a:rPr>
                        <a:t>4 923,2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latin typeface="Times New Roman"/>
                        </a:rPr>
                        <a:t>2 926,3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latin typeface="Times New Roman"/>
                        </a:rPr>
                        <a:t>59,4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algn="l" rtl="0" eaLnBrk="1" fontAlgn="b" latinLnBrk="0" hangingPunct="1"/>
                      <a:r>
                        <a:rPr kumimoji="0" lang="ru-RU" sz="1600" b="0" i="0" u="none" strike="noStrike" kern="12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   Иные     межбюджетные трансферты</a:t>
                      </a:r>
                      <a:endParaRPr kumimoji="0" lang="ru-RU" sz="1600" b="0" i="0" u="none" strike="noStrike" kern="1200" dirty="0">
                        <a:solidFill>
                          <a:schemeClr val="tx1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latin typeface="Times New Roman"/>
                        </a:rPr>
                        <a:t>66,5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latin typeface="Times New Roman"/>
                        </a:rPr>
                        <a:t>63,5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latin typeface="Times New Roman"/>
                        </a:rPr>
                        <a:t>95,5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latin typeface="Times New Roman"/>
                        </a:rPr>
                        <a:t>Всего: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latin typeface="Times New Roman"/>
                        </a:rPr>
                        <a:t>8 606,1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latin typeface="Times New Roman"/>
                        </a:rPr>
                        <a:t>4 460,6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latin typeface="Times New Roman"/>
                        </a:rPr>
                        <a:t>51,8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Диаграмма 11"/>
          <p:cNvGraphicFramePr/>
          <p:nvPr/>
        </p:nvGraphicFramePr>
        <p:xfrm>
          <a:off x="0" y="1428736"/>
          <a:ext cx="6572264" cy="4929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5"/>
          <p:cNvSpPr txBox="1">
            <a:spLocks/>
          </p:cNvSpPr>
          <p:nvPr/>
        </p:nvSpPr>
        <p:spPr bwMode="auto">
          <a:xfrm>
            <a:off x="71438" y="-30163"/>
            <a:ext cx="8429625" cy="815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endParaRPr lang="ru-RU" sz="1400" b="1" dirty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34" name="Заголовок 5"/>
          <p:cNvSpPr txBox="1">
            <a:spLocks/>
          </p:cNvSpPr>
          <p:nvPr/>
        </p:nvSpPr>
        <p:spPr>
          <a:xfrm>
            <a:off x="2" y="0"/>
            <a:ext cx="8429625" cy="785813"/>
          </a:xfrm>
          <a:prstGeom prst="rect">
            <a:avLst/>
          </a:prstGeom>
        </p:spPr>
        <p:txBody>
          <a:bodyPr anchor="ctr"/>
          <a:lstStyle/>
          <a:p>
            <a:pPr algn="ctr" eaLnBrk="0" hangingPunct="0">
              <a:defRPr/>
            </a:pPr>
            <a:endParaRPr lang="ru-RU" b="1" kern="0" dirty="0">
              <a:solidFill>
                <a:schemeClr val="bg1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Заголовок 4"/>
          <p:cNvSpPr txBox="1">
            <a:spLocks/>
          </p:cNvSpPr>
          <p:nvPr/>
        </p:nvSpPr>
        <p:spPr bwMode="white">
          <a:xfrm>
            <a:off x="214284" y="1"/>
            <a:ext cx="8429683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72000" bIns="45720" numCol="1" anchor="ctr" anchorCtr="0" compatLnSpc="1">
            <a:prstTxWarp prst="textNoShape">
              <a:avLst/>
            </a:prstTxWarp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ru-RU" sz="1900" b="1" kern="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2844" y="285728"/>
          <a:ext cx="8786874" cy="1143000"/>
        </p:xfrm>
        <a:graphic>
          <a:graphicData uri="http://schemas.openxmlformats.org/drawingml/2006/table">
            <a:tbl>
              <a:tblPr/>
              <a:tblGrid>
                <a:gridCol w="8786874"/>
              </a:tblGrid>
              <a:tr h="365760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5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</a:rPr>
                        <a:t>Информация об исполнении </a:t>
                      </a:r>
                    </a:p>
                    <a:p>
                      <a:pPr algn="ctr" rtl="0" fontAlgn="b"/>
                      <a:r>
                        <a:rPr lang="ru-RU" sz="25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</a:rPr>
                        <a:t>Дорожного фонда Орловской области </a:t>
                      </a:r>
                    </a:p>
                    <a:p>
                      <a:pPr algn="ctr" rtl="0" fontAlgn="b"/>
                      <a:r>
                        <a:rPr lang="ru-RU" sz="25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</a:rPr>
                        <a:t>за </a:t>
                      </a:r>
                      <a:r>
                        <a:rPr lang="en-US" sz="25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</a:rPr>
                        <a:t>I</a:t>
                      </a:r>
                      <a:r>
                        <a:rPr lang="ru-RU" sz="25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</a:rPr>
                        <a:t> полугодие 2016 года</a:t>
                      </a:r>
                      <a:endParaRPr lang="ru-RU" sz="25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57159" y="1736513"/>
          <a:ext cx="8358245" cy="4960649"/>
        </p:xfrm>
        <a:graphic>
          <a:graphicData uri="http://schemas.openxmlformats.org/drawingml/2006/table">
            <a:tbl>
              <a:tblPr/>
              <a:tblGrid>
                <a:gridCol w="4129286"/>
                <a:gridCol w="1585753"/>
                <a:gridCol w="1418659"/>
                <a:gridCol w="1224547"/>
              </a:tblGrid>
              <a:tr h="7143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latin typeface="Times New Roman"/>
                        </a:rPr>
                        <a:t>Наименование показателей</a:t>
                      </a:r>
                    </a:p>
                  </a:txBody>
                  <a:tcPr marL="6224" marR="6224" marT="62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latin typeface="Times New Roman"/>
                        </a:rPr>
                        <a:t>Уточненный годовой план</a:t>
                      </a:r>
                    </a:p>
                  </a:txBody>
                  <a:tcPr marL="6224" marR="6224" marT="62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latin typeface="Times New Roman"/>
                        </a:rPr>
                        <a:t> </a:t>
                      </a:r>
                      <a:r>
                        <a:rPr lang="ru-RU" sz="1500" b="0" i="0" u="none" strike="noStrike" dirty="0" smtClean="0">
                          <a:latin typeface="Times New Roman"/>
                        </a:rPr>
                        <a:t>Исполнение  </a:t>
                      </a:r>
                      <a:br>
                        <a:rPr lang="ru-RU" sz="1500" b="0" i="0" u="none" strike="noStrike" dirty="0" smtClean="0">
                          <a:latin typeface="Times New Roman"/>
                        </a:rPr>
                      </a:br>
                      <a:r>
                        <a:rPr lang="ru-RU" sz="1500" b="0" i="0" u="none" strike="noStrike" dirty="0" smtClean="0">
                          <a:latin typeface="Times New Roman"/>
                        </a:rPr>
                        <a:t>1 </a:t>
                      </a:r>
                      <a:r>
                        <a:rPr lang="ru-RU" sz="1500" b="0" i="0" u="none" strike="noStrike" dirty="0">
                          <a:latin typeface="Times New Roman"/>
                        </a:rPr>
                        <a:t>полугодие </a:t>
                      </a:r>
                      <a:r>
                        <a:rPr lang="ru-RU" sz="1500" b="0" i="0" u="none" strike="noStrike" dirty="0" smtClean="0">
                          <a:latin typeface="Times New Roman"/>
                        </a:rPr>
                        <a:t/>
                      </a:r>
                      <a:br>
                        <a:rPr lang="ru-RU" sz="1500" b="0" i="0" u="none" strike="noStrike" dirty="0" smtClean="0">
                          <a:latin typeface="Times New Roman"/>
                        </a:rPr>
                      </a:br>
                      <a:r>
                        <a:rPr lang="ru-RU" sz="1500" b="0" i="0" u="none" strike="noStrike" dirty="0" smtClean="0">
                          <a:latin typeface="Times New Roman"/>
                        </a:rPr>
                        <a:t>2016 </a:t>
                      </a:r>
                      <a:r>
                        <a:rPr lang="ru-RU" sz="1500" b="0" i="0" u="none" strike="noStrike" dirty="0">
                          <a:latin typeface="Times New Roman"/>
                        </a:rPr>
                        <a:t>года</a:t>
                      </a:r>
                    </a:p>
                  </a:txBody>
                  <a:tcPr marL="6224" marR="6224" marT="62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latin typeface="Times New Roman"/>
                        </a:rPr>
                        <a:t>% </a:t>
                      </a:r>
                      <a:r>
                        <a:rPr lang="ru-RU" sz="1500" b="0" i="0" u="none" strike="noStrike" dirty="0" smtClean="0">
                          <a:latin typeface="Times New Roman"/>
                        </a:rPr>
                        <a:t/>
                      </a:r>
                      <a:br>
                        <a:rPr lang="ru-RU" sz="1500" b="0" i="0" u="none" strike="noStrike" dirty="0" smtClean="0">
                          <a:latin typeface="Times New Roman"/>
                        </a:rPr>
                      </a:br>
                      <a:r>
                        <a:rPr lang="ru-RU" sz="1500" b="0" i="0" u="none" strike="noStrike" dirty="0" smtClean="0">
                          <a:latin typeface="Times New Roman"/>
                        </a:rPr>
                        <a:t>исполнения</a:t>
                      </a:r>
                      <a:endParaRPr lang="ru-RU" sz="1500" b="0" i="0" u="none" strike="noStrike" dirty="0">
                        <a:latin typeface="Times New Roman"/>
                      </a:endParaRPr>
                    </a:p>
                  </a:txBody>
                  <a:tcPr marL="6224" marR="6224" marT="62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20304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latin typeface="Times New Roman"/>
                        </a:rPr>
                        <a:t>ДОХОДЫ</a:t>
                      </a:r>
                    </a:p>
                  </a:txBody>
                  <a:tcPr marL="6224" marR="6224" marT="62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latin typeface="Times New Roman"/>
                        </a:rPr>
                        <a:t>4 378 342</a:t>
                      </a:r>
                    </a:p>
                  </a:txBody>
                  <a:tcPr marL="6224" marR="6224" marT="62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latin typeface="Times New Roman"/>
                        </a:rPr>
                        <a:t>1 677 731</a:t>
                      </a:r>
                    </a:p>
                  </a:txBody>
                  <a:tcPr marL="6224" marR="6224" marT="62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latin typeface="Times New Roman"/>
                        </a:rPr>
                        <a:t>38,3</a:t>
                      </a:r>
                    </a:p>
                  </a:txBody>
                  <a:tcPr marL="6224" marR="6224" marT="62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</a:tr>
              <a:tr h="420095">
                <a:tc>
                  <a:txBody>
                    <a:bodyPr/>
                    <a:lstStyle/>
                    <a:p>
                      <a:pPr algn="l" fontAlgn="t"/>
                      <a:r>
                        <a:rPr lang="ru-RU" sz="1500" b="0" i="0" u="none" strike="noStrike" dirty="0">
                          <a:latin typeface="Times New Roman"/>
                        </a:rPr>
                        <a:t>Налоговые доходы Дорожного фонда Орловской области</a:t>
                      </a:r>
                    </a:p>
                  </a:txBody>
                  <a:tcPr marL="6224" marR="6224" marT="622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 dirty="0">
                          <a:latin typeface="Times New Roman"/>
                        </a:rPr>
                        <a:t>3 501 090</a:t>
                      </a:r>
                    </a:p>
                  </a:txBody>
                  <a:tcPr marL="6224" marR="6224" marT="62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latin typeface="Times New Roman"/>
                        </a:rPr>
                        <a:t>1 449 444</a:t>
                      </a:r>
                    </a:p>
                  </a:txBody>
                  <a:tcPr marL="6224" marR="6224" marT="62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latin typeface="Times New Roman"/>
                        </a:rPr>
                        <a:t>41,4</a:t>
                      </a:r>
                    </a:p>
                  </a:txBody>
                  <a:tcPr marL="6224" marR="6224" marT="62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095">
                <a:tc>
                  <a:txBody>
                    <a:bodyPr/>
                    <a:lstStyle/>
                    <a:p>
                      <a:pPr algn="l" fontAlgn="t"/>
                      <a:r>
                        <a:rPr lang="ru-RU" sz="1500" b="0" i="0" u="none" strike="noStrike">
                          <a:latin typeface="Times New Roman"/>
                        </a:rPr>
                        <a:t>Безвозмездные поступления из федерального бюджета</a:t>
                      </a:r>
                    </a:p>
                  </a:txBody>
                  <a:tcPr marL="6224" marR="6224" marT="622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latin typeface="Times New Roman"/>
                        </a:rPr>
                        <a:t>648 965</a:t>
                      </a:r>
                    </a:p>
                  </a:txBody>
                  <a:tcPr marL="6224" marR="6224" marT="62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6224" marR="6224" marT="62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6224" marR="6224" marT="62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499">
                <a:tc>
                  <a:txBody>
                    <a:bodyPr/>
                    <a:lstStyle/>
                    <a:p>
                      <a:pPr algn="l" fontAlgn="t"/>
                      <a:r>
                        <a:rPr lang="ru-RU" sz="1500" b="0" i="0" u="none" strike="noStrike">
                          <a:latin typeface="Times New Roman"/>
                        </a:rPr>
                        <a:t>Остаток средств Дорожного фонда на 01.01.2016 г.</a:t>
                      </a:r>
                    </a:p>
                  </a:txBody>
                  <a:tcPr marL="6224" marR="6224" marT="622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latin typeface="Times New Roman"/>
                        </a:rPr>
                        <a:t>228 287</a:t>
                      </a:r>
                    </a:p>
                  </a:txBody>
                  <a:tcPr marL="6224" marR="6224" marT="62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latin typeface="Times New Roman"/>
                        </a:rPr>
                        <a:t>228 287</a:t>
                      </a:r>
                    </a:p>
                  </a:txBody>
                  <a:tcPr marL="6224" marR="6224" marT="62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 dirty="0">
                          <a:latin typeface="Times New Roman"/>
                        </a:rPr>
                        <a:t>100,0</a:t>
                      </a:r>
                    </a:p>
                  </a:txBody>
                  <a:tcPr marL="6224" marR="6224" marT="62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04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latin typeface="Times New Roman"/>
                        </a:rPr>
                        <a:t>РАСХОДЫ</a:t>
                      </a:r>
                    </a:p>
                  </a:txBody>
                  <a:tcPr marL="6224" marR="6224" marT="62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latin typeface="Times New Roman"/>
                        </a:rPr>
                        <a:t>4 378 342</a:t>
                      </a:r>
                    </a:p>
                  </a:txBody>
                  <a:tcPr marL="6224" marR="6224" marT="62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latin typeface="Times New Roman"/>
                        </a:rPr>
                        <a:t>1 122 980</a:t>
                      </a:r>
                    </a:p>
                  </a:txBody>
                  <a:tcPr marL="6224" marR="6224" marT="62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latin typeface="Times New Roman"/>
                        </a:rPr>
                        <a:t>25,6</a:t>
                      </a:r>
                    </a:p>
                  </a:txBody>
                  <a:tcPr marL="6224" marR="6224" marT="62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</a:tr>
              <a:tr h="840190">
                <a:tc>
                  <a:txBody>
                    <a:bodyPr/>
                    <a:lstStyle/>
                    <a:p>
                      <a:pPr algn="l" fontAlgn="t"/>
                      <a:r>
                        <a:rPr lang="ru-RU" sz="1500" b="0" i="0" u="none" strike="noStrike">
                          <a:latin typeface="Times New Roman"/>
                        </a:rPr>
                        <a:t>Строительство, реконструкция, капитальный ремонт, ремонт и содержание автомобильных дорог общего пользования регионального значения</a:t>
                      </a:r>
                    </a:p>
                  </a:txBody>
                  <a:tcPr marL="6224" marR="6224" marT="622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 dirty="0">
                          <a:latin typeface="Times New Roman"/>
                        </a:rPr>
                        <a:t>2 598 867</a:t>
                      </a:r>
                    </a:p>
                  </a:txBody>
                  <a:tcPr marL="6224" marR="6224" marT="62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 dirty="0">
                          <a:latin typeface="Times New Roman"/>
                        </a:rPr>
                        <a:t>718 660</a:t>
                      </a:r>
                    </a:p>
                  </a:txBody>
                  <a:tcPr marL="6224" marR="6224" marT="62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latin typeface="Times New Roman"/>
                        </a:rPr>
                        <a:t>27,7</a:t>
                      </a:r>
                    </a:p>
                  </a:txBody>
                  <a:tcPr marL="6224" marR="6224" marT="62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0190">
                <a:tc>
                  <a:txBody>
                    <a:bodyPr/>
                    <a:lstStyle/>
                    <a:p>
                      <a:pPr algn="l" fontAlgn="t"/>
                      <a:r>
                        <a:rPr lang="ru-RU" sz="1500" b="0" i="0" u="none" strike="noStrike">
                          <a:latin typeface="Times New Roman"/>
                        </a:rPr>
                        <a:t>Предоставление субсидий местным бюджетам на строительство, реконструкцию, капитальный ремонт, ремонт и содержание автомобильных дорог общего пользования</a:t>
                      </a:r>
                    </a:p>
                  </a:txBody>
                  <a:tcPr marL="6224" marR="6224" marT="622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latin typeface="Times New Roman"/>
                        </a:rPr>
                        <a:t>1 779 292</a:t>
                      </a:r>
                    </a:p>
                  </a:txBody>
                  <a:tcPr marL="6224" marR="6224" marT="62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 dirty="0">
                          <a:latin typeface="Times New Roman"/>
                        </a:rPr>
                        <a:t>404 320</a:t>
                      </a:r>
                    </a:p>
                  </a:txBody>
                  <a:tcPr marL="6224" marR="6224" marT="62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 dirty="0">
                          <a:latin typeface="Times New Roman"/>
                        </a:rPr>
                        <a:t>22,7</a:t>
                      </a:r>
                    </a:p>
                  </a:txBody>
                  <a:tcPr marL="6224" marR="6224" marT="62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0143">
                <a:tc>
                  <a:txBody>
                    <a:bodyPr/>
                    <a:lstStyle/>
                    <a:p>
                      <a:pPr algn="l" fontAlgn="t"/>
                      <a:r>
                        <a:rPr lang="ru-RU" sz="1500" b="0" i="0" u="none" strike="noStrike">
                          <a:latin typeface="Times New Roman"/>
                        </a:rPr>
                        <a:t>Расходы на обслуживание государственного долга по бюджетным кредитам на ремонт автомобильных дорог</a:t>
                      </a:r>
                    </a:p>
                  </a:txBody>
                  <a:tcPr marL="6224" marR="6224" marT="622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latin typeface="Times New Roman"/>
                        </a:rPr>
                        <a:t>183</a:t>
                      </a:r>
                    </a:p>
                  </a:txBody>
                  <a:tcPr marL="6224" marR="6224" marT="62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6224" marR="6224" marT="62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6224" marR="6224" marT="62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7643866" y="1357298"/>
            <a:ext cx="12144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/>
              </a:rPr>
              <a:t>тыс. рублей</a:t>
            </a:r>
          </a:p>
        </p:txBody>
      </p:sp>
      <p:pic>
        <p:nvPicPr>
          <p:cNvPr id="8" name="Рисунок 7" descr="go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72528" y="0"/>
            <a:ext cx="571472" cy="775724"/>
          </a:xfrm>
          <a:prstGeom prst="rect">
            <a:avLst/>
          </a:prstGeom>
        </p:spPr>
      </p:pic>
      <p:pic>
        <p:nvPicPr>
          <p:cNvPr id="11" name="Рисунок 10" descr="zemlyanye_raboty_9.jpg"/>
          <p:cNvPicPr>
            <a:picLocks noChangeAspect="1"/>
          </p:cNvPicPr>
          <p:nvPr/>
        </p:nvPicPr>
        <p:blipFill>
          <a:blip r:embed="rId4" cstate="print"/>
          <a:srcRect r="4762" b="6667"/>
          <a:stretch>
            <a:fillRect/>
          </a:stretch>
        </p:blipFill>
        <p:spPr>
          <a:xfrm>
            <a:off x="-32" y="-24"/>
            <a:ext cx="1428760" cy="100013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5300</TotalTime>
  <Words>3060</Words>
  <Application>Microsoft Office PowerPoint</Application>
  <PresentationFormat>Экран (4:3)</PresentationFormat>
  <Paragraphs>879</Paragraphs>
  <Slides>23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Техническая</vt:lpstr>
      <vt:lpstr>Информация об исполнении  областного бюджета за I полугодие 2016 года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ГЛОССАРИЙ</vt:lpstr>
      <vt:lpstr>ГЛОССАРИЙ</vt:lpstr>
      <vt:lpstr>ГЛОССАРИЙ</vt:lpstr>
      <vt:lpstr>ГЛОССАРИЙ</vt:lpstr>
      <vt:lpstr>ГЛОССАРИЙ</vt:lpstr>
      <vt:lpstr>ГЛОССАРИЙ</vt:lpstr>
      <vt:lpstr>ГЛОССАРИЙ</vt:lpstr>
      <vt:lpstr>ГЛОССАРИЙ</vt:lpstr>
      <vt:lpstr>ГЛОССАРИЙ</vt:lpstr>
      <vt:lpstr>ГЛОССАРИЙ</vt:lpstr>
      <vt:lpstr>ГЛОССАРИЙ</vt:lpstr>
      <vt:lpstr>ГЛОССАРИЙ</vt:lpstr>
      <vt:lpstr>КОНТАКТНАЯ ИНФОРМАЦИЯ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Anna</cp:lastModifiedBy>
  <cp:revision>409</cp:revision>
  <dcterms:modified xsi:type="dcterms:W3CDTF">2016-07-22T14:11:13Z</dcterms:modified>
</cp:coreProperties>
</file>