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</p:sldMasterIdLst>
  <p:notesMasterIdLst>
    <p:notesMasterId r:id="rId9"/>
  </p:notesMasterIdLst>
  <p:handoutMasterIdLst>
    <p:handoutMasterId r:id="rId10"/>
  </p:handoutMasterIdLst>
  <p:sldIdLst>
    <p:sldId id="316" r:id="rId2"/>
    <p:sldId id="277" r:id="rId3"/>
    <p:sldId id="310" r:id="rId4"/>
    <p:sldId id="309" r:id="rId5"/>
    <p:sldId id="305" r:id="rId6"/>
    <p:sldId id="319" r:id="rId7"/>
    <p:sldId id="313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FFD5"/>
    <a:srgbClr val="136A7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37" y="-1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arg\&#1052;&#1086;&#1080;%20&#1076;&#1086;&#1082;&#1091;&#1084;&#1077;&#1085;&#1090;&#1099;\&#1052;&#1072;&#1090;&#1077;&#1088;&#1080;&#1072;&#1083;&#1099;%20&#1055;&#1088;&#1072;&#1074;&#1080;&#1090;&#1077;&#1083;&#1100;&#1089;&#1090;&#1074;&#1091;%20&#1054;&#1054;%20&#1086;&#1073;%20&#1080;&#1089;&#1087;&#1086;&#1083;&#1085;&#1077;&#1085;&#1080;&#1080;%20&#1073;&#1102;&#1076;&#1078;&#1077;&#1090;&#1086;&#1074;\1%20&#1082;&#1074;&#1072;&#1088;&#1090;&#1072;&#1083;%202016&#1075;\&#1085;&#1072;%2015.05.2015%20&#107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0"/>
      <c:rotY val="0"/>
      <c:perspective val="30"/>
    </c:view3D>
    <c:floor>
      <c:spPr>
        <a:solidFill>
          <a:schemeClr val="bg1">
            <a:lumMod val="50000"/>
          </a:schemeClr>
        </a:solidFill>
      </c:spPr>
    </c:floor>
    <c:sideWall>
      <c:spPr>
        <a:solidFill>
          <a:schemeClr val="accent6">
            <a:lumMod val="20000"/>
            <a:lumOff val="80000"/>
          </a:schemeClr>
        </a:solidFill>
      </c:spPr>
    </c:sideWall>
    <c:backWall>
      <c:spPr>
        <a:solidFill>
          <a:schemeClr val="accent6">
            <a:lumMod val="20000"/>
            <a:lumOff val="80000"/>
          </a:schemeClr>
        </a:solidFill>
      </c:spPr>
    </c:backWall>
    <c:plotArea>
      <c:layout>
        <c:manualLayout>
          <c:layoutTarget val="inner"/>
          <c:xMode val="edge"/>
          <c:yMode val="edge"/>
          <c:x val="7.0083649396225023E-2"/>
          <c:y val="0.17574773998533988"/>
          <c:w val="0.9288702928870296"/>
          <c:h val="0.63900501248734165"/>
        </c:manualLayout>
      </c:layout>
      <c:bar3DChart>
        <c:barDir val="col"/>
        <c:grouping val="clustered"/>
        <c:ser>
          <c:idx val="0"/>
          <c:order val="0"/>
          <c:tx>
            <c:strRef>
              <c:f>'Осн пар дох_обл'!$B$30</c:f>
              <c:strCache>
                <c:ptCount val="1"/>
                <c:pt idx="0">
                  <c:v>I квартал 2015 года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1.4998127005556661E-3"/>
                  <c:y val="4.0588540225160886E-3"/>
                </c:manualLayout>
              </c:layout>
              <c:showVal val="1"/>
            </c:dLbl>
            <c:dLbl>
              <c:idx val="1"/>
              <c:layout>
                <c:manualLayout>
                  <c:x val="2.9996418232955779E-3"/>
                  <c:y val="-1.7699272632843648E-2"/>
                </c:manualLayout>
              </c:layout>
              <c:showVal val="1"/>
            </c:dLbl>
            <c:dLbl>
              <c:idx val="2"/>
              <c:layout>
                <c:manualLayout>
                  <c:x val="-8.948545861297539E-3"/>
                  <c:y val="8.1177476006701194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 i="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'Осн пар дох_обл'!$A$31:$A$35</c:f>
              <c:strCache>
                <c:ptCount val="5"/>
                <c:pt idx="0">
                  <c:v>Налог на прибыль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 на имущество организаций</c:v>
                </c:pt>
                <c:pt idx="4">
                  <c:v>Транспортный налог</c:v>
                </c:pt>
              </c:strCache>
            </c:strRef>
          </c:cat>
          <c:val>
            <c:numRef>
              <c:f>'Осн пар дох_обл'!$B$31:$B$35</c:f>
              <c:numCache>
                <c:formatCode>#,##0</c:formatCode>
                <c:ptCount val="5"/>
                <c:pt idx="0">
                  <c:v>664.23900000000003</c:v>
                </c:pt>
                <c:pt idx="1">
                  <c:v>1242.3726230599998</c:v>
                </c:pt>
                <c:pt idx="2">
                  <c:v>539.51823950000005</c:v>
                </c:pt>
                <c:pt idx="3">
                  <c:v>239.49768890000001</c:v>
                </c:pt>
                <c:pt idx="4">
                  <c:v>63.72499698</c:v>
                </c:pt>
              </c:numCache>
            </c:numRef>
          </c:val>
        </c:ser>
        <c:ser>
          <c:idx val="1"/>
          <c:order val="1"/>
          <c:tx>
            <c:strRef>
              <c:f>'Осн пар дох_обл'!$C$30</c:f>
              <c:strCache>
                <c:ptCount val="1"/>
                <c:pt idx="0">
                  <c:v>I квартал 2016 года</c:v>
                </c:pt>
              </c:strCache>
            </c:strRef>
          </c:tx>
          <c:spPr>
            <a:solidFill>
              <a:srgbClr val="C00000"/>
            </a:solidFill>
          </c:spPr>
          <c:dLbls>
            <c:dLbl>
              <c:idx val="0"/>
              <c:layout>
                <c:manualLayout>
                  <c:x val="4.4826108145877824E-3"/>
                  <c:y val="1.02100527582364E-2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-3.7445325133413326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 i="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'Осн пар дох_обл'!$A$31:$A$35</c:f>
              <c:strCache>
                <c:ptCount val="5"/>
                <c:pt idx="0">
                  <c:v>Налог на прибыль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 на имущество организаций</c:v>
                </c:pt>
                <c:pt idx="4">
                  <c:v>Транспортный налог</c:v>
                </c:pt>
              </c:strCache>
            </c:strRef>
          </c:cat>
          <c:val>
            <c:numRef>
              <c:f>'Осн пар дох_обл'!$C$31:$C$35</c:f>
              <c:numCache>
                <c:formatCode>#,##0</c:formatCode>
                <c:ptCount val="5"/>
                <c:pt idx="0">
                  <c:v>458.91829878999999</c:v>
                </c:pt>
                <c:pt idx="1">
                  <c:v>1242.9108098700001</c:v>
                </c:pt>
                <c:pt idx="2">
                  <c:v>598.49655060999999</c:v>
                </c:pt>
                <c:pt idx="3">
                  <c:v>315.70727171999999</c:v>
                </c:pt>
                <c:pt idx="4">
                  <c:v>66.209673049999992</c:v>
                </c:pt>
              </c:numCache>
            </c:numRef>
          </c:val>
        </c:ser>
        <c:dLbls>
          <c:showVal val="1"/>
        </c:dLbls>
        <c:shape val="cylinder"/>
        <c:axId val="42941056"/>
        <c:axId val="42967424"/>
        <c:axId val="0"/>
      </c:bar3DChart>
      <c:catAx>
        <c:axId val="42941056"/>
        <c:scaling>
          <c:orientation val="minMax"/>
        </c:scaling>
        <c:axPos val="b"/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 pitchFamily="18" charset="0"/>
                <a:ea typeface="Arial Cyr"/>
                <a:cs typeface="Times New Roman" pitchFamily="18" charset="0"/>
              </a:defRPr>
            </a:pPr>
            <a:endParaRPr lang="ru-RU"/>
          </a:p>
        </c:txPr>
        <c:crossAx val="42967424"/>
        <c:crosses val="autoZero"/>
        <c:auto val="1"/>
        <c:lblAlgn val="ctr"/>
        <c:lblOffset val="100"/>
        <c:tickLblSkip val="1"/>
        <c:tickMarkSkip val="1"/>
      </c:catAx>
      <c:valAx>
        <c:axId val="42967424"/>
        <c:scaling>
          <c:orientation val="minMax"/>
          <c:max val="1200"/>
          <c:min val="0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#,##0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2941056"/>
        <c:crosses val="autoZero"/>
        <c:crossBetween val="between"/>
        <c:majorUnit val="200"/>
        <c:minorUnit val="60"/>
      </c:valAx>
    </c:plotArea>
    <c:legend>
      <c:legendPos val="r"/>
      <c:layout>
        <c:manualLayout>
          <c:xMode val="edge"/>
          <c:yMode val="edge"/>
          <c:x val="0.10887221312101088"/>
          <c:y val="0.92811756508428178"/>
          <c:w val="0.79388699962351161"/>
          <c:h val="5.1400374948764704E-2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Times New Roman" pitchFamily="18" charset="0"/>
              <a:ea typeface="Arial Cyr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0.20134</cdr:x>
      <cdr:y>0.34818</cdr:y>
    </cdr:from>
    <cdr:to>
      <cdr:x>0.27685</cdr:x>
      <cdr:y>0.38687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14512" y="1928826"/>
          <a:ext cx="642942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-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205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0.0755</cdr:x>
      <cdr:y>0.03869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0" y="0"/>
          <a:ext cx="642942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Franklin Gothic Book"/>
            </a:defRPr>
          </a:lvl1pPr>
          <a:lvl2pPr marL="457200" indent="0">
            <a:defRPr sz="1100">
              <a:latin typeface="Franklin Gothic Book"/>
            </a:defRPr>
          </a:lvl2pPr>
          <a:lvl3pPr marL="914400" indent="0">
            <a:defRPr sz="1100">
              <a:latin typeface="Franklin Gothic Book"/>
            </a:defRPr>
          </a:lvl3pPr>
          <a:lvl4pPr marL="1371600" indent="0">
            <a:defRPr sz="1100">
              <a:latin typeface="Franklin Gothic Book"/>
            </a:defRPr>
          </a:lvl4pPr>
          <a:lvl5pPr marL="1828800" indent="0">
            <a:defRPr sz="1100">
              <a:latin typeface="Franklin Gothic Book"/>
            </a:defRPr>
          </a:lvl5pPr>
          <a:lvl6pPr marL="2286000" indent="0">
            <a:defRPr sz="1100">
              <a:latin typeface="Franklin Gothic Book"/>
            </a:defRPr>
          </a:lvl6pPr>
          <a:lvl7pPr marL="2743200" indent="0">
            <a:defRPr sz="1100">
              <a:latin typeface="Franklin Gothic Book"/>
            </a:defRPr>
          </a:lvl7pPr>
          <a:lvl8pPr marL="3200400" indent="0">
            <a:defRPr sz="1100">
              <a:latin typeface="Franklin Gothic Book"/>
            </a:defRPr>
          </a:lvl8pPr>
          <a:lvl9pPr marL="3657600" indent="0">
            <a:defRPr sz="1100">
              <a:latin typeface="Franklin Gothic Book"/>
            </a:defRPr>
          </a:lvl9pPr>
        </a:lstStyle>
        <a:p xmlns:a="http://schemas.openxmlformats.org/drawingml/2006/main">
          <a:endParaRPr lang="ru-RU" sz="12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D92722-F9EE-4DC4-A143-98E98AA226FA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C360FD-4AE5-4EA1-B30B-7C3A45B15F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BA959-1196-47A7-AA7E-1BE38FA99F5A}" type="datetimeFigureOut">
              <a:rPr lang="ru-RU" smtClean="0"/>
              <a:pPr/>
              <a:t>12.05.2016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42FDA-1F09-42A4-A2AD-9C9C3A1116B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26798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5/12/2016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5/12/2016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5/12/2016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дом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10"/>
            <a:ext cx="7143768" cy="3305847"/>
          </a:xfrm>
          <a:prstGeom prst="rect">
            <a:avLst/>
          </a:prstGeom>
        </p:spPr>
      </p:pic>
      <p:sp>
        <p:nvSpPr>
          <p:cNvPr id="4" name="Rectangle 18"/>
          <p:cNvSpPr>
            <a:spLocks noChangeArrowheads="1"/>
          </p:cNvSpPr>
          <p:nvPr/>
        </p:nvSpPr>
        <p:spPr bwMode="gray">
          <a:xfrm>
            <a:off x="7010400" y="8"/>
            <a:ext cx="2133600" cy="3286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gray">
          <a:xfrm>
            <a:off x="0" y="3214699"/>
            <a:ext cx="9144000" cy="14287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2286000" y="4114800"/>
            <a:ext cx="6400800" cy="1524000"/>
          </a:xfrm>
        </p:spPr>
        <p:txBody>
          <a:bodyPr/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581400" y="6508751"/>
            <a:ext cx="2133600" cy="1524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" name="Рисунок 9" descr="Рисунок3 копия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072330" y="142853"/>
            <a:ext cx="1995814" cy="271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84992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5/12/2016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20888E-84B3-4BED-A627-B78A535DBE1C}" type="slidenum">
              <a:rPr lang="en-US" smtClean="0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5/12/2016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66DEB0-973F-4EC1-B898-FBD11333FE89}" type="slidenum">
              <a:rPr lang="en-US" smtClean="0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Заголовок 1"/>
          <p:cNvSpPr txBox="1">
            <a:spLocks/>
          </p:cNvSpPr>
          <p:nvPr userDrawn="1"/>
        </p:nvSpPr>
        <p:spPr bwMode="white">
          <a:xfrm>
            <a:off x="285720" y="-23"/>
            <a:ext cx="82296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kern="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Образец заголовка</a:t>
            </a:r>
            <a:endParaRPr lang="ru-RU" sz="1400" b="1" kern="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5/12/2016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5/12/2016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5/12/2016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A69B25-BE17-4780-A934-D11CC5553A85}" type="slidenum">
              <a:rPr lang="en-US" smtClean="0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5/12/2016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9FAFC8-4074-48F3-A588-950377D6A528}" type="slidenum">
              <a:rPr lang="en-US" smtClean="0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5/12/2016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5/12/2016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4213AF-26F6-41FA-8D85-E2C5388D6E58}" type="datetimeFigureOut">
              <a:rPr lang="en-US" smtClean="0"/>
              <a:pPr/>
              <a:t>5/12/2016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3576654"/>
            <a:ext cx="8043890" cy="2066924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fontAlgn="b"/>
            <a:r>
              <a:rPr lang="ru-RU" sz="3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Информация об исполнении  областного бюджета</a:t>
            </a:r>
            <a:br>
              <a:rPr lang="ru-RU" sz="3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ЗА</a:t>
            </a:r>
            <a:r>
              <a:rPr lang="ru-RU" sz="3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 I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квартал</a:t>
            </a:r>
            <a:r>
              <a:rPr lang="ru-RU" sz="3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 2016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Года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/>
            </a:endParaRPr>
          </a:p>
        </p:txBody>
      </p:sp>
      <p:sp>
        <p:nvSpPr>
          <p:cNvPr id="3" name="Блок-схема: процесс 2"/>
          <p:cNvSpPr/>
          <p:nvPr/>
        </p:nvSpPr>
        <p:spPr>
          <a:xfrm>
            <a:off x="0" y="6715148"/>
            <a:ext cx="9144000" cy="142852"/>
          </a:xfrm>
          <a:prstGeom prst="flowChartProcess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5"/>
          <p:cNvSpPr txBox="1">
            <a:spLocks/>
          </p:cNvSpPr>
          <p:nvPr/>
        </p:nvSpPr>
        <p:spPr bwMode="auto">
          <a:xfrm>
            <a:off x="71438" y="-30163"/>
            <a:ext cx="8429625" cy="81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ru-RU" sz="14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4" name="Заголовок 5"/>
          <p:cNvSpPr txBox="1">
            <a:spLocks/>
          </p:cNvSpPr>
          <p:nvPr/>
        </p:nvSpPr>
        <p:spPr>
          <a:xfrm>
            <a:off x="2" y="0"/>
            <a:ext cx="8429625" cy="785813"/>
          </a:xfrm>
          <a:prstGeom prst="rect">
            <a:avLst/>
          </a:prstGeom>
        </p:spPr>
        <p:txBody>
          <a:bodyPr anchor="ctr"/>
          <a:lstStyle/>
          <a:p>
            <a:pPr algn="ctr" eaLnBrk="0" hangingPunct="0">
              <a:defRPr/>
            </a:pPr>
            <a:endParaRPr lang="ru-RU" b="1" kern="0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white">
          <a:xfrm>
            <a:off x="214284" y="1"/>
            <a:ext cx="842968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72000" bIns="45720" numCol="1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sz="1900" b="1" kern="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285728"/>
          <a:ext cx="8858312" cy="737888"/>
        </p:xfrm>
        <a:graphic>
          <a:graphicData uri="http://schemas.openxmlformats.org/drawingml/2006/table">
            <a:tbl>
              <a:tblPr/>
              <a:tblGrid>
                <a:gridCol w="8858312"/>
              </a:tblGrid>
              <a:tr h="73788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Основные параметры областного </a:t>
                      </a:r>
                      <a:r>
                        <a:rPr lang="ru-RU" sz="24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бюджета</a:t>
                      </a:r>
                      <a:br>
                        <a:rPr lang="ru-RU" sz="24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</a:br>
                      <a:r>
                        <a:rPr lang="ru-RU" sz="24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в I квартале </a:t>
                      </a:r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2015-2016 </a:t>
                      </a:r>
                      <a:r>
                        <a:rPr lang="ru-RU" sz="24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годов</a:t>
                      </a:r>
                    </a:p>
                  </a:txBody>
                  <a:tcPr marL="6368" marR="6368" marT="63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42844" y="1142984"/>
          <a:ext cx="8786875" cy="5516629"/>
        </p:xfrm>
        <a:graphic>
          <a:graphicData uri="http://schemas.openxmlformats.org/drawingml/2006/table">
            <a:tbl>
              <a:tblPr/>
              <a:tblGrid>
                <a:gridCol w="2760274"/>
                <a:gridCol w="977598"/>
                <a:gridCol w="1012100"/>
                <a:gridCol w="1012100"/>
                <a:gridCol w="736074"/>
                <a:gridCol w="1138614"/>
                <a:gridCol w="1150115"/>
              </a:tblGrid>
              <a:tr h="245695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4794" marR="4794" marT="47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94" marR="4794" marT="47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94" marR="4794" marT="47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94" marR="4794" marT="47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94" marR="4794" marT="47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94" marR="4794" marT="47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latin typeface="Times New Roman"/>
                        </a:rPr>
                        <a:t>тыс. рублей</a:t>
                      </a:r>
                    </a:p>
                  </a:txBody>
                  <a:tcPr marL="4794" marR="4794" marT="47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93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latin typeface="Times New Roman"/>
                        </a:rPr>
                        <a:t>I </a:t>
                      </a:r>
                      <a:r>
                        <a:rPr lang="ru-RU" sz="1400" b="0" i="0" u="none" strike="noStrike">
                          <a:latin typeface="Times New Roman"/>
                        </a:rPr>
                        <a:t>квартал 2015 года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2016 год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Темп роста </a:t>
                      </a:r>
                      <a:br>
                        <a:rPr lang="ru-RU" sz="1400" b="0" i="0" u="none" strike="noStrike" dirty="0">
                          <a:latin typeface="Times New Roman"/>
                        </a:rPr>
                      </a:br>
                      <a:r>
                        <a:rPr lang="ru-RU" sz="1400" b="0" i="0" u="none" strike="noStrike" dirty="0">
                          <a:latin typeface="Times New Roman"/>
                        </a:rPr>
                        <a:t> I квартал 2016 г./</a:t>
                      </a:r>
                      <a:br>
                        <a:rPr lang="ru-RU" sz="1400" b="0" i="0" u="none" strike="noStrike" dirty="0">
                          <a:latin typeface="Times New Roman"/>
                        </a:rPr>
                      </a:br>
                      <a:r>
                        <a:rPr lang="ru-RU" sz="1400" b="0" i="0" u="none" strike="noStrike" dirty="0">
                          <a:latin typeface="Times New Roman"/>
                        </a:rPr>
                        <a:t> I </a:t>
                      </a:r>
                      <a:r>
                        <a:rPr lang="ru-RU" sz="1400" b="0" i="0" u="none" strike="noStrike" dirty="0" smtClean="0">
                          <a:latin typeface="Times New Roman"/>
                        </a:rPr>
                        <a:t>квартал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2015 г.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Отклонение</a:t>
                      </a:r>
                      <a:br>
                        <a:rPr lang="ru-RU" sz="1400" b="0" i="0" u="none" strike="noStrike" dirty="0">
                          <a:latin typeface="Times New Roman"/>
                        </a:rPr>
                      </a:br>
                      <a:r>
                        <a:rPr lang="ru-RU" sz="1400" b="0" i="0" u="none" strike="noStrike" dirty="0">
                          <a:latin typeface="Times New Roman"/>
                        </a:rPr>
                        <a:t> I квартал </a:t>
                      </a:r>
                      <a:r>
                        <a:rPr lang="ru-RU" sz="1400" b="0" i="0" u="none" strike="noStrike" dirty="0" smtClean="0">
                          <a:latin typeface="Times New Roman"/>
                        </a:rPr>
                        <a:t> 2016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г./</a:t>
                      </a:r>
                      <a:br>
                        <a:rPr lang="ru-RU" sz="1400" b="0" i="0" u="none" strike="noStrike" dirty="0">
                          <a:latin typeface="Times New Roman"/>
                        </a:rPr>
                      </a:br>
                      <a:r>
                        <a:rPr lang="ru-RU" sz="1400" b="0" i="0" u="none" strike="noStrike" dirty="0">
                          <a:latin typeface="Times New Roman"/>
                        </a:rPr>
                        <a:t> I </a:t>
                      </a:r>
                      <a:r>
                        <a:rPr lang="ru-RU" sz="1400" b="0" i="0" u="none" strike="noStrike" dirty="0" smtClean="0">
                          <a:latin typeface="Times New Roman"/>
                        </a:rPr>
                        <a:t>квартал</a:t>
                      </a:r>
                      <a:br>
                        <a:rPr lang="ru-RU" sz="1400" b="0" i="0" u="none" strike="noStrike" dirty="0" smtClean="0">
                          <a:latin typeface="Times New Roman"/>
                        </a:rPr>
                      </a:br>
                      <a:r>
                        <a:rPr lang="ru-RU" sz="1400" b="0" i="0" u="none" strike="noStrike" dirty="0" smtClean="0">
                          <a:latin typeface="Times New Roman"/>
                        </a:rPr>
                        <a:t>2015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г.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5854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Исполнение </a:t>
                      </a:r>
                      <a:r>
                        <a:rPr lang="en-US" sz="1400" b="0" i="0" u="none" strike="noStrike" dirty="0">
                          <a:latin typeface="Times New Roman"/>
                        </a:rPr>
                        <a:t>I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квартал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% исполне-ния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56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ДОХОДЫ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5 512 178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26 766 785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4 953 874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18,5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89,9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-558 304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3 046 596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17 300 708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2 979 450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17,2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97,8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-67 146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2 465 582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9 466 078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1 974 424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20,9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80,1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-491 158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РАСХОДЫ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5 364 414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28 474 353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6 394 033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22,5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119,2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1 029 619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в том числе: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latin typeface="Times New Roman"/>
                        </a:rPr>
                        <a:t> - за счет областных средств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4 396 062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22 683 243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5 264 172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23,2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119,7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868 110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latin typeface="Times New Roman"/>
                        </a:rPr>
                        <a:t> - за счет федеральных средств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968 352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5 791 111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1 129 862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19,5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116,7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161 510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ДЕФИЦИТ (-), ПРОФИЦИТ (+)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147 764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-1 707 568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-1 440 159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84,3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-974,6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-1 587 923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4832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Источники финансирования</a:t>
                      </a:r>
                      <a:br>
                        <a:rPr lang="ru-RU" sz="1400" b="1" i="0" u="none" strike="noStrike">
                          <a:latin typeface="Times New Roman"/>
                        </a:rPr>
                      </a:br>
                      <a:r>
                        <a:rPr lang="ru-RU" sz="1400" b="1" i="0" u="none" strike="noStrike">
                          <a:latin typeface="Times New Roman"/>
                        </a:rPr>
                        <a:t> дефицита бюджета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-147 764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1 707 568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1 440 159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84,3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-974,6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1 587 923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>
                          <a:latin typeface="Times New Roman"/>
                        </a:rPr>
                        <a:t>из них:</a:t>
                      </a:r>
                    </a:p>
                  </a:txBody>
                  <a:tcPr marL="4794" marR="4794" marT="479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40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>
                          <a:latin typeface="Times New Roman"/>
                        </a:rPr>
                        <a:t>Кредиты кредитных организаций</a:t>
                      </a:r>
                    </a:p>
                  </a:txBody>
                  <a:tcPr marL="4794" marR="4794" marT="479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472 603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-2 475 358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>
                          <a:latin typeface="Times New Roman"/>
                        </a:rPr>
                        <a:t>получение</a:t>
                      </a:r>
                    </a:p>
                  </a:txBody>
                  <a:tcPr marL="4794" marR="4794" marT="479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5 581 160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176 063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>
                          <a:latin typeface="Times New Roman"/>
                        </a:rPr>
                        <a:t>погашение</a:t>
                      </a:r>
                    </a:p>
                  </a:txBody>
                  <a:tcPr marL="4794" marR="4794" marT="479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-5 108 557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-2 651 421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>
                          <a:latin typeface="Times New Roman"/>
                        </a:rPr>
                        <a:t>Бюджетные кредиты</a:t>
                      </a:r>
                    </a:p>
                  </a:txBody>
                  <a:tcPr marL="4794" marR="4794" marT="479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1 234 965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3 151 421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>
                          <a:latin typeface="Times New Roman"/>
                        </a:rPr>
                        <a:t>получение</a:t>
                      </a:r>
                    </a:p>
                  </a:txBody>
                  <a:tcPr marL="4794" marR="4794" marT="479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3 198 940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3 651 421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>
                          <a:latin typeface="Times New Roman"/>
                        </a:rPr>
                        <a:t>погашение</a:t>
                      </a:r>
                    </a:p>
                  </a:txBody>
                  <a:tcPr marL="4794" marR="4794" marT="479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-1 963 975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-500 000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5"/>
          <p:cNvSpPr txBox="1">
            <a:spLocks/>
          </p:cNvSpPr>
          <p:nvPr/>
        </p:nvSpPr>
        <p:spPr bwMode="auto">
          <a:xfrm>
            <a:off x="71438" y="-30163"/>
            <a:ext cx="8429625" cy="81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ru-RU" sz="14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4" name="Заголовок 5"/>
          <p:cNvSpPr txBox="1">
            <a:spLocks/>
          </p:cNvSpPr>
          <p:nvPr/>
        </p:nvSpPr>
        <p:spPr>
          <a:xfrm>
            <a:off x="2" y="0"/>
            <a:ext cx="8429625" cy="785813"/>
          </a:xfrm>
          <a:prstGeom prst="rect">
            <a:avLst/>
          </a:prstGeom>
        </p:spPr>
        <p:txBody>
          <a:bodyPr anchor="ctr"/>
          <a:lstStyle/>
          <a:p>
            <a:pPr algn="ctr" eaLnBrk="0" hangingPunct="0">
              <a:defRPr/>
            </a:pPr>
            <a:endParaRPr lang="ru-RU" b="1" kern="0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white">
          <a:xfrm>
            <a:off x="214284" y="1"/>
            <a:ext cx="842968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72000" bIns="45720" numCol="1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sz="1900" b="1" kern="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0" y="190782"/>
          <a:ext cx="8858312" cy="737888"/>
        </p:xfrm>
        <a:graphic>
          <a:graphicData uri="http://schemas.openxmlformats.org/drawingml/2006/table">
            <a:tbl>
              <a:tblPr/>
              <a:tblGrid>
                <a:gridCol w="8858312"/>
              </a:tblGrid>
              <a:tr h="73788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Информация о поступлении доходов в областной бюджет</a:t>
                      </a:r>
                      <a:r>
                        <a:rPr lang="ru-RU" sz="24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/>
                      </a:r>
                      <a:br>
                        <a:rPr lang="ru-RU" sz="24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</a:br>
                      <a:r>
                        <a:rPr lang="ru-RU" sz="24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в I квартале </a:t>
                      </a:r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2015-2016 </a:t>
                      </a:r>
                      <a:r>
                        <a:rPr lang="ru-RU" sz="24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годов</a:t>
                      </a:r>
                    </a:p>
                  </a:txBody>
                  <a:tcPr marL="6368" marR="6368" marT="63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1406" y="928670"/>
          <a:ext cx="9001156" cy="5841643"/>
        </p:xfrm>
        <a:graphic>
          <a:graphicData uri="http://schemas.openxmlformats.org/drawingml/2006/table">
            <a:tbl>
              <a:tblPr/>
              <a:tblGrid>
                <a:gridCol w="2786082"/>
                <a:gridCol w="928694"/>
                <a:gridCol w="1000132"/>
                <a:gridCol w="122012"/>
                <a:gridCol w="864880"/>
                <a:gridCol w="799058"/>
                <a:gridCol w="1285884"/>
                <a:gridCol w="1214414"/>
              </a:tblGrid>
              <a:tr h="193859"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 dirty="0">
                        <a:latin typeface="Times New Roman"/>
                      </a:endParaRPr>
                    </a:p>
                  </a:txBody>
                  <a:tcPr marL="4339" marR="4339" marT="43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latin typeface="Times New Roman"/>
                        </a:rPr>
                        <a:t>тыс. рублей</a:t>
                      </a:r>
                    </a:p>
                  </a:txBody>
                  <a:tcPr marL="4339" marR="4339" marT="43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93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4339" marR="4339" marT="43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latin typeface="Times New Roman"/>
                        </a:rPr>
                        <a:t>I </a:t>
                      </a:r>
                      <a:r>
                        <a:rPr lang="ru-RU" sz="1300" b="0" i="0" u="none" strike="noStrike">
                          <a:latin typeface="Times New Roman"/>
                        </a:rPr>
                        <a:t>квартал 2015 года</a:t>
                      </a:r>
                    </a:p>
                  </a:txBody>
                  <a:tcPr marL="4339" marR="4339" marT="43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2016 год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latin typeface="Times New Roman"/>
                        </a:rPr>
                        <a:t>Темп роста (%)</a:t>
                      </a:r>
                      <a:br>
                        <a:rPr lang="ru-RU" sz="1300" b="0" i="0" u="none" strike="noStrike">
                          <a:latin typeface="Times New Roman"/>
                        </a:rPr>
                      </a:br>
                      <a:r>
                        <a:rPr lang="ru-RU" sz="1300" b="0" i="0" u="none" strike="noStrike">
                          <a:latin typeface="Times New Roman"/>
                        </a:rPr>
                        <a:t> I квартал 2016г./</a:t>
                      </a:r>
                      <a:br>
                        <a:rPr lang="ru-RU" sz="1300" b="0" i="0" u="none" strike="noStrike">
                          <a:latin typeface="Times New Roman"/>
                        </a:rPr>
                      </a:br>
                      <a:r>
                        <a:rPr lang="ru-RU" sz="1300" b="0" i="0" u="none" strike="noStrike">
                          <a:latin typeface="Times New Roman"/>
                        </a:rPr>
                        <a:t> I квартал 2015г.</a:t>
                      </a:r>
                    </a:p>
                  </a:txBody>
                  <a:tcPr marL="4339" marR="4339" marT="43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latin typeface="Times New Roman"/>
                        </a:rPr>
                        <a:t>Отклонение</a:t>
                      </a:r>
                      <a:br>
                        <a:rPr lang="ru-RU" sz="1300" b="0" i="0" u="none" strike="noStrike">
                          <a:latin typeface="Times New Roman"/>
                        </a:rPr>
                      </a:br>
                      <a:r>
                        <a:rPr lang="ru-RU" sz="1300" b="0" i="0" u="none" strike="noStrike">
                          <a:latin typeface="Times New Roman"/>
                        </a:rPr>
                        <a:t> I квартал 2016г./</a:t>
                      </a:r>
                      <a:br>
                        <a:rPr lang="ru-RU" sz="1300" b="0" i="0" u="none" strike="noStrike">
                          <a:latin typeface="Times New Roman"/>
                        </a:rPr>
                      </a:br>
                      <a:r>
                        <a:rPr lang="ru-RU" sz="1300" b="0" i="0" u="none" strike="noStrike">
                          <a:latin typeface="Times New Roman"/>
                        </a:rPr>
                        <a:t> I квартал 2015г.</a:t>
                      </a:r>
                    </a:p>
                  </a:txBody>
                  <a:tcPr marL="4339" marR="4339" marT="43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4442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latin typeface="Times New Roman"/>
                        </a:rPr>
                        <a:t>Уточненный годовой план</a:t>
                      </a:r>
                    </a:p>
                  </a:txBody>
                  <a:tcPr marL="4339" marR="4339" marT="43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latin typeface="Times New Roman"/>
                        </a:rPr>
                        <a:t>Исполнение</a:t>
                      </a:r>
                      <a:br>
                        <a:rPr lang="ru-RU" sz="1300" b="0" i="0" u="none" strike="noStrike" dirty="0" smtClean="0">
                          <a:latin typeface="Times New Roman"/>
                        </a:rPr>
                      </a:br>
                      <a:r>
                        <a:rPr lang="ru-RU" sz="1300" b="0" i="0" u="none" strike="noStrike" dirty="0" smtClean="0">
                          <a:latin typeface="Times New Roman"/>
                        </a:rPr>
                        <a:t> </a:t>
                      </a:r>
                      <a:r>
                        <a:rPr lang="en-US" sz="1300" b="0" i="0" u="none" strike="noStrike" dirty="0">
                          <a:latin typeface="Times New Roman"/>
                        </a:rPr>
                        <a:t>I 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квартал</a:t>
                      </a:r>
                    </a:p>
                  </a:txBody>
                  <a:tcPr marL="4339" marR="4339" marT="43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latin typeface="Times New Roman"/>
                        </a:rPr>
                        <a:t>% </a:t>
                      </a:r>
                      <a:r>
                        <a:rPr lang="ru-RU" sz="1300" b="0" i="0" u="none" strike="noStrike" dirty="0" err="1">
                          <a:latin typeface="Times New Roman"/>
                        </a:rPr>
                        <a:t>исполне-ния</a:t>
                      </a:r>
                      <a:endParaRPr lang="ru-RU" sz="1300" b="0" i="0" u="none" strike="noStrike" dirty="0">
                        <a:latin typeface="Times New Roman"/>
                      </a:endParaRPr>
                    </a:p>
                  </a:txBody>
                  <a:tcPr marL="4339" marR="4339" marT="43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38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ДОХОДЫ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5 512 178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26 766 785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4 953 874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1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18,5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89,9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-558 304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193859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3 046 596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17 300 708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2 979 450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1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17,2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97,8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latin typeface="Times New Roman"/>
                        </a:rPr>
                        <a:t>-67 146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38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из них: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3859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>
                          <a:latin typeface="Times New Roman"/>
                        </a:rPr>
                        <a:t>налог на прибыль организаций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664 239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4 085 657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458 918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11,2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69,1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Times New Roman"/>
                        </a:rPr>
                        <a:t>-205 321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3859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1 242 373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6 154 278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1 242 911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20,2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100,0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Times New Roman"/>
                        </a:rPr>
                        <a:t>538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3859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>
                          <a:latin typeface="Times New Roman"/>
                        </a:rPr>
                        <a:t>акцизы, всего: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539 518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2 593 464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598 497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23,1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110,9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Times New Roman"/>
                        </a:rPr>
                        <a:t>58 978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3859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 dirty="0">
                          <a:latin typeface="Times New Roman"/>
                        </a:rPr>
                        <a:t>  - по алкогольной продукции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8 572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279 720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18 580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6,6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216,8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Times New Roman"/>
                        </a:rPr>
                        <a:t>10 008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5252"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ts val="1400"/>
                        </a:lnSpc>
                      </a:pPr>
                      <a:r>
                        <a:rPr kumimoji="0" lang="ru-RU" sz="1300" b="0" i="1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  - доходы от уплаты акцизов на нефтепродукты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530 946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2 313 744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579 917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25,1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109,2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Times New Roman"/>
                        </a:rPr>
                        <a:t>48 971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3859"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ts val="1400"/>
                        </a:lnSpc>
                      </a:pPr>
                      <a:r>
                        <a:rPr kumimoji="0" lang="ru-RU" sz="1300" b="0" i="1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 упрощенная система налогообложения</a:t>
                      </a:r>
                      <a:endParaRPr kumimoji="0" lang="ru-RU" sz="1300" b="0" i="1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95246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199 060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880 979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195 998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22,2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98,5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Times New Roman"/>
                        </a:rPr>
                        <a:t>-3 062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3859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1" u="none" strike="noStrike">
                          <a:latin typeface="Times New Roman"/>
                        </a:rPr>
                        <a:t>налог на имущество организаций</a:t>
                      </a:r>
                    </a:p>
                  </a:txBody>
                  <a:tcPr marL="195246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239 498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1 932 000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315 707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16,3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131,8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Times New Roman"/>
                        </a:rPr>
                        <a:t>76 210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3859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1" u="none" strike="noStrike">
                          <a:latin typeface="Times New Roman"/>
                        </a:rPr>
                        <a:t>транспортный налог</a:t>
                      </a:r>
                    </a:p>
                  </a:txBody>
                  <a:tcPr marL="195246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63 725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736 346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66 210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9,0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103,9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Times New Roman"/>
                        </a:rPr>
                        <a:t>2 485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3859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2 465 582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9 466 078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1 974 424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1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20,9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80,1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latin typeface="Times New Roman"/>
                        </a:rPr>
                        <a:t>-491 158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38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из них: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496">
                <a:tc>
                  <a:txBody>
                    <a:bodyPr/>
                    <a:lstStyle/>
                    <a:p>
                      <a:pPr algn="l" fontAlgn="t">
                        <a:lnSpc>
                          <a:spcPts val="1300"/>
                        </a:lnSpc>
                      </a:pPr>
                      <a:r>
                        <a:rPr lang="ru-RU" sz="1300" b="0" i="1" u="none" strike="noStrike" dirty="0">
                          <a:latin typeface="Times New Roman"/>
                        </a:rPr>
                        <a:t>дотация на выравнивание бюджетной обеспеченности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1 377 988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3 434 845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1 092 905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31,8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79,3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Times New Roman"/>
                        </a:rPr>
                        <a:t>-285 083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7768"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ts val="1400"/>
                        </a:lnSpc>
                      </a:pPr>
                      <a:r>
                        <a:rPr kumimoji="0" lang="ru-RU" sz="1300" b="0" i="1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дотация на поддержку мер по обеспечению сбалансированности бюджетов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79 740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181 720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45 429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25,0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57,0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Times New Roman"/>
                        </a:rPr>
                        <a:t>-34 311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3859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>
                          <a:latin typeface="Times New Roman"/>
                        </a:rPr>
                        <a:t>субсидии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275 650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2 773 234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379 187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13,7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137,6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Times New Roman"/>
                        </a:rPr>
                        <a:t>103 538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3859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>
                          <a:latin typeface="Times New Roman"/>
                        </a:rPr>
                        <a:t>субвенции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825 826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2 687 031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617 470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23,0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74,8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Times New Roman"/>
                        </a:rPr>
                        <a:t>-208 356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3859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193 450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126 419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12 372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9,8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6,4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Times New Roman"/>
                        </a:rPr>
                        <a:t>-181 077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7716">
                <a:tc>
                  <a:txBody>
                    <a:bodyPr/>
                    <a:lstStyle/>
                    <a:p>
                      <a:pPr algn="l" fontAlgn="t">
                        <a:lnSpc>
                          <a:spcPts val="1400"/>
                        </a:lnSpc>
                      </a:pPr>
                      <a:r>
                        <a:rPr lang="ru-RU" sz="1300" b="0" i="1" u="none" strike="noStrike" dirty="0">
                          <a:latin typeface="Times New Roman"/>
                        </a:rPr>
                        <a:t>безвозмездные поступления от государственных организаций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28 364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120 817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17 149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300" b="0" i="0" u="none" strike="noStrike">
                        <a:latin typeface="Times New Roman"/>
                      </a:endParaRP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14,2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60,5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Times New Roman"/>
                        </a:rPr>
                        <a:t>-11 215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5"/>
          <p:cNvSpPr txBox="1">
            <a:spLocks/>
          </p:cNvSpPr>
          <p:nvPr/>
        </p:nvSpPr>
        <p:spPr bwMode="auto">
          <a:xfrm>
            <a:off x="71438" y="-30163"/>
            <a:ext cx="8429625" cy="81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ru-RU" sz="14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4" name="Заголовок 5"/>
          <p:cNvSpPr txBox="1">
            <a:spLocks/>
          </p:cNvSpPr>
          <p:nvPr/>
        </p:nvSpPr>
        <p:spPr>
          <a:xfrm>
            <a:off x="2" y="0"/>
            <a:ext cx="8429625" cy="785813"/>
          </a:xfrm>
          <a:prstGeom prst="rect">
            <a:avLst/>
          </a:prstGeom>
        </p:spPr>
        <p:txBody>
          <a:bodyPr anchor="ctr"/>
          <a:lstStyle/>
          <a:p>
            <a:pPr algn="ctr" eaLnBrk="0" hangingPunct="0">
              <a:defRPr/>
            </a:pPr>
            <a:endParaRPr lang="ru-RU" b="1" kern="0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white">
          <a:xfrm>
            <a:off x="214284" y="1"/>
            <a:ext cx="842968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72000" bIns="45720" numCol="1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sz="1900" b="1" kern="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-32" y="285728"/>
          <a:ext cx="8858312" cy="737888"/>
        </p:xfrm>
        <a:graphic>
          <a:graphicData uri="http://schemas.openxmlformats.org/drawingml/2006/table">
            <a:tbl>
              <a:tblPr/>
              <a:tblGrid>
                <a:gridCol w="8858312"/>
              </a:tblGrid>
              <a:tr h="737888"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400" b="1" i="0" u="none" strike="noStrike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Динамика поступления основных видов налогов в областной бюджет в </a:t>
                      </a:r>
                      <a:r>
                        <a:rPr kumimoji="0" lang="en-US" sz="2400" b="1" i="0" u="none" strike="noStrike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I</a:t>
                      </a:r>
                      <a:r>
                        <a:rPr kumimoji="0" lang="ru-RU" sz="2400" b="1" i="0" u="none" strike="noStrike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 квартале 2015 - 2016 годов, </a:t>
                      </a:r>
                      <a:r>
                        <a:rPr kumimoji="0" lang="ru-RU" sz="2400" b="1" i="0" u="none" strike="noStrike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млн</a:t>
                      </a:r>
                      <a:r>
                        <a:rPr kumimoji="0" lang="ru-RU" sz="2400" b="1" i="0" u="none" strike="noStrike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 рублей</a:t>
                      </a:r>
                      <a:endParaRPr kumimoji="0" lang="ru-RU" sz="2400" b="1" i="0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6368" marR="6368" marT="63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Chart 1"/>
          <p:cNvGraphicFramePr>
            <a:graphicFrameLocks/>
          </p:cNvGraphicFramePr>
          <p:nvPr/>
        </p:nvGraphicFramePr>
        <p:xfrm>
          <a:off x="285720" y="1142984"/>
          <a:ext cx="8515350" cy="5539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Стрелка вправо 8"/>
          <p:cNvSpPr/>
          <p:nvPr/>
        </p:nvSpPr>
        <p:spPr>
          <a:xfrm rot="1557904">
            <a:off x="1784747" y="3366901"/>
            <a:ext cx="64294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20974784">
            <a:off x="3066201" y="1532512"/>
            <a:ext cx="64294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20503860">
            <a:off x="4351495" y="3403264"/>
            <a:ext cx="64294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9975750">
            <a:off x="5860592" y="4210415"/>
            <a:ext cx="64294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0803956">
            <a:off x="7432228" y="4790725"/>
            <a:ext cx="64294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214678" y="1214422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+1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29124" y="3009125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+58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57884" y="3937819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+77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00958" y="4500570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+2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5"/>
          <p:cNvSpPr txBox="1">
            <a:spLocks/>
          </p:cNvSpPr>
          <p:nvPr/>
        </p:nvSpPr>
        <p:spPr bwMode="auto">
          <a:xfrm>
            <a:off x="71438" y="-30163"/>
            <a:ext cx="8429625" cy="81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ru-RU" sz="14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4" name="Заголовок 5"/>
          <p:cNvSpPr txBox="1">
            <a:spLocks/>
          </p:cNvSpPr>
          <p:nvPr/>
        </p:nvSpPr>
        <p:spPr>
          <a:xfrm>
            <a:off x="2" y="0"/>
            <a:ext cx="8429625" cy="785813"/>
          </a:xfrm>
          <a:prstGeom prst="rect">
            <a:avLst/>
          </a:prstGeom>
        </p:spPr>
        <p:txBody>
          <a:bodyPr anchor="ctr"/>
          <a:lstStyle/>
          <a:p>
            <a:pPr algn="ctr" eaLnBrk="0" hangingPunct="0">
              <a:defRPr/>
            </a:pPr>
            <a:endParaRPr lang="ru-RU" b="1" kern="0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white">
          <a:xfrm>
            <a:off x="214284" y="1"/>
            <a:ext cx="842968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72000" bIns="45720" numCol="1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sz="1900" b="1" kern="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357166"/>
          <a:ext cx="8858312" cy="739309"/>
        </p:xfrm>
        <a:graphic>
          <a:graphicData uri="http://schemas.openxmlformats.org/drawingml/2006/table">
            <a:tbl>
              <a:tblPr/>
              <a:tblGrid>
                <a:gridCol w="8858312"/>
              </a:tblGrid>
              <a:tr h="7393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Информация об исполнении расходов </a:t>
                      </a:r>
                    </a:p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областного бюджета в 1 квартале 2016 года</a:t>
                      </a:r>
                      <a:endParaRPr lang="ru-RU" sz="24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</a:endParaRPr>
                    </a:p>
                  </a:txBody>
                  <a:tcPr marL="7789" marR="7789" marT="77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7158" y="1214422"/>
          <a:ext cx="8501121" cy="5203199"/>
        </p:xfrm>
        <a:graphic>
          <a:graphicData uri="http://schemas.openxmlformats.org/drawingml/2006/table">
            <a:tbl>
              <a:tblPr/>
              <a:tblGrid>
                <a:gridCol w="3691139"/>
                <a:gridCol w="1390713"/>
                <a:gridCol w="1432537"/>
                <a:gridCol w="941084"/>
                <a:gridCol w="1045648"/>
              </a:tblGrid>
              <a:tr h="2209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499" marR="4499" marT="44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499" marR="4499" marT="44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499" marR="4499" marT="44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499" marR="4499" marT="44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latin typeface="Times New Roman"/>
                        </a:rPr>
                        <a:t>тыс. рублей</a:t>
                      </a:r>
                    </a:p>
                  </a:txBody>
                  <a:tcPr marL="4499" marR="4499" marT="44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851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Исполнение</a:t>
                      </a:r>
                      <a:br>
                        <a:rPr lang="ru-RU" sz="1400" b="0" i="0" u="none" strike="noStrike" dirty="0">
                          <a:latin typeface="Times New Roman"/>
                        </a:rPr>
                      </a:br>
                      <a:r>
                        <a:rPr lang="ru-RU" sz="1400" b="0" i="0" u="none" strike="noStrike" dirty="0">
                          <a:latin typeface="Times New Roman"/>
                        </a:rPr>
                        <a:t>1 квартал </a:t>
                      </a:r>
                      <a:endParaRPr lang="ru-RU" sz="1400" b="0" i="0" u="none" strike="noStrike" dirty="0" smtClean="0"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2015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года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Исполнение</a:t>
                      </a:r>
                      <a:br>
                        <a:rPr lang="ru-RU" sz="1400" b="0" i="0" u="none" strike="noStrike" dirty="0">
                          <a:latin typeface="Times New Roman"/>
                        </a:rPr>
                      </a:br>
                      <a:r>
                        <a:rPr lang="ru-RU" sz="1400" b="0" i="0" u="none" strike="noStrike" dirty="0">
                          <a:latin typeface="Times New Roman"/>
                        </a:rPr>
                        <a:t>1 квартал </a:t>
                      </a:r>
                      <a:endParaRPr lang="ru-RU" sz="1400" b="0" i="0" u="none" strike="noStrike" dirty="0" smtClean="0"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2016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года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Темп роста (%)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Отклонение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818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РАСХОДЫ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5 364 414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6 394 033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119,2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1 029 619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2818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Первоочередные расходы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5 032 562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5 923 358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117,7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890 796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2818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из них: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978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latin typeface="Times New Roman"/>
                        </a:rPr>
                        <a:t> - межбюджетные трансферты местным бюджетам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1 657 597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1 750 341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105,6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92 744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182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latin typeface="Times New Roman"/>
                        </a:rPr>
                        <a:t> - заработная плата с начислениями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1 062 143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1 158 275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109,1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96 132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715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latin typeface="Times New Roman"/>
                        </a:rPr>
                        <a:t> - публичные нормативные обязательства и социальные выплаты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1 000 989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1 251 267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125,0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250 278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182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latin typeface="Times New Roman"/>
                        </a:rPr>
                        <a:t>- сельское хозяйство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246 900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340 707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138,0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93 808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77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latin typeface="Times New Roman"/>
                        </a:rPr>
                        <a:t> - Дорожный </a:t>
                      </a:r>
                      <a:r>
                        <a:rPr lang="ru-RU" sz="1400" b="0" i="1" u="none" strike="noStrike" dirty="0" smtClean="0">
                          <a:latin typeface="Times New Roman"/>
                        </a:rPr>
                        <a:t>фонд</a:t>
                      </a:r>
                      <a:endParaRPr lang="ru-RU" sz="1400" b="0" i="1" u="none" strike="noStrike" dirty="0">
                        <a:latin typeface="Times New Roman"/>
                      </a:endParaRP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179 834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355 458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197,7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175 624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latin typeface="Times New Roman"/>
                        </a:rPr>
                        <a:t> - платежи ФОМС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752 091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755 592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100,5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3 501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182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latin typeface="Times New Roman"/>
                        </a:rPr>
                        <a:t> - обслуживание государственного долга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39 514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191 227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483,9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151 713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182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latin typeface="Times New Roman"/>
                        </a:rPr>
                        <a:t> - оплата коммунальных услуг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93 494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120 491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128,9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26 997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18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Второстепенные расходы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331 853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470 675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141,8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138 823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4" y="214290"/>
          <a:ext cx="8858312" cy="737888"/>
        </p:xfrm>
        <a:graphic>
          <a:graphicData uri="http://schemas.openxmlformats.org/drawingml/2006/table">
            <a:tbl>
              <a:tblPr/>
              <a:tblGrid>
                <a:gridCol w="8858312"/>
              </a:tblGrid>
              <a:tr h="737888"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400" b="1" i="0" u="none" strike="noStrike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Динамика расходов областного бюджета</a:t>
                      </a:r>
                    </a:p>
                    <a:p>
                      <a:pPr algn="ctr" fontAlgn="b"/>
                      <a:r>
                        <a:rPr kumimoji="0" lang="ru-RU" sz="2400" b="1" i="0" u="none" strike="noStrike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в I квартале 2015-2016 годов</a:t>
                      </a:r>
                      <a:endParaRPr kumimoji="0" lang="ru-RU" sz="2400" b="1" i="0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6368" marR="6368" marT="63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2" y="1000108"/>
          <a:ext cx="8858316" cy="5690820"/>
        </p:xfrm>
        <a:graphic>
          <a:graphicData uri="http://schemas.openxmlformats.org/drawingml/2006/table">
            <a:tbl>
              <a:tblPr/>
              <a:tblGrid>
                <a:gridCol w="2737184"/>
                <a:gridCol w="843099"/>
                <a:gridCol w="947044"/>
                <a:gridCol w="116145"/>
                <a:gridCol w="830899"/>
                <a:gridCol w="97795"/>
                <a:gridCol w="756854"/>
                <a:gridCol w="1258873"/>
                <a:gridCol w="1270423"/>
              </a:tblGrid>
              <a:tr h="215679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4769" marR="4769" marT="47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latin typeface="Times New Roman"/>
                        </a:rPr>
                        <a:t>тыс. рублей</a:t>
                      </a:r>
                    </a:p>
                  </a:txBody>
                  <a:tcPr marL="4769" marR="4769" marT="47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4769" marR="4769" marT="47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latin typeface="Times New Roman"/>
                        </a:rPr>
                        <a:t>I </a:t>
                      </a:r>
                      <a:r>
                        <a:rPr lang="ru-RU" sz="1400" b="0" i="0" u="none" strike="noStrike">
                          <a:latin typeface="Times New Roman"/>
                        </a:rPr>
                        <a:t>квартал 2015 года</a:t>
                      </a:r>
                    </a:p>
                  </a:txBody>
                  <a:tcPr marL="4769" marR="4769" marT="47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2016 год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Темп роста </a:t>
                      </a:r>
                      <a:r>
                        <a:rPr lang="ru-RU" sz="1400" b="0" i="0" u="none" strike="noStrike" dirty="0" smtClean="0">
                          <a:latin typeface="Times New Roman"/>
                        </a:rPr>
                        <a:t>(%)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/>
                      </a:r>
                      <a:br>
                        <a:rPr lang="ru-RU" sz="1400" b="0" i="0" u="none" strike="noStrike" dirty="0">
                          <a:latin typeface="Times New Roman"/>
                        </a:rPr>
                      </a:br>
                      <a:r>
                        <a:rPr lang="ru-RU" sz="1400" b="0" i="0" u="none" strike="noStrike" dirty="0">
                          <a:latin typeface="Times New Roman"/>
                        </a:rPr>
                        <a:t> I квартал 2016г./</a:t>
                      </a:r>
                      <a:br>
                        <a:rPr lang="ru-RU" sz="1400" b="0" i="0" u="none" strike="noStrike" dirty="0">
                          <a:latin typeface="Times New Roman"/>
                        </a:rPr>
                      </a:br>
                      <a:r>
                        <a:rPr lang="ru-RU" sz="1400" b="0" i="0" u="none" strike="noStrike" dirty="0">
                          <a:latin typeface="Times New Roman"/>
                        </a:rPr>
                        <a:t> I квартал 2015г.</a:t>
                      </a:r>
                    </a:p>
                  </a:txBody>
                  <a:tcPr marL="4769" marR="4769" marT="47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Отклонение</a:t>
                      </a:r>
                      <a:br>
                        <a:rPr lang="ru-RU" sz="1400" b="0" i="0" u="none" strike="noStrike">
                          <a:latin typeface="Times New Roman"/>
                        </a:rPr>
                      </a:br>
                      <a:r>
                        <a:rPr lang="ru-RU" sz="1400" b="0" i="0" u="none" strike="noStrike">
                          <a:latin typeface="Times New Roman"/>
                        </a:rPr>
                        <a:t> I квартал 2016г./</a:t>
                      </a:r>
                      <a:br>
                        <a:rPr lang="ru-RU" sz="1400" b="0" i="0" u="none" strike="noStrike">
                          <a:latin typeface="Times New Roman"/>
                        </a:rPr>
                      </a:br>
                      <a:r>
                        <a:rPr lang="ru-RU" sz="1400" b="0" i="0" u="none" strike="noStrike">
                          <a:latin typeface="Times New Roman"/>
                        </a:rPr>
                        <a:t> I квартал 2015г.</a:t>
                      </a:r>
                    </a:p>
                  </a:txBody>
                  <a:tcPr marL="4769" marR="4769" marT="47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420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4769" marR="4769" marT="47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4769" marR="4769" marT="47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err="1" smtClean="0">
                          <a:latin typeface="Times New Roman"/>
                        </a:rPr>
                        <a:t>Исполне-ние</a:t>
                      </a:r>
                      <a:r>
                        <a:rPr lang="ru-RU" sz="1400" b="0" i="0" u="none" strike="noStrike" dirty="0" smtClean="0">
                          <a:latin typeface="Times New Roman"/>
                        </a:rPr>
                        <a:t> </a:t>
                      </a:r>
                      <a:r>
                        <a:rPr lang="en-US" sz="1400" b="0" i="0" u="none" strike="noStrike" dirty="0">
                          <a:latin typeface="Times New Roman"/>
                        </a:rPr>
                        <a:t>I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квартал</a:t>
                      </a:r>
                    </a:p>
                  </a:txBody>
                  <a:tcPr marL="4769" marR="4769" marT="47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% исполне-ния</a:t>
                      </a:r>
                    </a:p>
                  </a:txBody>
                  <a:tcPr marL="4769" marR="4769" marT="47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6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Times New Roman"/>
                        </a:rPr>
                        <a:t>Общегосударственные вопросы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222 637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1 045 136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215 729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20,6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96,9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-6 909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135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63 061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250 185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56 900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22,7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90,2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-6 161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6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517 829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6 570 673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888 360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13,5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171,6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370 531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6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latin typeface="Times New Roman"/>
                        </a:rPr>
                        <a:t>       из них: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6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latin typeface="Times New Roman"/>
                        </a:rPr>
                        <a:t>Сельское хозяйство 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246 900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2 838 581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1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340 707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1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12,0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138,0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93 807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6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latin typeface="Times New Roman"/>
                        </a:rPr>
                        <a:t>Дорожное хозяйство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179 834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3 049 907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1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355 458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1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11,7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197,7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175 624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77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Жилищно-коммунальное хозяйство 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58 835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413 900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80 835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19,5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137,4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22 000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6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Охрана окружающей среды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1 620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11 360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1 726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15,2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106,6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106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6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Образование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1 549 757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6 385 738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1 692 571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26,5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109,2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142 814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6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Культура, кинематография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69 107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336 041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84 068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25,0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121,6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14 961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Здравоохранение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1 105 633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5 194 874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1 217 815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23,4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110,1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112 181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6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1 446 766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6 415 461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1 603 845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25,0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110,9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157 079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6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16 519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255 286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23 504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9,2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142,3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6 985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6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16 371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85 019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20 356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23,9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124,3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3 985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075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Times New Roman"/>
                        </a:rPr>
                        <a:t>Обслуживание государственного долга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39 514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433 716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191 227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44,1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484,0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151 714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3265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Times New Roman"/>
                        </a:rPr>
                        <a:t>Межбюджетные трансферты общего характера бюджетам муниципальных образований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256 766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1 076 965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317 099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29,4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123,5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60 333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05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latin typeface="Times New Roman"/>
                        </a:rPr>
                        <a:t>ИТОГО РАСХОДОВ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5 364 414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28 474 353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6 394 033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latin typeface="Times New Roman"/>
                      </a:endParaRP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22,5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119,2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1 029 619</a:t>
                      </a:r>
                    </a:p>
                  </a:txBody>
                  <a:tcPr marL="4769" marR="4769" marT="47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285720" y="1643050"/>
            <a:ext cx="8572560" cy="5000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1">
                <a:lumMod val="85000"/>
                <a:alpha val="65000"/>
              </a:schemeClr>
            </a:outerShdw>
          </a:effectLst>
        </p:spPr>
      </p:pic>
      <p:sp>
        <p:nvSpPr>
          <p:cNvPr id="9218" name="Заголовок 5"/>
          <p:cNvSpPr txBox="1">
            <a:spLocks/>
          </p:cNvSpPr>
          <p:nvPr/>
        </p:nvSpPr>
        <p:spPr bwMode="auto">
          <a:xfrm>
            <a:off x="71438" y="-30163"/>
            <a:ext cx="8429625" cy="81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ru-RU" sz="14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4" name="Заголовок 5"/>
          <p:cNvSpPr txBox="1">
            <a:spLocks/>
          </p:cNvSpPr>
          <p:nvPr/>
        </p:nvSpPr>
        <p:spPr>
          <a:xfrm>
            <a:off x="2" y="0"/>
            <a:ext cx="8429625" cy="785813"/>
          </a:xfrm>
          <a:prstGeom prst="rect">
            <a:avLst/>
          </a:prstGeom>
        </p:spPr>
        <p:txBody>
          <a:bodyPr anchor="ctr"/>
          <a:lstStyle/>
          <a:p>
            <a:pPr algn="ctr" eaLnBrk="0" hangingPunct="0">
              <a:defRPr/>
            </a:pPr>
            <a:endParaRPr lang="ru-RU" b="1" kern="0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white">
          <a:xfrm>
            <a:off x="214284" y="1"/>
            <a:ext cx="842968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72000" bIns="45720" numCol="1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sz="1900" b="1" kern="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571480"/>
          <a:ext cx="8786874" cy="762000"/>
        </p:xfrm>
        <a:graphic>
          <a:graphicData uri="http://schemas.openxmlformats.org/drawingml/2006/table">
            <a:tbl>
              <a:tblPr/>
              <a:tblGrid>
                <a:gridCol w="8786874"/>
              </a:tblGrid>
              <a:tr h="36576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5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Структура государственного </a:t>
                      </a:r>
                      <a:r>
                        <a:rPr lang="ru-RU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долга</a:t>
                      </a:r>
                      <a:br>
                        <a:rPr lang="ru-RU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</a:br>
                      <a:r>
                        <a:rPr lang="ru-RU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25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Орловской области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71472" y="1643049"/>
          <a:ext cx="8001056" cy="4786343"/>
        </p:xfrm>
        <a:graphic>
          <a:graphicData uri="http://schemas.openxmlformats.org/drawingml/2006/table">
            <a:tbl>
              <a:tblPr/>
              <a:tblGrid>
                <a:gridCol w="3146482"/>
                <a:gridCol w="1656720"/>
                <a:gridCol w="1656720"/>
                <a:gridCol w="1541134"/>
              </a:tblGrid>
              <a:tr h="368180">
                <a:tc>
                  <a:txBody>
                    <a:bodyPr/>
                    <a:lstStyle/>
                    <a:p>
                      <a:pPr algn="ctr" rtl="0" fontAlgn="b"/>
                      <a:endParaRPr lang="ru-RU" sz="1800" b="1" i="0" u="none" strike="noStrike" dirty="0">
                        <a:latin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800" b="1" i="0" u="none" strike="noStrike">
                        <a:latin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800" b="1" i="0" u="none" strike="noStrike">
                        <a:latin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>
                          <a:latin typeface="Times New Roman"/>
                        </a:rPr>
                        <a:t>млн рублей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454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latin typeface="Times New Roman"/>
                        </a:rPr>
                        <a:t>По состоянию</a:t>
                      </a:r>
                    </a:p>
                    <a:p>
                      <a:pPr algn="ctr" rtl="0" fontAlgn="t"/>
                      <a:r>
                        <a:rPr lang="ru-RU" sz="1800" b="0" i="0" u="none" strike="noStrike" dirty="0">
                          <a:latin typeface="Times New Roman"/>
                        </a:rPr>
                        <a:t>на 1 января</a:t>
                      </a:r>
                      <a:br>
                        <a:rPr lang="ru-RU" sz="1800" b="0" i="0" u="none" strike="noStrike" dirty="0">
                          <a:latin typeface="Times New Roman"/>
                        </a:rPr>
                      </a:br>
                      <a:r>
                        <a:rPr lang="ru-RU" sz="1800" b="0" i="0" u="none" strike="noStrike" dirty="0">
                          <a:latin typeface="Times New Roman"/>
                        </a:rPr>
                        <a:t>2016 года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latin typeface="Times New Roman"/>
                        </a:rPr>
                        <a:t>По состоянию</a:t>
                      </a:r>
                    </a:p>
                    <a:p>
                      <a:pPr algn="ctr" rtl="0" fontAlgn="b"/>
                      <a:r>
                        <a:rPr lang="ru-RU" sz="1800" b="0" i="0" u="none" strike="noStrike" dirty="0">
                          <a:latin typeface="Times New Roman"/>
                        </a:rPr>
                        <a:t>на 1 апреля </a:t>
                      </a:r>
                      <a:br>
                        <a:rPr lang="ru-RU" sz="1800" b="0" i="0" u="none" strike="noStrike" dirty="0">
                          <a:latin typeface="Times New Roman"/>
                        </a:rPr>
                      </a:br>
                      <a:r>
                        <a:rPr lang="ru-RU" sz="1800" b="0" i="0" u="none" strike="noStrike" dirty="0">
                          <a:latin typeface="Times New Roman"/>
                        </a:rPr>
                        <a:t>2016 года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latin typeface="Times New Roman"/>
                        </a:rPr>
                        <a:t>Удельный</a:t>
                      </a:r>
                    </a:p>
                    <a:p>
                      <a:pPr algn="ctr" rtl="0" fontAlgn="t"/>
                      <a:r>
                        <a:rPr lang="ru-RU" sz="1800" b="0" i="0" u="none" strike="noStrike" dirty="0">
                          <a:latin typeface="Times New Roman"/>
                        </a:rPr>
                        <a:t> вес (%)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</a:tr>
              <a:tr h="36818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latin typeface="Times New Roman"/>
                        </a:rPr>
                        <a:t>Бюджетные кредиты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latin typeface="Times New Roman"/>
                        </a:rPr>
                        <a:t>5 235,0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>
                          <a:latin typeface="Times New Roman"/>
                        </a:rPr>
                        <a:t>8 386,4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>
                          <a:latin typeface="Times New Roman"/>
                        </a:rPr>
                        <a:t>62,1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18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>
                          <a:latin typeface="Times New Roman"/>
                        </a:rPr>
                        <a:t>Коммерческие кредиты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latin typeface="Times New Roman"/>
                        </a:rPr>
                        <a:t>7 582,9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latin typeface="Times New Roman"/>
                        </a:rPr>
                        <a:t>5 107,6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>
                          <a:latin typeface="Times New Roman"/>
                        </a:rPr>
                        <a:t>37,9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18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>
                          <a:latin typeface="Times New Roman"/>
                        </a:rPr>
                        <a:t>Всего государственный долг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>
                          <a:latin typeface="Times New Roman"/>
                        </a:rPr>
                        <a:t>12 817,9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>
                          <a:latin typeface="Times New Roman"/>
                        </a:rPr>
                        <a:t>13 494,0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>
                          <a:latin typeface="Times New Roman"/>
                        </a:rPr>
                        <a:t>100,0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73636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>
                          <a:latin typeface="Times New Roman"/>
                        </a:rPr>
                        <a:t>Объем налоговых и неналоговых доходов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latin typeface="Times New Roman"/>
                        </a:rPr>
                        <a:t>14 204,8</a:t>
                      </a:r>
                      <a:br>
                        <a:rPr lang="ru-RU" sz="1800" b="0" i="0" u="none" strike="noStrike">
                          <a:latin typeface="Times New Roman"/>
                        </a:rPr>
                      </a:br>
                      <a:r>
                        <a:rPr lang="ru-RU" sz="1800" b="0" i="0" u="none" strike="noStrike">
                          <a:latin typeface="Times New Roman"/>
                        </a:rPr>
                        <a:t>(по факту)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latin typeface="Times New Roman"/>
                        </a:rPr>
                        <a:t>17 300,7</a:t>
                      </a:r>
                      <a:br>
                        <a:rPr lang="ru-RU" sz="1800" b="0" i="0" u="none" strike="noStrike">
                          <a:latin typeface="Times New Roman"/>
                        </a:rPr>
                      </a:br>
                      <a:r>
                        <a:rPr lang="ru-RU" sz="1800" b="0" i="0" u="none" strike="noStrike">
                          <a:latin typeface="Times New Roman"/>
                        </a:rPr>
                        <a:t>(по плану)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2723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>
                          <a:latin typeface="Times New Roman"/>
                        </a:rPr>
                        <a:t>Удельный вес государственного долга в общем объеме налоговых и неналоговых доходов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latin typeface="Times New Roman"/>
                        </a:rPr>
                        <a:t>90,2%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latin typeface="Times New Roman"/>
                        </a:rPr>
                        <a:t>78,0%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4396</TotalTime>
  <Words>1040</Words>
  <Application>Microsoft Office PowerPoint</Application>
  <PresentationFormat>Экран (4:3)</PresentationFormat>
  <Paragraphs>510</Paragraphs>
  <Slides>7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Информация об исполнении  областного бюджета ЗА I квартал 2016 Года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Anna</cp:lastModifiedBy>
  <cp:revision>357</cp:revision>
  <dcterms:modified xsi:type="dcterms:W3CDTF">2016-05-12T06:54:59Z</dcterms:modified>
</cp:coreProperties>
</file>