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6" r:id="rId5"/>
    <p:sldId id="268" r:id="rId6"/>
    <p:sldId id="267" r:id="rId7"/>
    <p:sldId id="262" r:id="rId8"/>
    <p:sldId id="261" r:id="rId9"/>
    <p:sldId id="269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BAB"/>
    <a:srgbClr val="F8BAE5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0" autoAdjust="0"/>
    <p:restoredTop sz="94648" autoAdjust="0"/>
  </p:normalViewPr>
  <p:slideViewPr>
    <p:cSldViewPr>
      <p:cViewPr varScale="1">
        <p:scale>
          <a:sx n="82" d="100"/>
          <a:sy n="82" d="100"/>
        </p:scale>
        <p:origin x="-994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rg\&#1052;&#1086;&#1080;%20&#1076;&#1086;&#1082;&#1091;&#1084;&#1077;&#1085;&#1090;&#1099;\&#1041;&#1102;&#1076;&#1078;&#1077;&#1090;%20&#1076;&#1083;&#1103;%20&#1075;&#1088;&#1072;&#1078;&#1076;&#1072;&#1085;\&#1048;&#1089;&#1087;&#1086;&#1083;&#1085;&#1077;&#1085;&#1080;&#1077;%209%20&#1084;&#1077;&#1089;%202015&#1075;\&#1058;&#1072;&#1073;&#1083;&#1080;&#1094;&#1099;%209%20&#1084;&#1077;&#1089;%202015&#1075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rg\&#1052;&#1086;&#1080;%20&#1076;&#1086;&#1082;&#1091;&#1084;&#1077;&#1085;&#1090;&#1099;\&#1041;&#1102;&#1076;&#1078;&#1077;&#1090;%20&#1076;&#1083;&#1103;%20&#1075;&#1088;&#1072;&#1078;&#1076;&#1072;&#1085;\&#1048;&#1089;&#1087;&#1086;&#1083;&#1085;&#1077;&#1085;&#1080;&#1077;%209%20&#1084;&#1077;&#1089;%202015&#1075;\&#1058;&#1072;&#1073;&#1083;&#1080;&#1094;&#1099;%209%20&#1084;&#1077;&#1089;%202015&#107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autoTitleDeleted val="1"/>
    <c:view3D>
      <c:rotX val="40"/>
      <c:rotY val="64"/>
      <c:depthPercent val="100"/>
      <c:perspective val="30"/>
    </c:view3D>
    <c:plotArea>
      <c:layout>
        <c:manualLayout>
          <c:layoutTarget val="inner"/>
          <c:xMode val="edge"/>
          <c:yMode val="edge"/>
          <c:x val="0"/>
          <c:y val="7.609977216581397E-2"/>
          <c:w val="0.9494421605402682"/>
          <c:h val="0.9184641307873751"/>
        </c:manualLayout>
      </c:layout>
      <c:pie3DChart>
        <c:varyColors val="1"/>
        <c:ser>
          <c:idx val="0"/>
          <c:order val="0"/>
          <c:explosion val="16"/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FF3399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00B0F0"/>
              </a:solidFill>
            </c:spPr>
          </c:dPt>
          <c:dPt>
            <c:idx val="4"/>
            <c:spPr>
              <a:solidFill>
                <a:srgbClr val="0070C0"/>
              </a:solidFill>
            </c:spPr>
          </c:dPt>
          <c:dPt>
            <c:idx val="5"/>
            <c:spPr>
              <a:solidFill>
                <a:srgbClr val="7030A0"/>
              </a:solidFill>
            </c:spPr>
          </c:dPt>
          <c:dPt>
            <c:idx val="6"/>
            <c:spPr>
              <a:solidFill>
                <a:srgbClr val="92D050"/>
              </a:solidFill>
            </c:spPr>
          </c:dPt>
          <c:dPt>
            <c:idx val="7"/>
            <c:explosion val="70"/>
            <c:spPr>
              <a:solidFill>
                <a:srgbClr val="F8BAE5"/>
              </a:solidFill>
            </c:spPr>
          </c:dPt>
          <c:dLbls>
            <c:dLbl>
              <c:idx val="0"/>
              <c:layout>
                <c:manualLayout>
                  <c:x val="5.749494842662433E-2"/>
                  <c:y val="2.7544582532570649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Налог на прибыль организаций
</a:t>
                    </a:r>
                    <a:r>
                      <a:rPr lang="ru-RU" b="1" dirty="0"/>
                      <a:t>2 </a:t>
                    </a:r>
                    <a:r>
                      <a:rPr lang="ru-RU" b="1" dirty="0" smtClean="0"/>
                      <a:t>267,6 </a:t>
                    </a:r>
                    <a:r>
                      <a:rPr lang="ru-RU" b="1" dirty="0" err="1" smtClean="0"/>
                      <a:t>млн</a:t>
                    </a:r>
                    <a:r>
                      <a:rPr lang="ru-RU" b="1" dirty="0" smtClean="0"/>
                      <a:t> рублей</a:t>
                    </a:r>
                    <a:r>
                      <a:rPr lang="ru-RU" b="1" dirty="0"/>
                      <a:t>
</a:t>
                    </a:r>
                    <a:r>
                      <a:rPr lang="ru-RU" b="1" dirty="0" smtClean="0"/>
                      <a:t>22 %</a:t>
                    </a:r>
                    <a:endParaRPr lang="ru-RU" b="1" dirty="0"/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>
                <c:manualLayout>
                  <c:x val="2.8217486731704237E-3"/>
                  <c:y val="3.5334675980379843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Транспортный налог
</a:t>
                    </a:r>
                    <a:r>
                      <a:rPr lang="ru-RU" b="1" dirty="0" smtClean="0"/>
                      <a:t>478,1 </a:t>
                    </a:r>
                    <a:r>
                      <a:rPr lang="ru-RU" b="1" dirty="0" err="1" smtClean="0"/>
                      <a:t>млн</a:t>
                    </a:r>
                    <a:r>
                      <a:rPr lang="ru-RU" b="1" dirty="0" smtClean="0"/>
                      <a:t> рублей</a:t>
                    </a:r>
                    <a:r>
                      <a:rPr lang="ru-RU" b="1" dirty="0"/>
                      <a:t>
</a:t>
                    </a:r>
                    <a:r>
                      <a:rPr lang="ru-RU" b="1" dirty="0" smtClean="0"/>
                      <a:t>5 %</a:t>
                    </a:r>
                    <a:endParaRPr lang="ru-RU" b="1" dirty="0"/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-1.7501640900346588E-2"/>
                  <c:y val="-4.6436745052937534E-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Налог </a:t>
                    </a:r>
                    <a:r>
                      <a:rPr lang="ru-RU" dirty="0"/>
                      <a:t>на доходы физических лиц
</a:t>
                    </a:r>
                    <a:r>
                      <a:rPr lang="ru-RU" b="1" dirty="0"/>
                      <a:t>3 </a:t>
                    </a:r>
                    <a:r>
                      <a:rPr lang="ru-RU" b="1" dirty="0" smtClean="0"/>
                      <a:t>959,9</a:t>
                    </a:r>
                    <a:r>
                      <a:rPr lang="ru-RU" b="1" baseline="0" dirty="0" smtClean="0"/>
                      <a:t> </a:t>
                    </a:r>
                    <a:r>
                      <a:rPr lang="ru-RU" b="1" baseline="0" dirty="0" err="1" smtClean="0"/>
                      <a:t>млн</a:t>
                    </a:r>
                    <a:r>
                      <a:rPr lang="ru-RU" b="1" baseline="0" dirty="0" smtClean="0"/>
                      <a:t> рублей</a:t>
                    </a:r>
                    <a:r>
                      <a:rPr lang="ru-RU" b="1" dirty="0"/>
                      <a:t>
</a:t>
                    </a:r>
                    <a:r>
                      <a:rPr lang="ru-RU" b="1" dirty="0" smtClean="0"/>
                      <a:t>38 %</a:t>
                    </a:r>
                    <a:endParaRPr lang="ru-RU" b="1" dirty="0"/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-0.12463887971722747"/>
                  <c:y val="0.13316073597281725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Акцизы
</a:t>
                    </a:r>
                    <a:r>
                      <a:rPr lang="ru-RU" b="1" dirty="0"/>
                      <a:t>1 </a:t>
                    </a:r>
                    <a:r>
                      <a:rPr lang="ru-RU" b="1" dirty="0" smtClean="0"/>
                      <a:t>484,6 </a:t>
                    </a:r>
                    <a:r>
                      <a:rPr lang="ru-RU" b="1" dirty="0" err="1" smtClean="0"/>
                      <a:t>млн</a:t>
                    </a:r>
                    <a:r>
                      <a:rPr lang="ru-RU" b="1" dirty="0" smtClean="0"/>
                      <a:t> рублей</a:t>
                    </a:r>
                    <a:r>
                      <a:rPr lang="ru-RU" b="1" dirty="0"/>
                      <a:t>
</a:t>
                    </a:r>
                    <a:r>
                      <a:rPr lang="ru-RU" b="1" dirty="0" smtClean="0"/>
                      <a:t>14 %</a:t>
                    </a:r>
                    <a:endParaRPr lang="ru-RU" b="1" dirty="0"/>
                  </a:p>
                </c:rich>
              </c:tx>
              <c:showVal val="1"/>
              <c:showCatName val="1"/>
              <c:showPercent val="1"/>
            </c:dLbl>
            <c:dLbl>
              <c:idx val="4"/>
              <c:layout>
                <c:manualLayout>
                  <c:x val="-0.23450021308374169"/>
                  <c:y val="1.125172718442094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Налог, взимаемый в связи с применением упрощенной системы налогообложения
</a:t>
                    </a:r>
                    <a:r>
                      <a:rPr lang="ru-RU" b="1" dirty="0" smtClean="0"/>
                      <a:t>661,4 </a:t>
                    </a:r>
                    <a:r>
                      <a:rPr lang="ru-RU" b="1" dirty="0" err="1" smtClean="0"/>
                      <a:t>млн</a:t>
                    </a:r>
                    <a:r>
                      <a:rPr lang="ru-RU" b="1" dirty="0" smtClean="0"/>
                      <a:t> рублей</a:t>
                    </a:r>
                    <a:r>
                      <a:rPr lang="ru-RU" b="1" dirty="0"/>
                      <a:t>
</a:t>
                    </a:r>
                    <a:r>
                      <a:rPr lang="ru-RU" b="1" dirty="0" smtClean="0"/>
                      <a:t>6 %</a:t>
                    </a:r>
                    <a:endParaRPr lang="ru-RU" b="1" dirty="0"/>
                  </a:p>
                </c:rich>
              </c:tx>
              <c:showVal val="1"/>
              <c:showCatName val="1"/>
              <c:showPercent val="1"/>
            </c:dLbl>
            <c:dLbl>
              <c:idx val="5"/>
              <c:layout>
                <c:manualLayout>
                  <c:x val="-0.1319732709887485"/>
                  <c:y val="-5.302221392173550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Налог на имущество организаций
</a:t>
                    </a:r>
                    <a:r>
                      <a:rPr lang="ru-RU" b="1" dirty="0"/>
                      <a:t>1 </a:t>
                    </a:r>
                    <a:r>
                      <a:rPr lang="ru-RU" b="1" dirty="0" smtClean="0"/>
                      <a:t>084,5 </a:t>
                    </a:r>
                    <a:r>
                      <a:rPr lang="ru-RU" b="1" dirty="0" err="1" smtClean="0"/>
                      <a:t>млн</a:t>
                    </a:r>
                    <a:r>
                      <a:rPr lang="ru-RU" b="1" dirty="0" smtClean="0"/>
                      <a:t> рублей</a:t>
                    </a:r>
                    <a:r>
                      <a:rPr lang="ru-RU" b="1" dirty="0"/>
                      <a:t>
</a:t>
                    </a:r>
                    <a:r>
                      <a:rPr lang="ru-RU" b="1" dirty="0" smtClean="0"/>
                      <a:t>10 %</a:t>
                    </a:r>
                    <a:endParaRPr lang="ru-RU" b="1" dirty="0"/>
                  </a:p>
                </c:rich>
              </c:tx>
              <c:showVal val="1"/>
              <c:showCatName val="1"/>
              <c:showPercent val="1"/>
            </c:dLbl>
            <c:dLbl>
              <c:idx val="6"/>
              <c:layout>
                <c:manualLayout>
                  <c:x val="9.3071934315992338E-2"/>
                  <c:y val="-5.1369893354889402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Другие налоговые доходы (единый сельхозналог, </a:t>
                    </a:r>
                    <a:r>
                      <a:rPr lang="ru-RU" dirty="0" err="1" smtClean="0"/>
                      <a:t>госпош-лина</a:t>
                    </a:r>
                    <a:r>
                      <a:rPr lang="ru-RU" dirty="0"/>
                      <a:t>, налог на добычу полезных ископаемых)
</a:t>
                    </a:r>
                    <a:r>
                      <a:rPr lang="ru-RU" b="1" dirty="0" smtClean="0"/>
                      <a:t>65,8 </a:t>
                    </a:r>
                    <a:r>
                      <a:rPr lang="ru-RU" b="1" dirty="0" err="1" smtClean="0"/>
                      <a:t>млн</a:t>
                    </a:r>
                    <a:r>
                      <a:rPr lang="ru-RU" b="1" dirty="0" smtClean="0"/>
                      <a:t> рублей</a:t>
                    </a:r>
                    <a:r>
                      <a:rPr lang="ru-RU" b="1" dirty="0"/>
                      <a:t>
</a:t>
                    </a:r>
                    <a:r>
                      <a:rPr lang="ru-RU" b="1" dirty="0" smtClean="0"/>
                      <a:t>1 %</a:t>
                    </a:r>
                    <a:endParaRPr lang="ru-RU" b="1" dirty="0"/>
                  </a:p>
                </c:rich>
              </c:tx>
              <c:showVal val="1"/>
              <c:showCatName val="1"/>
              <c:showPercent val="1"/>
            </c:dLbl>
            <c:dLbl>
              <c:idx val="7"/>
              <c:layout>
                <c:manualLayout>
                  <c:x val="3.4936290405365729E-2"/>
                  <c:y val="0.1425106554742399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Неналоговые </a:t>
                    </a:r>
                    <a:r>
                      <a:rPr lang="ru-RU" dirty="0"/>
                      <a:t>доходы
</a:t>
                    </a:r>
                    <a:r>
                      <a:rPr lang="ru-RU" b="1" dirty="0" smtClean="0"/>
                      <a:t>476,3</a:t>
                    </a:r>
                    <a:r>
                      <a:rPr lang="ru-RU" b="1" baseline="0" dirty="0" smtClean="0"/>
                      <a:t> </a:t>
                    </a:r>
                    <a:r>
                      <a:rPr lang="ru-RU" b="1" baseline="0" dirty="0" err="1" smtClean="0"/>
                      <a:t>млн</a:t>
                    </a:r>
                    <a:r>
                      <a:rPr lang="ru-RU" b="1" baseline="0" dirty="0" smtClean="0"/>
                      <a:t> рублей</a:t>
                    </a:r>
                    <a:r>
                      <a:rPr lang="ru-RU" b="1" dirty="0"/>
                      <a:t>
</a:t>
                    </a:r>
                    <a:r>
                      <a:rPr lang="ru-RU" b="1" dirty="0" smtClean="0"/>
                      <a:t>4 %</a:t>
                    </a:r>
                    <a:endParaRPr lang="ru-RU" b="1" dirty="0"/>
                  </a:p>
                </c:rich>
              </c:tx>
              <c:showVal val="1"/>
              <c:showCatName val="1"/>
              <c:showPercent val="1"/>
            </c:dLbl>
            <c:numFmt formatCode="0%" sourceLinked="0"/>
            <c:txPr>
              <a:bodyPr/>
              <a:lstStyle/>
              <a:p>
                <a:pPr>
                  <a:defRPr sz="13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'струк дох'!$A$2:$A$9</c:f>
              <c:strCache>
                <c:ptCount val="8"/>
                <c:pt idx="0">
                  <c:v>Налог на прибыль организаций</c:v>
                </c:pt>
                <c:pt idx="1">
                  <c:v>Транспортный налог</c:v>
                </c:pt>
                <c:pt idx="2">
                  <c:v>Налог на доходы физических лиц</c:v>
                </c:pt>
                <c:pt idx="3">
                  <c:v>Акцизы</c:v>
                </c:pt>
                <c:pt idx="4">
                  <c:v>Налог, взимаемый в связи с применением упрощенной системы налогообложения</c:v>
                </c:pt>
                <c:pt idx="5">
                  <c:v>Налог на имущество организаций</c:v>
                </c:pt>
                <c:pt idx="6">
                  <c:v>Другие налоговые доходы (единый сельхозналог, госпошлина, налог на добычу полезных ископаемых)</c:v>
                </c:pt>
                <c:pt idx="7">
                  <c:v>Неналоговые доходы</c:v>
                </c:pt>
              </c:strCache>
            </c:strRef>
          </c:cat>
          <c:val>
            <c:numRef>
              <c:f>'струк дох'!$B$2:$B$9</c:f>
              <c:numCache>
                <c:formatCode>#,##0.0</c:formatCode>
                <c:ptCount val="8"/>
                <c:pt idx="0">
                  <c:v>2267.6</c:v>
                </c:pt>
                <c:pt idx="1">
                  <c:v>478.1</c:v>
                </c:pt>
                <c:pt idx="2">
                  <c:v>3959.9</c:v>
                </c:pt>
                <c:pt idx="3">
                  <c:v>1484.6</c:v>
                </c:pt>
                <c:pt idx="4">
                  <c:v>661.35380194000004</c:v>
                </c:pt>
                <c:pt idx="5">
                  <c:v>1084.5</c:v>
                </c:pt>
                <c:pt idx="6">
                  <c:v>65.788862679999212</c:v>
                </c:pt>
                <c:pt idx="7">
                  <c:v>476.33711532999973</c:v>
                </c:pt>
              </c:numCache>
            </c:numRef>
          </c:val>
        </c:ser>
        <c:dLbls>
          <c:showVal val="1"/>
          <c:showCatName val="1"/>
        </c:dLbls>
      </c:pie3DChart>
    </c:plotArea>
    <c:plotVisOnly val="1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lineChart>
        <c:grouping val="standard"/>
        <c:ser>
          <c:idx val="0"/>
          <c:order val="0"/>
          <c:tx>
            <c:strRef>
              <c:f>ГД!$A$13</c:f>
              <c:strCache>
                <c:ptCount val="1"/>
                <c:pt idx="0">
                  <c:v>Государственный 
долг</c:v>
                </c:pt>
              </c:strCache>
            </c:strRef>
          </c:tx>
          <c:spPr>
            <a:ln w="38100">
              <a:solidFill>
                <a:srgbClr val="C00000"/>
              </a:solidFill>
            </a:ln>
          </c:spPr>
          <c:marker>
            <c:symbol val="diamond"/>
            <c:size val="11"/>
            <c:spPr>
              <a:solidFill>
                <a:srgbClr val="C00000"/>
              </a:solidFill>
            </c:spPr>
          </c:marker>
          <c:cat>
            <c:strRef>
              <c:f>ГД!$B$12:$E$12</c:f>
              <c:strCache>
                <c:ptCount val="4"/>
                <c:pt idx="0">
                  <c:v>на 1 января
2015 года</c:v>
                </c:pt>
                <c:pt idx="1">
                  <c:v>на 1 апреля 
2015 года</c:v>
                </c:pt>
                <c:pt idx="2">
                  <c:v>на 1 июля 
2015 года</c:v>
                </c:pt>
                <c:pt idx="3">
                  <c:v>на 1 октября
2015 года</c:v>
                </c:pt>
              </c:strCache>
            </c:strRef>
          </c:cat>
          <c:val>
            <c:numRef>
              <c:f>ГД!$B$13:$E$13</c:f>
              <c:numCache>
                <c:formatCode>#,##0.0</c:formatCode>
                <c:ptCount val="4"/>
                <c:pt idx="0">
                  <c:v>12289.705400309998</c:v>
                </c:pt>
                <c:pt idx="1">
                  <c:v>11972.4</c:v>
                </c:pt>
                <c:pt idx="2">
                  <c:v>12455.48</c:v>
                </c:pt>
                <c:pt idx="3">
                  <c:v>13288.9</c:v>
                </c:pt>
              </c:numCache>
            </c:numRef>
          </c:val>
        </c:ser>
        <c:marker val="1"/>
        <c:axId val="38307712"/>
        <c:axId val="38309888"/>
      </c:lineChart>
      <c:catAx>
        <c:axId val="3830771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8309888"/>
        <c:crosses val="autoZero"/>
        <c:auto val="1"/>
        <c:lblAlgn val="ctr"/>
        <c:lblOffset val="100"/>
      </c:catAx>
      <c:valAx>
        <c:axId val="38309888"/>
        <c:scaling>
          <c:orientation val="minMax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830771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DA6629-787E-4424-A54F-9578FBA26200}" type="doc">
      <dgm:prSet loTypeId="urn:microsoft.com/office/officeart/2005/8/layout/radial4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788FB44-2FB2-4B5B-8E2E-A5239ED67F28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Безвозмездные поступления     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8 587,2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млн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рублей, 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 том числе: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C3CF786-8A0A-426A-9A00-F0B8D42AF870}" type="parTrans" cxnId="{7D45DE0A-CA3C-4516-89AF-F125E7032722}">
      <dgm:prSet/>
      <dgm:spPr/>
      <dgm:t>
        <a:bodyPr/>
        <a:lstStyle/>
        <a:p>
          <a:endParaRPr lang="ru-RU"/>
        </a:p>
      </dgm:t>
    </dgm:pt>
    <dgm:pt modelId="{0D2C8573-4014-476D-B2A0-3378BEF45FDB}" type="sibTrans" cxnId="{7D45DE0A-CA3C-4516-89AF-F125E7032722}">
      <dgm:prSet/>
      <dgm:spPr/>
      <dgm:t>
        <a:bodyPr/>
        <a:lstStyle/>
        <a:p>
          <a:endParaRPr lang="ru-RU"/>
        </a:p>
      </dgm:t>
    </dgm:pt>
    <dgm:pt modelId="{4358735E-EBED-4319-9265-5D069A11B9D6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Дотации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  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3 196,5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млн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рублей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37 %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FDD29C8-F40F-4FB6-B8FC-04B0FC66AE15}" type="parTrans" cxnId="{9B324100-169A-420A-A594-9507D5F97DAB}">
      <dgm:prSet/>
      <dgm:spPr/>
      <dgm:t>
        <a:bodyPr/>
        <a:lstStyle/>
        <a:p>
          <a:endParaRPr lang="ru-RU"/>
        </a:p>
      </dgm:t>
    </dgm:pt>
    <dgm:pt modelId="{8F099768-EDA7-4DCD-89AC-22160519DBEE}" type="sibTrans" cxnId="{9B324100-169A-420A-A594-9507D5F97DAB}">
      <dgm:prSet/>
      <dgm:spPr/>
      <dgm:t>
        <a:bodyPr/>
        <a:lstStyle/>
        <a:p>
          <a:endParaRPr lang="ru-RU"/>
        </a:p>
      </dgm:t>
    </dgm:pt>
    <dgm:pt modelId="{6847CEA2-EF3F-4700-B105-61628C7BE710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Субсидии 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2 636,3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млн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рублей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31 %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0B91F3A5-C251-4566-8F8C-E77484EF95A8}" type="parTrans" cxnId="{A4C10CBE-483E-4D4C-B50E-548F91927676}">
      <dgm:prSet/>
      <dgm:spPr/>
      <dgm:t>
        <a:bodyPr/>
        <a:lstStyle/>
        <a:p>
          <a:endParaRPr lang="ru-RU"/>
        </a:p>
      </dgm:t>
    </dgm:pt>
    <dgm:pt modelId="{0A6F18DA-1F78-45B7-99DD-4A3DE3CE0941}" type="sibTrans" cxnId="{A4C10CBE-483E-4D4C-B50E-548F91927676}">
      <dgm:prSet/>
      <dgm:spPr/>
      <dgm:t>
        <a:bodyPr/>
        <a:lstStyle/>
        <a:p>
          <a:endParaRPr lang="ru-RU"/>
        </a:p>
      </dgm:t>
    </dgm:pt>
    <dgm:pt modelId="{89490F60-DA26-40E4-AD89-F01487E74B81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Субвенции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1 984,6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млн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рублей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23 %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4C30129-6A34-4769-98EA-0D6A4E13AE75}" type="parTrans" cxnId="{068CC919-A0DD-437D-B34D-E918F9DFEFE1}">
      <dgm:prSet/>
      <dgm:spPr/>
      <dgm:t>
        <a:bodyPr/>
        <a:lstStyle/>
        <a:p>
          <a:endParaRPr lang="ru-RU"/>
        </a:p>
      </dgm:t>
    </dgm:pt>
    <dgm:pt modelId="{E68A8EA1-FA4D-4ABF-BE09-674C387E5FA3}" type="sibTrans" cxnId="{068CC919-A0DD-437D-B34D-E918F9DFEFE1}">
      <dgm:prSet/>
      <dgm:spPr/>
      <dgm:t>
        <a:bodyPr/>
        <a:lstStyle/>
        <a:p>
          <a:endParaRPr lang="ru-RU"/>
        </a:p>
      </dgm:t>
    </dgm:pt>
    <dgm:pt modelId="{76AC38CA-D9B1-4C33-AAFF-A2DFE0030384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Иные межбюджетные трансферты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705,8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млн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рублей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8 %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DC5FF29-2D37-44DD-8682-78B1BFF5E52B}" type="parTrans" cxnId="{A26C414B-C8E0-48F2-9340-DD9C995CDCE4}">
      <dgm:prSet/>
      <dgm:spPr/>
      <dgm:t>
        <a:bodyPr/>
        <a:lstStyle/>
        <a:p>
          <a:endParaRPr lang="ru-RU"/>
        </a:p>
      </dgm:t>
    </dgm:pt>
    <dgm:pt modelId="{CDB18814-5C8A-41D7-94DA-CF7CB6F35685}" type="sibTrans" cxnId="{A26C414B-C8E0-48F2-9340-DD9C995CDCE4}">
      <dgm:prSet/>
      <dgm:spPr/>
      <dgm:t>
        <a:bodyPr/>
        <a:lstStyle/>
        <a:p>
          <a:endParaRPr lang="ru-RU"/>
        </a:p>
      </dgm:t>
    </dgm:pt>
    <dgm:pt modelId="{99B7594F-5156-484D-8A8F-E5999E14B6E8}" type="pres">
      <dgm:prSet presAssocID="{32DA6629-787E-4424-A54F-9578FBA2620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9A56D2-F799-43D3-86F2-485697F2461C}" type="pres">
      <dgm:prSet presAssocID="{D788FB44-2FB2-4B5B-8E2E-A5239ED67F28}" presName="centerShape" presStyleLbl="node0" presStyleIdx="0" presStyleCnt="1" custScaleX="127107" custScaleY="112377" custLinFactNeighborX="702"/>
      <dgm:spPr/>
      <dgm:t>
        <a:bodyPr/>
        <a:lstStyle/>
        <a:p>
          <a:endParaRPr lang="ru-RU"/>
        </a:p>
      </dgm:t>
    </dgm:pt>
    <dgm:pt modelId="{6806BFD3-FF2D-47A7-AEB2-4F59A31B5EA5}" type="pres">
      <dgm:prSet presAssocID="{7FDD29C8-F40F-4FB6-B8FC-04B0FC66AE15}" presName="parTrans" presStyleLbl="bgSibTrans2D1" presStyleIdx="0" presStyleCnt="4" custLinFactNeighborX="6221"/>
      <dgm:spPr/>
      <dgm:t>
        <a:bodyPr/>
        <a:lstStyle/>
        <a:p>
          <a:endParaRPr lang="ru-RU"/>
        </a:p>
      </dgm:t>
    </dgm:pt>
    <dgm:pt modelId="{3F72CAA7-3097-4FA4-A504-062CE274DEB6}" type="pres">
      <dgm:prSet presAssocID="{4358735E-EBED-4319-9265-5D069A11B9D6}" presName="node" presStyleLbl="node1" presStyleIdx="0" presStyleCnt="4" custRadScaleRad="110310" custRadScaleInc="15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8C50C9-D147-4E85-BBB3-208A61691CDD}" type="pres">
      <dgm:prSet presAssocID="{0B91F3A5-C251-4566-8F8C-E77484EF95A8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CB4388FF-7B3F-455C-82F6-199966AAF29C}" type="pres">
      <dgm:prSet presAssocID="{6847CEA2-EF3F-4700-B105-61628C7BE710}" presName="node" presStyleLbl="node1" presStyleIdx="1" presStyleCnt="4" custRadScaleRad="101733" custRadScaleInc="-44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86FDE1-4A52-42C5-A09C-120FB83D8F34}" type="pres">
      <dgm:prSet presAssocID="{64C30129-6A34-4769-98EA-0D6A4E13AE75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5DD260DB-6DE9-43B0-89BC-2C8E57ECDAE9}" type="pres">
      <dgm:prSet presAssocID="{89490F60-DA26-40E4-AD89-F01487E74B81}" presName="node" presStyleLbl="node1" presStyleIdx="2" presStyleCnt="4" custRadScaleRad="121745" custRadScaleInc="-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862657-DD25-4D9D-A3FB-F6335EE12AC5}" type="pres">
      <dgm:prSet presAssocID="{6DC5FF29-2D37-44DD-8682-78B1BFF5E52B}" presName="parTrans" presStyleLbl="bgSibTrans2D1" presStyleIdx="3" presStyleCnt="4" custLinFactNeighborX="-6287" custLinFactNeighborY="2540" custRadScaleRad="198439" custRadScaleInc="-2147483648"/>
      <dgm:spPr/>
      <dgm:t>
        <a:bodyPr/>
        <a:lstStyle/>
        <a:p>
          <a:endParaRPr lang="ru-RU"/>
        </a:p>
      </dgm:t>
    </dgm:pt>
    <dgm:pt modelId="{223D088A-0163-4B21-A7CD-2C31E37F4856}" type="pres">
      <dgm:prSet presAssocID="{76AC38CA-D9B1-4C33-AAFF-A2DFE0030384}" presName="node" presStyleLbl="node1" presStyleIdx="3" presStyleCnt="4" custRadScaleRad="114764" custRadScaleInc="-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324100-169A-420A-A594-9507D5F97DAB}" srcId="{D788FB44-2FB2-4B5B-8E2E-A5239ED67F28}" destId="{4358735E-EBED-4319-9265-5D069A11B9D6}" srcOrd="0" destOrd="0" parTransId="{7FDD29C8-F40F-4FB6-B8FC-04B0FC66AE15}" sibTransId="{8F099768-EDA7-4DCD-89AC-22160519DBEE}"/>
    <dgm:cxn modelId="{7CCF6746-57E6-4EFA-A910-C7CAACBD1858}" type="presOf" srcId="{76AC38CA-D9B1-4C33-AAFF-A2DFE0030384}" destId="{223D088A-0163-4B21-A7CD-2C31E37F4856}" srcOrd="0" destOrd="0" presId="urn:microsoft.com/office/officeart/2005/8/layout/radial4"/>
    <dgm:cxn modelId="{C7FD2696-5A9C-4A78-A5A9-0DA258CDA343}" type="presOf" srcId="{0B91F3A5-C251-4566-8F8C-E77484EF95A8}" destId="{A98C50C9-D147-4E85-BBB3-208A61691CDD}" srcOrd="0" destOrd="0" presId="urn:microsoft.com/office/officeart/2005/8/layout/radial4"/>
    <dgm:cxn modelId="{068CC919-A0DD-437D-B34D-E918F9DFEFE1}" srcId="{D788FB44-2FB2-4B5B-8E2E-A5239ED67F28}" destId="{89490F60-DA26-40E4-AD89-F01487E74B81}" srcOrd="2" destOrd="0" parTransId="{64C30129-6A34-4769-98EA-0D6A4E13AE75}" sibTransId="{E68A8EA1-FA4D-4ABF-BE09-674C387E5FA3}"/>
    <dgm:cxn modelId="{7D45DE0A-CA3C-4516-89AF-F125E7032722}" srcId="{32DA6629-787E-4424-A54F-9578FBA26200}" destId="{D788FB44-2FB2-4B5B-8E2E-A5239ED67F28}" srcOrd="0" destOrd="0" parTransId="{FC3CF786-8A0A-426A-9A00-F0B8D42AF870}" sibTransId="{0D2C8573-4014-476D-B2A0-3378BEF45FDB}"/>
    <dgm:cxn modelId="{8853F4BC-147D-4F0A-86EC-2C75FD1A5A63}" type="presOf" srcId="{7FDD29C8-F40F-4FB6-B8FC-04B0FC66AE15}" destId="{6806BFD3-FF2D-47A7-AEB2-4F59A31B5EA5}" srcOrd="0" destOrd="0" presId="urn:microsoft.com/office/officeart/2005/8/layout/radial4"/>
    <dgm:cxn modelId="{A26C414B-C8E0-48F2-9340-DD9C995CDCE4}" srcId="{D788FB44-2FB2-4B5B-8E2E-A5239ED67F28}" destId="{76AC38CA-D9B1-4C33-AAFF-A2DFE0030384}" srcOrd="3" destOrd="0" parTransId="{6DC5FF29-2D37-44DD-8682-78B1BFF5E52B}" sibTransId="{CDB18814-5C8A-41D7-94DA-CF7CB6F35685}"/>
    <dgm:cxn modelId="{123CF510-61EE-447D-8BCC-EF07B34CAE2E}" type="presOf" srcId="{32DA6629-787E-4424-A54F-9578FBA26200}" destId="{99B7594F-5156-484D-8A8F-E5999E14B6E8}" srcOrd="0" destOrd="0" presId="urn:microsoft.com/office/officeart/2005/8/layout/radial4"/>
    <dgm:cxn modelId="{F36E62C0-5593-460D-A6F4-419C6E2B4F24}" type="presOf" srcId="{64C30129-6A34-4769-98EA-0D6A4E13AE75}" destId="{D186FDE1-4A52-42C5-A09C-120FB83D8F34}" srcOrd="0" destOrd="0" presId="urn:microsoft.com/office/officeart/2005/8/layout/radial4"/>
    <dgm:cxn modelId="{D18CF8FE-A357-4475-A690-2EA3BDA7D689}" type="presOf" srcId="{4358735E-EBED-4319-9265-5D069A11B9D6}" destId="{3F72CAA7-3097-4FA4-A504-062CE274DEB6}" srcOrd="0" destOrd="0" presId="urn:microsoft.com/office/officeart/2005/8/layout/radial4"/>
    <dgm:cxn modelId="{BEA4779D-3E01-4F22-9DBA-A81BE44EE521}" type="presOf" srcId="{6847CEA2-EF3F-4700-B105-61628C7BE710}" destId="{CB4388FF-7B3F-455C-82F6-199966AAF29C}" srcOrd="0" destOrd="0" presId="urn:microsoft.com/office/officeart/2005/8/layout/radial4"/>
    <dgm:cxn modelId="{AA8F37A2-F887-4567-B4CF-5AEE44BE5E99}" type="presOf" srcId="{89490F60-DA26-40E4-AD89-F01487E74B81}" destId="{5DD260DB-6DE9-43B0-89BC-2C8E57ECDAE9}" srcOrd="0" destOrd="0" presId="urn:microsoft.com/office/officeart/2005/8/layout/radial4"/>
    <dgm:cxn modelId="{C884DAE4-1E13-47B7-B95D-765E71CF0E3E}" type="presOf" srcId="{D788FB44-2FB2-4B5B-8E2E-A5239ED67F28}" destId="{609A56D2-F799-43D3-86F2-485697F2461C}" srcOrd="0" destOrd="0" presId="urn:microsoft.com/office/officeart/2005/8/layout/radial4"/>
    <dgm:cxn modelId="{01DB9ED7-8CE4-4434-9CD5-9D135E629750}" type="presOf" srcId="{6DC5FF29-2D37-44DD-8682-78B1BFF5E52B}" destId="{8B862657-DD25-4D9D-A3FB-F6335EE12AC5}" srcOrd="0" destOrd="0" presId="urn:microsoft.com/office/officeart/2005/8/layout/radial4"/>
    <dgm:cxn modelId="{A4C10CBE-483E-4D4C-B50E-548F91927676}" srcId="{D788FB44-2FB2-4B5B-8E2E-A5239ED67F28}" destId="{6847CEA2-EF3F-4700-B105-61628C7BE710}" srcOrd="1" destOrd="0" parTransId="{0B91F3A5-C251-4566-8F8C-E77484EF95A8}" sibTransId="{0A6F18DA-1F78-45B7-99DD-4A3DE3CE0941}"/>
    <dgm:cxn modelId="{09050827-7A8E-4413-91A9-46DE263894A7}" type="presParOf" srcId="{99B7594F-5156-484D-8A8F-E5999E14B6E8}" destId="{609A56D2-F799-43D3-86F2-485697F2461C}" srcOrd="0" destOrd="0" presId="urn:microsoft.com/office/officeart/2005/8/layout/radial4"/>
    <dgm:cxn modelId="{04ADB1A1-3195-4767-B158-4455C61FCC52}" type="presParOf" srcId="{99B7594F-5156-484D-8A8F-E5999E14B6E8}" destId="{6806BFD3-FF2D-47A7-AEB2-4F59A31B5EA5}" srcOrd="1" destOrd="0" presId="urn:microsoft.com/office/officeart/2005/8/layout/radial4"/>
    <dgm:cxn modelId="{25DED010-E0D2-41D8-BECC-6A26A125D967}" type="presParOf" srcId="{99B7594F-5156-484D-8A8F-E5999E14B6E8}" destId="{3F72CAA7-3097-4FA4-A504-062CE274DEB6}" srcOrd="2" destOrd="0" presId="urn:microsoft.com/office/officeart/2005/8/layout/radial4"/>
    <dgm:cxn modelId="{937BF917-513E-4A83-9A2C-5179FE2877CE}" type="presParOf" srcId="{99B7594F-5156-484D-8A8F-E5999E14B6E8}" destId="{A98C50C9-D147-4E85-BBB3-208A61691CDD}" srcOrd="3" destOrd="0" presId="urn:microsoft.com/office/officeart/2005/8/layout/radial4"/>
    <dgm:cxn modelId="{12A21FEF-3F54-4468-98E4-F805FBAB897F}" type="presParOf" srcId="{99B7594F-5156-484D-8A8F-E5999E14B6E8}" destId="{CB4388FF-7B3F-455C-82F6-199966AAF29C}" srcOrd="4" destOrd="0" presId="urn:microsoft.com/office/officeart/2005/8/layout/radial4"/>
    <dgm:cxn modelId="{E58EF82C-A2D0-402D-941E-42920BE79147}" type="presParOf" srcId="{99B7594F-5156-484D-8A8F-E5999E14B6E8}" destId="{D186FDE1-4A52-42C5-A09C-120FB83D8F34}" srcOrd="5" destOrd="0" presId="urn:microsoft.com/office/officeart/2005/8/layout/radial4"/>
    <dgm:cxn modelId="{3297526A-E4C2-40C0-AF84-E1E71F310F46}" type="presParOf" srcId="{99B7594F-5156-484D-8A8F-E5999E14B6E8}" destId="{5DD260DB-6DE9-43B0-89BC-2C8E57ECDAE9}" srcOrd="6" destOrd="0" presId="urn:microsoft.com/office/officeart/2005/8/layout/radial4"/>
    <dgm:cxn modelId="{0CEEAA6F-F3E7-425E-AC83-5BABB3AF0278}" type="presParOf" srcId="{99B7594F-5156-484D-8A8F-E5999E14B6E8}" destId="{8B862657-DD25-4D9D-A3FB-F6335EE12AC5}" srcOrd="7" destOrd="0" presId="urn:microsoft.com/office/officeart/2005/8/layout/radial4"/>
    <dgm:cxn modelId="{6017FAA0-8554-4F22-B6AE-51E106B5EDA2}" type="presParOf" srcId="{99B7594F-5156-484D-8A8F-E5999E14B6E8}" destId="{223D088A-0163-4B21-A7CD-2C31E37F4856}" srcOrd="8" destOrd="0" presId="urn:microsoft.com/office/officeart/2005/8/layout/radial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3CC75F4-F72C-403C-B53D-E28DB5A9791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C64350-A29E-4908-A863-23F8CEA2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C75F4-F72C-403C-B53D-E28DB5A9791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64350-A29E-4908-A863-23F8CEA2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3CC75F4-F72C-403C-B53D-E28DB5A9791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FC64350-A29E-4908-A863-23F8CEA2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C75F4-F72C-403C-B53D-E28DB5A9791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FC64350-A29E-4908-A863-23F8CEA2BA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C75F4-F72C-403C-B53D-E28DB5A9791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FC64350-A29E-4908-A863-23F8CEA2BA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3CC75F4-F72C-403C-B53D-E28DB5A9791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FC64350-A29E-4908-A863-23F8CEA2BA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3CC75F4-F72C-403C-B53D-E28DB5A9791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FC64350-A29E-4908-A863-23F8CEA2BA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C75F4-F72C-403C-B53D-E28DB5A9791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FC64350-A29E-4908-A863-23F8CEA2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C75F4-F72C-403C-B53D-E28DB5A9791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C64350-A29E-4908-A863-23F8CEA2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C75F4-F72C-403C-B53D-E28DB5A9791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FC64350-A29E-4908-A863-23F8CEA2BA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3CC75F4-F72C-403C-B53D-E28DB5A9791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FC64350-A29E-4908-A863-23F8CEA2BA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3CC75F4-F72C-403C-B53D-E28DB5A9791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FC64350-A29E-4908-A863-23F8CEA2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Исполнение областного бюджета ЗА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9 месяцев 2015 года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6215082"/>
            <a:ext cx="571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Орловская область</a:t>
            </a:r>
            <a:endParaRPr lang="ru-RU" sz="2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3846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2845" y="6074210"/>
            <a:ext cx="500066" cy="639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CvcxhR7CeQ.jpg"/>
          <p:cNvPicPr>
            <a:picLocks noChangeAspect="1"/>
          </p:cNvPicPr>
          <p:nvPr/>
        </p:nvPicPr>
        <p:blipFill>
          <a:blip r:embed="rId3">
            <a:lum bright="10000"/>
          </a:blip>
          <a:srcRect t="6834" r="3435" b="20722"/>
          <a:stretch>
            <a:fillRect/>
          </a:stretch>
        </p:blipFill>
        <p:spPr>
          <a:xfrm>
            <a:off x="-10107" y="-24"/>
            <a:ext cx="9154107" cy="37862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zemlyanye_raboty_9.jpg"/>
          <p:cNvPicPr>
            <a:picLocks noChangeAspect="1"/>
          </p:cNvPicPr>
          <p:nvPr/>
        </p:nvPicPr>
        <p:blipFill>
          <a:blip r:embed="rId2">
            <a:lum bright="61000" contrast="-74000"/>
          </a:blip>
          <a:srcRect t="10469" r="12021" b="2888"/>
          <a:stretch>
            <a:fillRect/>
          </a:stretch>
        </p:blipFill>
        <p:spPr>
          <a:xfrm>
            <a:off x="3393273" y="3292618"/>
            <a:ext cx="5750759" cy="3565406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90" y="2000240"/>
          <a:ext cx="8572528" cy="4407871"/>
        </p:xfrm>
        <a:graphic>
          <a:graphicData uri="http://schemas.openxmlformats.org/drawingml/2006/table">
            <a:tbl>
              <a:tblPr/>
              <a:tblGrid>
                <a:gridCol w="4802896"/>
                <a:gridCol w="1527906"/>
                <a:gridCol w="1487801"/>
                <a:gridCol w="753925"/>
              </a:tblGrid>
              <a:tr h="499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4903" marR="4903" marT="49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903" marR="4903" marT="49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Исполнение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месяцев</a:t>
                      </a:r>
                    </a:p>
                  </a:txBody>
                  <a:tcPr marL="4903" marR="4903" marT="49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испол-нения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903" marR="4903" marT="49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2482">
                <a:tc>
                  <a:txBody>
                    <a:bodyPr/>
                    <a:lstStyle/>
                    <a:p>
                      <a:pPr algn="ctr" fontAlgn="b">
                        <a:lnSpc>
                          <a:spcPts val="1700"/>
                        </a:lnSpc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3 125 193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1 952 084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62,5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</a:tr>
              <a:tr h="508686">
                <a:tc>
                  <a:txBody>
                    <a:bodyPr/>
                    <a:lstStyle/>
                    <a:p>
                      <a:pPr algn="l" fontAlgn="t">
                        <a:lnSpc>
                          <a:spcPts val="1680"/>
                        </a:lnSpc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доходы Дорожного фонда Орловской области</a:t>
                      </a:r>
                    </a:p>
                  </a:txBody>
                  <a:tcPr marL="4903" marR="4903" marT="490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2 464 310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1 442 511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58,5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0047">
                <a:tc>
                  <a:txBody>
                    <a:bodyPr/>
                    <a:lstStyle/>
                    <a:p>
                      <a:pPr algn="l" fontAlgn="t">
                        <a:lnSpc>
                          <a:spcPts val="1700"/>
                        </a:lnSpc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из федерального бюджета</a:t>
                      </a:r>
                    </a:p>
                  </a:txBody>
                  <a:tcPr marL="4903" marR="4903" marT="490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660 883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509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573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77,1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482">
                <a:tc>
                  <a:txBody>
                    <a:bodyPr/>
                    <a:lstStyle/>
                    <a:p>
                      <a:pPr algn="ctr" fontAlgn="b">
                        <a:lnSpc>
                          <a:spcPts val="1700"/>
                        </a:lnSpc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2 978 954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1 650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55,4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</a:tr>
              <a:tr h="762684">
                <a:tc>
                  <a:txBody>
                    <a:bodyPr/>
                    <a:lstStyle/>
                    <a:p>
                      <a:pPr algn="l" fontAlgn="t">
                        <a:lnSpc>
                          <a:spcPts val="1700"/>
                        </a:lnSpc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Строительство, реконструкция, капитальный ремонт, ремонт и содержание автомобильных дорог общего пользования регионального значения</a:t>
                      </a:r>
                    </a:p>
                  </a:txBody>
                  <a:tcPr marL="4903" marR="4903" marT="490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2 070 550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1 149 772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55,5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42654">
                <a:tc>
                  <a:txBody>
                    <a:bodyPr/>
                    <a:lstStyle/>
                    <a:p>
                      <a:pPr algn="l" fontAlgn="t">
                        <a:lnSpc>
                          <a:spcPts val="1700"/>
                        </a:lnSpc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Предоставление субсидий местным бюджетам на строительство, реконструкцию, капитальный ремонт, ремонт и содержание автомобильных дорог общего пользования</a:t>
                      </a:r>
                    </a:p>
                  </a:txBody>
                  <a:tcPr marL="4903" marR="4903" marT="490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906 576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500 507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55,2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2413">
                <a:tc>
                  <a:txBody>
                    <a:bodyPr/>
                    <a:lstStyle/>
                    <a:p>
                      <a:pPr algn="l" fontAlgn="t">
                        <a:lnSpc>
                          <a:spcPts val="1700"/>
                        </a:lnSpc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обслуживание государственного долга по бюджетным кредитам на ремонт автомобильных дорог</a:t>
                      </a:r>
                    </a:p>
                  </a:txBody>
                  <a:tcPr marL="4903" marR="4903" marT="490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1 828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-32" y="214290"/>
            <a:ext cx="9144064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Информация об исполнении Дорожного</a:t>
            </a:r>
            <a:b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фонда Орловской области за 9 месяцев 2015 г.</a:t>
            </a:r>
            <a:endParaRPr lang="ru-RU" sz="30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3846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858148" y="1549587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785926"/>
          <a:ext cx="8643999" cy="2722945"/>
        </p:xfrm>
        <a:graphic>
          <a:graphicData uri="http://schemas.openxmlformats.org/drawingml/2006/table">
            <a:tbl>
              <a:tblPr/>
              <a:tblGrid>
                <a:gridCol w="3243217"/>
                <a:gridCol w="1346760"/>
                <a:gridCol w="1387988"/>
                <a:gridCol w="1346760"/>
                <a:gridCol w="1319274"/>
              </a:tblGrid>
              <a:tr h="205081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 состоянию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 состоянию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 состоянию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 состоянию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EB4E3"/>
                    </a:solidFill>
                  </a:tcPr>
                </a:tc>
              </a:tr>
              <a:tr h="410163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 1 января</a:t>
                      </a:r>
                      <a:b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2015 года</a:t>
                      </a:r>
                    </a:p>
                  </a:txBody>
                  <a:tcPr marL="5815" marR="5815" marT="58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 1 апреля </a:t>
                      </a:r>
                      <a:b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2015 года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 1 июля </a:t>
                      </a:r>
                      <a:b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2015 года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 1 октября</a:t>
                      </a:r>
                      <a:b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2015 года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</a:tr>
              <a:tr h="20508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кредиты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5 666,8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5 349,5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5 532,6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6 116,0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08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Коммерческие кредиты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6 622,9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6 622,9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6 922,9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7 172,9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91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 государственный долг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12 289,7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11 972,4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12 455,5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13 288,9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2624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Объем налоговых и неналоговых доходов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14 309,1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16 598,2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16 698,1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16 726,4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06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Удельный вес государственного долга в общем объеме налоговых и неналоговых доходов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85,9%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72,1%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74,6%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79,4%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357158" y="4786298"/>
          <a:ext cx="8501122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государственного долга </a:t>
            </a:r>
            <a:b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Орловской области</a:t>
            </a:r>
            <a:endParaRPr lang="ru-RU" sz="30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3846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58148" y="1428736"/>
            <a:ext cx="1357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рублей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Информация об исполнении  областного бюджета за 9 месяцев 2014-2015 гг.</a:t>
            </a:r>
            <a:endParaRPr lang="ru-RU" sz="30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3846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1785926"/>
          <a:ext cx="8858313" cy="4676572"/>
        </p:xfrm>
        <a:graphic>
          <a:graphicData uri="http://schemas.openxmlformats.org/drawingml/2006/table">
            <a:tbl>
              <a:tblPr/>
              <a:tblGrid>
                <a:gridCol w="2571768"/>
                <a:gridCol w="1071570"/>
                <a:gridCol w="1143008"/>
                <a:gridCol w="1143008"/>
                <a:gridCol w="637378"/>
                <a:gridCol w="1207392"/>
                <a:gridCol w="1084189"/>
              </a:tblGrid>
              <a:tr h="17787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месяцев</a:t>
                      </a:r>
                    </a:p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2014 года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 (%)  9 мес.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2015г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./   9 мес.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2014г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Отклонение  9 мес.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2015г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./   9 мес.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2014г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213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Исполнение</a:t>
                      </a:r>
                    </a:p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месяцев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исп.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787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19 429 057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27 596 985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19 065 403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69,1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-363 654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</a:tr>
              <a:tr h="20382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10 474 009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16 726 426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10 478 180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62,6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4 171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64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8 955 048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10 870 559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8 587 223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79,0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95,9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-367 825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87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РАСХОДЫ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17 906 763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29 566 641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19 732 760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66,7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110,2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1 825 997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</a:tr>
              <a:tr h="19142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за счет областных средств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14 802 977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22 517 529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15 459 813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68,7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104,4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656 836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за счет федеральных средств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3 103 786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7 049 113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4 272 947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60,6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137,7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1 169 161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5746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ДЕФИЦИТ (-), 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ПРОФИЦИТ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(+)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1 522 294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-1 969 656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-667 357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33,9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-43,8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-2 189 651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</a:tr>
              <a:tr h="451793">
                <a:tc>
                  <a:txBody>
                    <a:bodyPr/>
                    <a:lstStyle/>
                    <a:p>
                      <a:pPr algn="ctr" rtl="0" fontAlgn="b">
                        <a:lnSpc>
                          <a:spcPts val="1580"/>
                        </a:lnSpc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Источники финансирования</a:t>
                      </a:r>
                    </a:p>
                    <a:p>
                      <a:pPr algn="ctr" rtl="0" fontAlgn="b">
                        <a:lnSpc>
                          <a:spcPts val="1580"/>
                        </a:lnSpc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дефицита бюджета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-1 522 294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1 969 656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667 357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33,9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-43,8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2 189 651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400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5087" marR="5087" marT="508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574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Кредиты кредитных организаций</a:t>
                      </a:r>
                    </a:p>
                  </a:txBody>
                  <a:tcPr marL="5087" marR="5087" marT="508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512 000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2 330 834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550 098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40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получение</a:t>
                      </a:r>
                    </a:p>
                  </a:txBody>
                  <a:tcPr marL="5087" marR="5087" marT="508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2 712 000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4 805 151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550 098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40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погашение</a:t>
                      </a:r>
                    </a:p>
                  </a:txBody>
                  <a:tcPr marL="5087" marR="5087" marT="508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-2 200 000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-2 474 318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87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кредиты</a:t>
                      </a:r>
                    </a:p>
                  </a:txBody>
                  <a:tcPr marL="5087" marR="5087" marT="508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-465 050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49 902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40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получение</a:t>
                      </a:r>
                    </a:p>
                  </a:txBody>
                  <a:tcPr marL="5087" marR="5087" marT="508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1 500 000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1 500 000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40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погашение</a:t>
                      </a:r>
                    </a:p>
                  </a:txBody>
                  <a:tcPr marL="5087" marR="5087" marT="508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-1 965 050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-1 450 098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929586" y="1478149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Информация о поступлении доходов в областной бюджет за 9 месяцев 2014-2015 гг.</a:t>
            </a:r>
            <a:endParaRPr lang="ru-RU" sz="30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3846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929586" y="1478149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45" y="1879972"/>
          <a:ext cx="8858311" cy="4692300"/>
        </p:xfrm>
        <a:graphic>
          <a:graphicData uri="http://schemas.openxmlformats.org/drawingml/2006/table">
            <a:tbl>
              <a:tblPr/>
              <a:tblGrid>
                <a:gridCol w="3000396"/>
                <a:gridCol w="1071570"/>
                <a:gridCol w="1000132"/>
                <a:gridCol w="1001684"/>
                <a:gridCol w="468152"/>
                <a:gridCol w="1173370"/>
                <a:gridCol w="1143007"/>
              </a:tblGrid>
              <a:tr h="17210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4384" marR="4384" marT="4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месяцев 2014 года</a:t>
                      </a:r>
                    </a:p>
                  </a:txBody>
                  <a:tcPr marL="4384" marR="4384" marT="4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 (%)  9 мес.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2015г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./   9 мес.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2014г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4384" marR="4384" marT="4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Отклонение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 мес.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2015г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./   9 мес.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2014г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4384" marR="4384" marT="4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28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384" marR="4384" marT="4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Исполнение 9 месяцев</a:t>
                      </a:r>
                    </a:p>
                  </a:txBody>
                  <a:tcPr marL="4384" marR="4384" marT="4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исп.</a:t>
                      </a:r>
                    </a:p>
                  </a:txBody>
                  <a:tcPr marL="4384" marR="4384" marT="43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37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19 429 057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27 596 985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19 065 403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69,1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98,1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-363 654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166371">
                <a:tc>
                  <a:txBody>
                    <a:bodyPr/>
                    <a:lstStyle/>
                    <a:p>
                      <a:pPr algn="l" fontAlgn="b">
                        <a:lnSpc>
                          <a:spcPts val="1450"/>
                        </a:lnSpc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10 474 009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16 726 426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10 478 180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62,6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171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58">
                <a:tc>
                  <a:txBody>
                    <a:bodyPr/>
                    <a:lstStyle/>
                    <a:p>
                      <a:pPr algn="ctr" fontAlgn="b">
                        <a:lnSpc>
                          <a:spcPts val="125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108">
                <a:tc>
                  <a:txBody>
                    <a:bodyPr/>
                    <a:lstStyle/>
                    <a:p>
                      <a:pPr algn="l" fontAlgn="t">
                        <a:lnSpc>
                          <a:spcPts val="1450"/>
                        </a:lnSpc>
                      </a:pP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прибыль организаций</a:t>
                      </a:r>
                    </a:p>
                  </a:txBody>
                  <a:tcPr marL="157825" marR="4384" marT="43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2 944 179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4 111 850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2 267 601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55,1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77,0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-676 578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>
                        <a:lnSpc>
                          <a:spcPts val="1450"/>
                        </a:lnSpc>
                      </a:pP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157825" marR="4384" marT="43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3 890 001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6 239 469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3 959 902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63,5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101,8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69 901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108">
                <a:tc>
                  <a:txBody>
                    <a:bodyPr/>
                    <a:lstStyle/>
                    <a:p>
                      <a:pPr algn="l" fontAlgn="t">
                        <a:lnSpc>
                          <a:spcPts val="1450"/>
                        </a:lnSpc>
                      </a:pPr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акцизы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57825" marR="4384" marT="43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1 319 619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2 056 120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1 484 557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72,2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112,5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164 938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108">
                <a:tc>
                  <a:txBody>
                    <a:bodyPr/>
                    <a:lstStyle/>
                    <a:p>
                      <a:pPr algn="l" fontAlgn="b">
                        <a:lnSpc>
                          <a:spcPts val="1450"/>
                        </a:lnSpc>
                      </a:pP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совокупный доход</a:t>
                      </a:r>
                    </a:p>
                  </a:txBody>
                  <a:tcPr marL="157825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623 077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861 965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661 202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76,7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106,1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38 124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108">
                <a:tc>
                  <a:txBody>
                    <a:bodyPr/>
                    <a:lstStyle/>
                    <a:p>
                      <a:pPr algn="l" fontAlgn="b">
                        <a:lnSpc>
                          <a:spcPts val="1450"/>
                        </a:lnSpc>
                      </a:pP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имущество организаций</a:t>
                      </a:r>
                    </a:p>
                  </a:txBody>
                  <a:tcPr marL="157825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960 246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1 651 000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1 084 508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65,7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112,9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124 262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108">
                <a:tc>
                  <a:txBody>
                    <a:bodyPr/>
                    <a:lstStyle/>
                    <a:p>
                      <a:pPr algn="l" fontAlgn="b">
                        <a:lnSpc>
                          <a:spcPts val="1450"/>
                        </a:lnSpc>
                      </a:pP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транспортный налог</a:t>
                      </a:r>
                    </a:p>
                  </a:txBody>
                  <a:tcPr marL="157825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332 535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682 310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478 079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70,1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143,8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145 544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1">
                <a:tc>
                  <a:txBody>
                    <a:bodyPr/>
                    <a:lstStyle/>
                    <a:p>
                      <a:pPr algn="l" fontAlgn="b">
                        <a:lnSpc>
                          <a:spcPts val="1450"/>
                        </a:lnSpc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8 955 048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10 870 559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8 587 223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79,0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95,9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-367 825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017">
                <a:tc>
                  <a:txBody>
                    <a:bodyPr/>
                    <a:lstStyle/>
                    <a:p>
                      <a:pPr algn="ctr" fontAlgn="b">
                        <a:lnSpc>
                          <a:spcPts val="125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217">
                <a:tc>
                  <a:txBody>
                    <a:bodyPr/>
                    <a:lstStyle/>
                    <a:p>
                      <a:pPr algn="l" fontAlgn="t">
                        <a:lnSpc>
                          <a:spcPts val="1350"/>
                        </a:lnSpc>
                      </a:pP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дотация на выравнивание бюджетной обеспеченности</a:t>
                      </a:r>
                    </a:p>
                  </a:txBody>
                  <a:tcPr marL="157825" marR="4384" marT="43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3 080 320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3 497 979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2 932 648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83,8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95,2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-147 672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430">
                <a:tc>
                  <a:txBody>
                    <a:bodyPr/>
                    <a:lstStyle/>
                    <a:p>
                      <a:pPr algn="l" fontAlgn="t">
                        <a:lnSpc>
                          <a:spcPts val="1350"/>
                        </a:lnSpc>
                      </a:pP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дотация на поддержку мер по обеспечению сбалансированности бюджетов</a:t>
                      </a:r>
                    </a:p>
                  </a:txBody>
                  <a:tcPr marL="157825" marR="4384" marT="43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1 105 052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358 383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263 860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73,6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23,9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-841 192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21">
                <a:tc>
                  <a:txBody>
                    <a:bodyPr/>
                    <a:lstStyle/>
                    <a:p>
                      <a:pPr algn="l" fontAlgn="t">
                        <a:lnSpc>
                          <a:spcPts val="1450"/>
                        </a:lnSpc>
                      </a:pP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</a:t>
                      </a:r>
                    </a:p>
                  </a:txBody>
                  <a:tcPr marL="157825" marR="4384" marT="43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3 257 030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3 357 995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2 636 322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78,5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80,9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-620 708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298">
                <a:tc>
                  <a:txBody>
                    <a:bodyPr/>
                    <a:lstStyle/>
                    <a:p>
                      <a:pPr algn="l" fontAlgn="t">
                        <a:lnSpc>
                          <a:spcPts val="1450"/>
                        </a:lnSpc>
                      </a:pP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</a:t>
                      </a:r>
                    </a:p>
                  </a:txBody>
                  <a:tcPr marL="157825" marR="4384" marT="43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1 325 299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2 717 668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1 984 572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73,0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149,7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659 273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452">
                <a:tc>
                  <a:txBody>
                    <a:bodyPr/>
                    <a:lstStyle/>
                    <a:p>
                      <a:pPr algn="l" fontAlgn="t">
                        <a:lnSpc>
                          <a:spcPts val="1450"/>
                        </a:lnSpc>
                      </a:pP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157825" marR="4384" marT="43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133 750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770 297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705 812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91,6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527,7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572 062</a:t>
                      </a:r>
                    </a:p>
                  </a:txBody>
                  <a:tcPr marL="4384" marR="4384" marT="43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0" y="1571612"/>
          <a:ext cx="9001156" cy="5643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налоговых и неналоговых доходов за 9 месяцев 2015 года</a:t>
            </a:r>
            <a:endParaRPr lang="ru-RU" sz="30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3846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3714744" y="3643314"/>
            <a:ext cx="1143008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571868" y="3834474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10 478,2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рублей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nalogi-forex-kak-s-foreksa.png"/>
          <p:cNvPicPr>
            <a:picLocks noChangeAspect="1"/>
          </p:cNvPicPr>
          <p:nvPr/>
        </p:nvPicPr>
        <p:blipFill>
          <a:blip r:embed="rId2">
            <a:lum bright="30000" contrast="-36000"/>
          </a:blip>
          <a:stretch>
            <a:fillRect/>
          </a:stretch>
        </p:blipFill>
        <p:spPr>
          <a:xfrm>
            <a:off x="2071702" y="2143148"/>
            <a:ext cx="5000628" cy="50006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52384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Информация о недоимке в областной</a:t>
            </a:r>
            <a:b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бюджет за 9 месяцев 2016 года </a:t>
            </a:r>
            <a:endParaRPr lang="ru-RU" sz="30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3846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929586" y="1263835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7158" y="1714488"/>
          <a:ext cx="8429683" cy="4863950"/>
        </p:xfrm>
        <a:graphic>
          <a:graphicData uri="http://schemas.openxmlformats.org/drawingml/2006/table">
            <a:tbl>
              <a:tblPr/>
              <a:tblGrid>
                <a:gridCol w="3869175"/>
                <a:gridCol w="1192553"/>
                <a:gridCol w="1192553"/>
                <a:gridCol w="1192553"/>
                <a:gridCol w="982849"/>
              </a:tblGrid>
              <a:tr h="7102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5899" marR="5899" marT="58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9A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01.01.15г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5899" marR="5899" marT="58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9A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01.10.15г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5899" marR="5899" marT="58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9A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 (%)</a:t>
                      </a:r>
                    </a:p>
                  </a:txBody>
                  <a:tcPr marL="5899" marR="5899" marT="58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9AB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Отклоне-ние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5899" marR="5899" marT="58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9AB1"/>
                    </a:solidFill>
                  </a:tcPr>
                </a:tc>
              </a:tr>
              <a:tr h="48319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налог на прибыль организаций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19 434,0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25 517,0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131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6 083,0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319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налог на доходы физических лиц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28 252,0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38 684,0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137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10 432,0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319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акцизы на алкогольную продукцию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184,0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10 995,0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59,8 раз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10 811,0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319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другие федеральные налоги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1 078,0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1 122,0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104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44,0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3193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           налог на имущество организаций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55 668,0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62 810,0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6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113</a:t>
                      </a:r>
                      <a:endParaRPr kumimoji="0" lang="ru-RU" sz="16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7 142,0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7137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           транспортный налог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152 984,0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73 137,0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6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48</a:t>
                      </a:r>
                      <a:endParaRPr kumimoji="0" lang="ru-RU" sz="16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-79 847,0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544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налог, взимаемый в связи с применением упрощенной системы налогообложения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21 742,0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24 597,0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113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2 855,0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319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Итого недоимка в областной бюджет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279 342,0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236 862,0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85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-42 480,0</a:t>
                      </a:r>
                    </a:p>
                  </a:txBody>
                  <a:tcPr marL="5899" marR="5899" marT="58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-142908" y="1722454"/>
          <a:ext cx="9286940" cy="4921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безвозмездных поступлений</a:t>
            </a:r>
            <a:b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9 месяцев 2015 года</a:t>
            </a:r>
            <a:endParaRPr lang="ru-RU" sz="30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3846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Динамика исполнения расходов </a:t>
            </a:r>
            <a:b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областного бюджета за 9 месяцев 2014-2015 гг.</a:t>
            </a:r>
            <a:endParaRPr lang="ru-RU" sz="30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3846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929586" y="1478149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1" y="1835780"/>
          <a:ext cx="8572558" cy="4879368"/>
        </p:xfrm>
        <a:graphic>
          <a:graphicData uri="http://schemas.openxmlformats.org/drawingml/2006/table">
            <a:tbl>
              <a:tblPr/>
              <a:tblGrid>
                <a:gridCol w="3854923"/>
                <a:gridCol w="1321375"/>
                <a:gridCol w="1321375"/>
                <a:gridCol w="982840"/>
                <a:gridCol w="1092045"/>
              </a:tblGrid>
              <a:tr h="623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4659" marR="4659" marT="46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720"/>
                        </a:lnSpc>
                      </a:pP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Исполнение 9 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месяцев</a:t>
                      </a:r>
                    </a:p>
                    <a:p>
                      <a:pPr algn="ctr" fontAlgn="ctr">
                        <a:lnSpc>
                          <a:spcPts val="1720"/>
                        </a:lnSpc>
                      </a:pP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2014 года</a:t>
                      </a:r>
                    </a:p>
                  </a:txBody>
                  <a:tcPr marL="4659" marR="4659" marT="46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720"/>
                        </a:lnSpc>
                      </a:pP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Исполнение 9 месяцев </a:t>
                      </a:r>
                      <a:endParaRPr lang="ru-RU" sz="15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ctr">
                        <a:lnSpc>
                          <a:spcPts val="1720"/>
                        </a:lnSpc>
                      </a:pP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2015 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</a:t>
                      </a:r>
                    </a:p>
                  </a:txBody>
                  <a:tcPr marL="4659" marR="4659" marT="46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720"/>
                        </a:lnSpc>
                      </a:pP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 (%)</a:t>
                      </a:r>
                    </a:p>
                  </a:txBody>
                  <a:tcPr marL="4659" marR="4659" marT="46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720"/>
                        </a:lnSpc>
                      </a:pP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Отклонение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659" marR="4659" marT="46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РАСХОДЫ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17 906 763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19 732 760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110,2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1 825 997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Первоочередные расходы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16 572 644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18 485 674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1 913 029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- заработная плата с начислениями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3 371 458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3 480 788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109 330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055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публичные нормативные обязательства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1 058 211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1 183 249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111,8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125 038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411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- прочие социальные выплаты и меры соцподдержки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1 355 914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2 006 297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148,0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650 383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сельское </a:t>
                      </a:r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хозяйство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</a:t>
                      </a:r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362 357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</a:t>
                      </a:r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774</a:t>
                      </a:r>
                      <a:r>
                        <a:rPr lang="ru-RU" sz="1600" b="0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728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130,3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412 371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44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</a:t>
                      </a:r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фонд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1 310 </a:t>
                      </a:r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1 650 </a:t>
                      </a:r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279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126,0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340 077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- платежи ФОМС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1 977 070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2 256 273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114,1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279 203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411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- межбюджетные трансферты местным бюджетам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5 154 574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5 309 233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103,0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154 659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- обслуживание государственного долга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328 859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340 147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103,4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11 288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- оплата коммунальных услуг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177 320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203 524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114,8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26 204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продукты питания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204 553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185 226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90,6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-19 327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- стипендии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21 749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17 155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78,9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-4 594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Второстепенные расходы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1 334 119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1 247 086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-87 032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Информация об исполнении расходов </a:t>
            </a: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областного бюджета за 9 месяцев 2014-2015 гг.</a:t>
            </a:r>
            <a:endParaRPr lang="ru-RU" sz="30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3846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929586" y="1214422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28596" y="1571618"/>
          <a:ext cx="8358246" cy="5143529"/>
        </p:xfrm>
        <a:graphic>
          <a:graphicData uri="http://schemas.openxmlformats.org/drawingml/2006/table">
            <a:tbl>
              <a:tblPr/>
              <a:tblGrid>
                <a:gridCol w="3665898"/>
                <a:gridCol w="1173087"/>
                <a:gridCol w="1099769"/>
                <a:gridCol w="1246405"/>
                <a:gridCol w="1173087"/>
              </a:tblGrid>
              <a:tr h="8775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 (раздел/подраздел бюджетной классификации)</a:t>
                      </a:r>
                    </a:p>
                  </a:txBody>
                  <a:tcPr marL="4719" marR="4719" marT="47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Исполнение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месяцев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2014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</a:t>
                      </a:r>
                    </a:p>
                  </a:txBody>
                  <a:tcPr marL="4719" marR="4719" marT="47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Исполнение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месяцев 2015 года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19" marR="4719" marT="47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 (%)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 мес. 2015г./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9 мес. 2014г.</a:t>
                      </a:r>
                    </a:p>
                  </a:txBody>
                  <a:tcPr marL="4719" marR="4719" marT="47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Отклонение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9 мес. 2015г./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9 мес. 2014г.</a:t>
                      </a:r>
                    </a:p>
                  </a:txBody>
                  <a:tcPr marL="4719" marR="4719" marT="47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231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684 782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668 128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97,6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-16 654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528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оборона, безопасность и правоохранительная деятельность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156 481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205 762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131,5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49 280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1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2 953 305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3 828 658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129,6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875 352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1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из них:</a:t>
                      </a:r>
                    </a:p>
                  </a:txBody>
                  <a:tcPr marL="396437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1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хозяйство и рыболовство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1 362 357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1 774 728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130,3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412 371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1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1 310 </a:t>
                      </a:r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1 650 </a:t>
                      </a:r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279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126,0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340 077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48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 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301 171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223 320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74,2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-77 851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1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Охрана окружающей среды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4 779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6 766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141,6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1 987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1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4 775 481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5 000 466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104,7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224 985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1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Культура, кинематография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249 050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277 777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111,5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28 727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1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3 357 783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3 462 178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103,1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104 395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1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3 783 495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4 572 274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120,8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788 779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1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159 497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190 067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119,2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30 570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1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62 179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54 205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87,2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-7 974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1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Обслуживание государственного долга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328 859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340 147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103,4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11 288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528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 общего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характера муниципалитетам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1 089 900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903 013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82,9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-186 888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48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ИТОГО РАСХОДОВ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17 906 763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19 732 760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110,2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1 825 997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6" y="1571612"/>
          <a:ext cx="8929718" cy="5153734"/>
        </p:xfrm>
        <a:graphic>
          <a:graphicData uri="http://schemas.openxmlformats.org/drawingml/2006/table">
            <a:tbl>
              <a:tblPr/>
              <a:tblGrid>
                <a:gridCol w="2278374"/>
                <a:gridCol w="1039040"/>
                <a:gridCol w="1183148"/>
                <a:gridCol w="1214446"/>
                <a:gridCol w="571504"/>
                <a:gridCol w="1357322"/>
                <a:gridCol w="1285884"/>
              </a:tblGrid>
              <a:tr h="3192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5024" marR="5024" marT="5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месяцев 2014 года</a:t>
                      </a:r>
                    </a:p>
                  </a:txBody>
                  <a:tcPr marL="5024" marR="5024" marT="5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</a:p>
                  </a:txBody>
                  <a:tcPr marL="5024" marR="5024" marT="5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роста(%)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9 мес. 2015г./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9 мес. 2014г.</a:t>
                      </a:r>
                    </a:p>
                  </a:txBody>
                  <a:tcPr marL="5024" marR="5024" marT="5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Отклонение</a:t>
                      </a:r>
                      <a:b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9 мес. 2015г./</a:t>
                      </a:r>
                      <a:b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9 мес. 2014г.</a:t>
                      </a:r>
                    </a:p>
                  </a:txBody>
                  <a:tcPr marL="5024" marR="5024" marT="5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06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24" marR="5024" marT="5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Исполнение 9 месяцев</a:t>
                      </a:r>
                    </a:p>
                  </a:txBody>
                  <a:tcPr marL="5024" marR="5024" marT="5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исп. </a:t>
                      </a:r>
                    </a:p>
                  </a:txBody>
                  <a:tcPr marL="5024" marR="5024" marT="5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86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Расходы, всего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17 906 763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29 566 641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19 732 760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66,7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110,2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1 825 997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</a:tr>
              <a:tr h="31929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- областные средства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14 802 977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22 517 529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15 459 813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68,7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104,4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656 836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9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- федеральные средства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3 103 786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7 049 113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4 272 947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60,6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137,7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1 169 161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22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Государственные </a:t>
                      </a:r>
                      <a:b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программы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16 657 282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27 932 452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18 528 372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66,3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111,2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1 871 090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039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Удельный вес в расходах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93,0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94,5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93,9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9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- областные средства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13 671 151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21 023 133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14 366 651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68,3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105,1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695 500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9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- федеральные средства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2 986 131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6 909 319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4 161 721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60,2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139,4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1 175 590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9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Непрограммные расходы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1 249 481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1 634 189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1 204 388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73,7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96,4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-45 093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219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Удельный вес в расходах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7,0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5,5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6,1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9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- областные средства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1 131 826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1 494 396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1 093 162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73,2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96,6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-38 665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9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- федеральные средства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117 655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139 794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111 226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79,6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94,5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-6 428</a:t>
                      </a:r>
                    </a:p>
                  </a:txBody>
                  <a:tcPr marL="5024" marR="5024" marT="5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929586" y="1214422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2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Информация об исполнении государственных программ</a:t>
            </a:r>
            <a:r>
              <a:rPr lang="ru-RU" sz="2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9 месяцев 2014-2015 гг.</a:t>
            </a:r>
            <a:endParaRPr lang="ru-RU" sz="29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3846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1782</TotalTime>
  <Words>1582</Words>
  <Application>Microsoft Office PowerPoint</Application>
  <PresentationFormat>Экран (4:3)</PresentationFormat>
  <Paragraphs>657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Обычная</vt:lpstr>
      <vt:lpstr>Исполнение областного бюджета ЗА 9 месяцев 2015 года</vt:lpstr>
      <vt:lpstr>Информация об исполнении  областного бюджета за 9 месяцев 2014-2015 гг.</vt:lpstr>
      <vt:lpstr>Информация о поступлении доходов в областной бюджет за 9 месяцев 2014-2015 гг.</vt:lpstr>
      <vt:lpstr>Структура налоговых и неналоговых доходов за 9 месяцев 2015 года</vt:lpstr>
      <vt:lpstr>Информация о недоимке в областной  бюджет за 9 месяцев 2016 года </vt:lpstr>
      <vt:lpstr>Структура безвозмездных поступлений  за 9 месяцев 2015 года</vt:lpstr>
      <vt:lpstr>Динамика исполнения расходов  областного бюджета за 9 месяцев 2014-2015 гг.</vt:lpstr>
      <vt:lpstr>Информация об исполнении расходов  областного бюджета за 9 месяцев 2014-2015 гг.</vt:lpstr>
      <vt:lpstr>Информация об исполнении государственных программ за 9 месяцев 2014-2015 гг.</vt:lpstr>
      <vt:lpstr>Информация об исполнении Дорожного фонда Орловской области за 9 месяцев 2015 г.</vt:lpstr>
      <vt:lpstr>Структура государственного долга  Орловской области</vt:lpstr>
    </vt:vector>
  </TitlesOfParts>
  <Company>Df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Исполнение областного бюджета ЗА 9 месяцев 2015 года</dc:title>
  <dc:creator>Anna</dc:creator>
  <cp:lastModifiedBy>Anna</cp:lastModifiedBy>
  <cp:revision>135</cp:revision>
  <dcterms:created xsi:type="dcterms:W3CDTF">2015-10-28T07:20:09Z</dcterms:created>
  <dcterms:modified xsi:type="dcterms:W3CDTF">2015-11-23T05:46:42Z</dcterms:modified>
</cp:coreProperties>
</file>