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5"/>
  </p:notesMasterIdLst>
  <p:sldIdLst>
    <p:sldId id="256" r:id="rId3"/>
    <p:sldId id="268" r:id="rId4"/>
    <p:sldId id="272" r:id="rId5"/>
    <p:sldId id="277" r:id="rId6"/>
    <p:sldId id="278" r:id="rId7"/>
    <p:sldId id="279" r:id="rId8"/>
    <p:sldId id="280" r:id="rId9"/>
    <p:sldId id="281" r:id="rId10"/>
    <p:sldId id="284" r:id="rId11"/>
    <p:sldId id="282" r:id="rId12"/>
    <p:sldId id="283" r:id="rId13"/>
    <p:sldId id="257" r:id="rId14"/>
    <p:sldId id="259" r:id="rId15"/>
    <p:sldId id="260" r:id="rId16"/>
    <p:sldId id="269" r:id="rId17"/>
    <p:sldId id="276" r:id="rId18"/>
    <p:sldId id="288" r:id="rId19"/>
    <p:sldId id="261" r:id="rId20"/>
    <p:sldId id="258" r:id="rId21"/>
    <p:sldId id="262" r:id="rId22"/>
    <p:sldId id="271" r:id="rId23"/>
    <p:sldId id="285" r:id="rId24"/>
    <p:sldId id="266" r:id="rId25"/>
    <p:sldId id="273" r:id="rId26"/>
    <p:sldId id="274" r:id="rId27"/>
    <p:sldId id="275" r:id="rId28"/>
    <p:sldId id="286" r:id="rId29"/>
    <p:sldId id="287" r:id="rId30"/>
    <p:sldId id="289" r:id="rId31"/>
    <p:sldId id="263" r:id="rId32"/>
    <p:sldId id="265" r:id="rId33"/>
    <p:sldId id="29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CDDD"/>
    <a:srgbClr val="E6B9B8"/>
    <a:srgbClr val="B6DDE8"/>
    <a:srgbClr val="F8E0E6"/>
    <a:srgbClr val="93E79D"/>
    <a:srgbClr val="FF4F4F"/>
    <a:srgbClr val="3A5750"/>
    <a:srgbClr val="030505"/>
    <a:srgbClr val="466A61"/>
    <a:srgbClr val="0E1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5.jpeg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52;&#1072;&#1090;&#1077;&#1088;&#1080;&#1072;&#1083;&#1099;%20&#1055;&#1088;&#1072;&#1074;&#1080;&#1090;&#1077;&#1083;&#1100;&#1089;&#1090;&#1074;&#1091;%20&#1054;&#1054;%20&#1086;&#1073;%20&#1080;&#1089;&#1087;&#1086;&#1083;&#1085;&#1077;&#1085;&#1080;&#1080;%20&#1073;&#1102;&#1076;&#1078;&#1077;&#1090;&#1086;&#1074;\&#1043;&#1086;&#1076;\&#1058;&#1072;&#1073;&#1083;&#1080;&#1094;&#1099;%20&#1075;&#1086;&#1076;%202015&#1075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41;&#1102;&#1076;&#1078;&#1077;&#1090;%20&#1076;&#1083;&#1103;%20&#1075;&#1088;&#1072;&#1078;&#1076;&#1072;&#1085;\&#1048;&#1089;&#1087;&#1086;&#1083;&#1085;&#1077;&#1085;&#1080;&#1077;%202015&#1075;\&#1058;&#1072;&#1073;&#1083;&#1080;&#1094;&#1099;%20&#1075;&#1086;&#1076;%202015&#1075;%2003.06.2016&#1075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rg\&#1052;&#1086;&#1080;%20&#1076;&#1086;&#1082;&#1091;&#1084;&#1077;&#1085;&#1090;&#1099;\&#1052;&#1072;&#1090;&#1077;&#1088;&#1080;&#1072;&#1083;&#1099;%20&#1055;&#1088;&#1072;&#1074;&#1080;&#1090;&#1077;&#1083;&#1100;&#1089;&#1090;&#1074;&#1091;%20&#1054;&#1054;%20&#1086;&#1073;%20&#1080;&#1089;&#1087;&#1086;&#1083;&#1085;&#1077;&#1085;&#1080;&#1080;%20&#1073;&#1102;&#1076;&#1078;&#1077;&#1090;&#1086;&#1074;\&#1043;&#1086;&#1076;\&#1058;&#1072;&#1073;&#1083;&#1080;&#1094;&#1099;%20&#1075;&#1086;&#1076;%202015&#107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>
                <a:latin typeface="Calibri" pitchFamily="34" charset="0"/>
                <a:cs typeface="Calibri" pitchFamily="34" charset="0"/>
              </a:defRPr>
            </a:pPr>
            <a:r>
              <a:rPr lang="ru-RU" sz="2800" b="1" i="0" u="none" strike="noStrike" baseline="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Валовой региональный продукт, </a:t>
            </a:r>
            <a:br>
              <a:rPr lang="ru-RU" sz="2800" b="1" i="0" u="none" strike="noStrike" baseline="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400" b="1" i="0" u="none" strike="noStrike" baseline="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млрд рублей </a:t>
            </a:r>
            <a:endParaRPr lang="ru-RU" sz="2400" u="none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c:rich>
      </c:tx>
      <c:layout>
        <c:manualLayout>
          <c:xMode val="edge"/>
          <c:yMode val="edge"/>
          <c:x val="0.20961796927712659"/>
          <c:y val="3.206714405470100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438729030107794E-2"/>
          <c:y val="0.19423545291504421"/>
          <c:w val="0.93995789085765458"/>
          <c:h val="0.664035525634236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tile tx="0" ty="0" sx="100000" sy="100000" flip="none" algn="tl"/>
            </a:blipFill>
          </c:spPr>
          <c:invertIfNegative val="0"/>
          <c:dLbls>
            <c:dLbl>
              <c:idx val="0"/>
              <c:layout>
                <c:manualLayout>
                  <c:x val="8.1212746912493004E-3"/>
                  <c:y val="-2.5116978344397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5142942563744055E-3"/>
                  <c:y val="-2.5116978344397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1261187781303555E-3"/>
                  <c:y val="-2.3047763812678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1225496017684222E-3"/>
                  <c:y val="-2.5117001718240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4686859544965054E-3"/>
                  <c:y val="-2.21629414913494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0037276797609658E-2"/>
                  <c:y val="-2.2905102896215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2011 год</c:v>
                </c:pt>
                <c:pt idx="1">
                  <c:v>2012 год </c:v>
                </c:pt>
                <c:pt idx="2">
                  <c:v>2013 год </c:v>
                </c:pt>
                <c:pt idx="3">
                  <c:v>2014 год</c:v>
                </c:pt>
                <c:pt idx="4">
                  <c:v>2015 год </c:v>
                </c:pt>
                <c:pt idx="5">
                  <c:v>2016 год (оценка)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 formatCode="General">
                  <c:v>131.19999999999999</c:v>
                </c:pt>
                <c:pt idx="1">
                  <c:v>146.1</c:v>
                </c:pt>
                <c:pt idx="2" formatCode="General">
                  <c:v>164.8</c:v>
                </c:pt>
                <c:pt idx="3">
                  <c:v>179.7</c:v>
                </c:pt>
                <c:pt idx="4">
                  <c:v>199.1</c:v>
                </c:pt>
                <c:pt idx="5" formatCode="General">
                  <c:v>212.1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2138240"/>
        <c:axId val="95851008"/>
        <c:axId val="0"/>
      </c:bar3DChart>
      <c:catAx>
        <c:axId val="112138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95851008"/>
        <c:crosses val="autoZero"/>
        <c:auto val="1"/>
        <c:lblAlgn val="ctr"/>
        <c:lblOffset val="100"/>
        <c:noMultiLvlLbl val="0"/>
      </c:catAx>
      <c:valAx>
        <c:axId val="95851008"/>
        <c:scaling>
          <c:orientation val="minMax"/>
          <c:max val="22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112138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10023861655488"/>
          <c:y val="0.15660435415408971"/>
          <c:w val="0.70175241099071584"/>
          <c:h val="0.684314858753624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3">
                  <a:lumMod val="65000"/>
                </a:schemeClr>
              </a:solidFill>
            </c:spPr>
          </c:dPt>
          <c:dPt>
            <c:idx val="2"/>
            <c:bubble3D val="0"/>
            <c:spPr>
              <a:solidFill>
                <a:srgbClr val="A5302D"/>
              </a:solidFill>
            </c:spPr>
          </c:dPt>
          <c:dPt>
            <c:idx val="3"/>
            <c:bubble3D val="0"/>
            <c:spPr>
              <a:solidFill>
                <a:srgbClr val="0070C0"/>
              </a:solidFill>
            </c:spPr>
          </c:dPt>
          <c:dPt>
            <c:idx val="4"/>
            <c:bubble3D val="0"/>
            <c:spPr>
              <a:solidFill>
                <a:srgbClr val="92D050"/>
              </a:solidFill>
            </c:spPr>
          </c:dPt>
          <c:dPt>
            <c:idx val="5"/>
            <c:bubble3D val="0"/>
            <c:spPr>
              <a:solidFill>
                <a:srgbClr val="E46C0A"/>
              </a:solidFill>
            </c:spPr>
          </c:dPt>
          <c:dLbls>
            <c:dLbl>
              <c:idx val="0"/>
              <c:layout>
                <c:manualLayout>
                  <c:x val="6.5163297981640472E-2"/>
                  <c:y val="-7.0426242857343649E-3"/>
                </c:manualLayout>
              </c:layout>
              <c:tx>
                <c:rich>
                  <a:bodyPr/>
                  <a:lstStyle/>
                  <a:p>
                    <a:r>
                      <a:rPr lang="ru-RU" sz="1600" spc="-30" baseline="0" dirty="0"/>
                      <a:t>промышленное </a:t>
                    </a:r>
                    <a:r>
                      <a:rPr lang="ru-RU" sz="1600" dirty="0" smtClean="0"/>
                      <a:t>производство 19,8 %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5448003319198555E-2"/>
                  <c:y val="2.670784175164540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сельское </a:t>
                    </a:r>
                    <a:r>
                      <a:rPr lang="ru-RU" sz="1600" dirty="0" smtClean="0"/>
                      <a:t>хозяйство</a:t>
                    </a:r>
                    <a:br>
                      <a:rPr lang="ru-RU" sz="1600" dirty="0" smtClean="0"/>
                    </a:br>
                    <a:r>
                      <a:rPr lang="ru-RU" sz="1600" dirty="0" smtClean="0"/>
                      <a:t>18,0 %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387569031169601E-2"/>
                  <c:y val="4.8841497372251158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строительство 6,8 %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127812248983146E-2"/>
                  <c:y val="4.593354111970652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транспорт </a:t>
                    </a:r>
                    <a:r>
                      <a:rPr lang="ru-RU" sz="1600" dirty="0"/>
                      <a:t>и </a:t>
                    </a:r>
                    <a:r>
                      <a:rPr lang="ru-RU" sz="1600" dirty="0" smtClean="0"/>
                      <a:t>связь </a:t>
                    </a:r>
                    <a:br>
                      <a:rPr lang="ru-RU" sz="1600" dirty="0" smtClean="0"/>
                    </a:br>
                    <a:r>
                      <a:rPr lang="ru-RU" sz="1600" dirty="0" smtClean="0"/>
                      <a:t>10,9 %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932661366042905E-2"/>
                  <c:y val="7.1756691828785663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торговля </a:t>
                    </a:r>
                    <a:r>
                      <a:rPr lang="ru-RU" sz="1600" dirty="0"/>
                      <a:t>и </a:t>
                    </a:r>
                    <a:r>
                      <a:rPr lang="ru-RU" sz="1600" dirty="0" smtClean="0"/>
                      <a:t>общепит </a:t>
                    </a:r>
                    <a:br>
                      <a:rPr lang="ru-RU" sz="1600" dirty="0" smtClean="0"/>
                    </a:br>
                    <a:r>
                      <a:rPr lang="ru-RU" sz="1600" dirty="0" smtClean="0"/>
                      <a:t>16,7 %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3443503819143042E-2"/>
                  <c:y val="-6.3145530019047089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прочие</a:t>
                    </a:r>
                    <a:br>
                      <a:rPr lang="ru-RU" sz="1600" dirty="0" smtClean="0"/>
                    </a:br>
                    <a:r>
                      <a:rPr lang="ru-RU" sz="1600" dirty="0" smtClean="0"/>
                      <a:t>27,8 %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промышленное производство</c:v>
                </c:pt>
                <c:pt idx="1">
                  <c:v>сельское хозяйство</c:v>
                </c:pt>
                <c:pt idx="2">
                  <c:v>строительство</c:v>
                </c:pt>
                <c:pt idx="3">
                  <c:v>транспорт и связь</c:v>
                </c:pt>
                <c:pt idx="4">
                  <c:v>торговля и общепит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 formatCode="General">
                  <c:v>19.8</c:v>
                </c:pt>
                <c:pt idx="1">
                  <c:v>18</c:v>
                </c:pt>
                <c:pt idx="2" formatCode="General">
                  <c:v>6.8</c:v>
                </c:pt>
                <c:pt idx="3">
                  <c:v>10.9</c:v>
                </c:pt>
                <c:pt idx="4">
                  <c:v>16.7</c:v>
                </c:pt>
                <c:pt idx="5" formatCode="General">
                  <c:v>27.8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995542161982534E-2"/>
          <c:y val="5.1254415085748038E-2"/>
          <c:w val="0.94128603766248264"/>
          <c:h val="0.8635107777319668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63500"/>
              <a:bevelB w="63500" h="63500"/>
            </a:sp3d>
          </c:spPr>
          <c:invertIfNegative val="0"/>
          <c:dLbls>
            <c:dLbl>
              <c:idx val="0"/>
              <c:layout>
                <c:manualLayout>
                  <c:x val="-2.6455393845128405E-2"/>
                  <c:y val="-1.2210904184947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2046161537606992E-2"/>
                  <c:y val="-2.4421423780544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0288208717549902E-2"/>
                  <c:y val="-4.88428475610881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8789764100285182E-3"/>
                  <c:y val="2.4421423780544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4697441025071278E-3"/>
                  <c:y val="-7.32642713416324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227696922564052E-2"/>
                  <c:y val="-4.88428475610881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  <c:pt idx="4">
                  <c:v>2015 год</c:v>
                </c:pt>
                <c:pt idx="5">
                  <c:v>2016 год (оценка)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.0">
                  <c:v>105</c:v>
                </c:pt>
                <c:pt idx="1">
                  <c:v>103.4</c:v>
                </c:pt>
                <c:pt idx="2">
                  <c:v>100.4</c:v>
                </c:pt>
                <c:pt idx="3">
                  <c:v>101.7</c:v>
                </c:pt>
                <c:pt idx="4">
                  <c:v>96.6</c:v>
                </c:pt>
                <c:pt idx="5">
                  <c:v>100.6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Орловская область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50800" h="50800"/>
              <a:bevelB w="50800" h="50800"/>
            </a:sp3d>
          </c:spPr>
          <c:invertIfNegative val="0"/>
          <c:dLbls>
            <c:dLbl>
              <c:idx val="0"/>
              <c:layout>
                <c:manualLayout>
                  <c:x val="4.4092323075214327E-3"/>
                  <c:y val="-7.32642713416324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288208717549902E-2"/>
                  <c:y val="7.0954812289629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636929230085623E-2"/>
                  <c:y val="-2.4421423780544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3515905640114125E-2"/>
                  <c:y val="-2.44233467272985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351555845646779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968309076769249E-2"/>
                  <c:y val="-2.44233467272985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  <c:pt idx="4">
                  <c:v>2015 год</c:v>
                </c:pt>
                <c:pt idx="5">
                  <c:v>2016 год (оценка)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107.8</c:v>
                </c:pt>
                <c:pt idx="1">
                  <c:v>106.4</c:v>
                </c:pt>
                <c:pt idx="2">
                  <c:v>100.4</c:v>
                </c:pt>
                <c:pt idx="3">
                  <c:v>104.9</c:v>
                </c:pt>
                <c:pt idx="4" formatCode="0.0">
                  <c:v>98</c:v>
                </c:pt>
                <c:pt idx="5">
                  <c:v>100.6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4231808"/>
        <c:axId val="40511168"/>
        <c:axId val="0"/>
      </c:bar3DChart>
      <c:catAx>
        <c:axId val="114231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40511168"/>
        <c:crosses val="autoZero"/>
        <c:auto val="1"/>
        <c:lblAlgn val="ctr"/>
        <c:lblOffset val="100"/>
        <c:noMultiLvlLbl val="0"/>
      </c:catAx>
      <c:valAx>
        <c:axId val="40511168"/>
        <c:scaling>
          <c:orientation val="minMax"/>
          <c:max val="115"/>
          <c:min val="40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300" b="1">
                <a:latin typeface="Calibri" pitchFamily="34" charset="0"/>
                <a:cs typeface="Calibri" pitchFamily="34" charset="0"/>
              </a:defRPr>
            </a:pPr>
            <a:endParaRPr lang="ru-RU"/>
          </a:p>
        </c:txPr>
        <c:crossAx val="114231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59797291041756"/>
          <c:y val="2.4007990228353889E-3"/>
          <c:w val="0.304020270895828"/>
          <c:h val="0.13556428487917796"/>
        </c:manualLayout>
      </c:layout>
      <c:overlay val="0"/>
      <c:txPr>
        <a:bodyPr/>
        <a:lstStyle/>
        <a:p>
          <a:pPr>
            <a:defRPr sz="1600" b="1">
              <a:latin typeface="Calibri" pitchFamily="34" charset="0"/>
              <a:cs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w="3810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022752624671947"/>
          <c:y val="4.9804625984252004E-2"/>
          <c:w val="0.83125081009517698"/>
          <c:h val="0.685991640565871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продукция сельского хозяйства, всего</c:v>
                </c:pt>
              </c:strCache>
            </c:strRef>
          </c:tx>
          <c:spPr>
            <a:solidFill>
              <a:srgbClr val="1F9124"/>
            </a:solidFill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c:spPr>
          <c:invertIfNegative val="0"/>
          <c:dLbls>
            <c:dLbl>
              <c:idx val="0"/>
              <c:layout>
                <c:manualLayout>
                  <c:x val="1.4697441025071312E-2"/>
                  <c:y val="-2.442142378054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106673332592718E-2"/>
                  <c:y val="-2.6863566158598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576417435099852E-2"/>
                  <c:y val="-2.6863566158598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(оценка)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52.3</c:v>
                </c:pt>
                <c:pt idx="1">
                  <c:v>64.400000000000006</c:v>
                </c:pt>
                <c:pt idx="2">
                  <c:v>70.900000000000006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продукция растениеводства</c:v>
                </c:pt>
              </c:strCache>
            </c:strRef>
          </c:tx>
          <c:spPr>
            <a:solidFill>
              <a:srgbClr val="E46C0A"/>
            </a:solidFill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c:spPr>
          <c:invertIfNegative val="0"/>
          <c:dLbls>
            <c:dLbl>
              <c:idx val="0"/>
              <c:layout>
                <c:manualLayout>
                  <c:x val="1.7636929230085589E-2"/>
                  <c:y val="-1.2210711890272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576417435099852E-2"/>
                  <c:y val="-1.709499664638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0864626152649705E-2"/>
                  <c:y val="-2.442142378054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(оценка)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35.300000000000004</c:v>
                </c:pt>
                <c:pt idx="1">
                  <c:v>45.1</c:v>
                </c:pt>
                <c:pt idx="2">
                  <c:v>47.5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продукция животноводства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c:spPr>
          <c:invertIfNegative val="0"/>
          <c:dLbls>
            <c:dLbl>
              <c:idx val="0"/>
              <c:layout>
                <c:manualLayout>
                  <c:x val="2.0576417435099852E-2"/>
                  <c:y val="-1.9537139024435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515905640114118E-2"/>
                  <c:y val="-1.2210711890272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6455393845128242E-2"/>
                  <c:y val="-1.2210711890272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(оценка)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17</c:v>
                </c:pt>
                <c:pt idx="1">
                  <c:v>19.3</c:v>
                </c:pt>
                <c:pt idx="2">
                  <c:v>23.4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751936"/>
        <c:axId val="40515200"/>
        <c:axId val="0"/>
      </c:bar3DChart>
      <c:catAx>
        <c:axId val="115751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Calibri" panose="020F0502020204030204" pitchFamily="34" charset="0"/>
              </a:defRPr>
            </a:pPr>
            <a:endParaRPr lang="ru-RU"/>
          </a:p>
        </c:txPr>
        <c:crossAx val="40515200"/>
        <c:crosses val="autoZero"/>
        <c:auto val="1"/>
        <c:lblAlgn val="ctr"/>
        <c:lblOffset val="100"/>
        <c:noMultiLvlLbl val="0"/>
      </c:catAx>
      <c:valAx>
        <c:axId val="4051520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15751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8883021764680714"/>
          <c:w val="0.99861739899270296"/>
          <c:h val="0.11116978235319459"/>
        </c:manualLayout>
      </c:layout>
      <c:overlay val="0"/>
      <c:txPr>
        <a:bodyPr/>
        <a:lstStyle/>
        <a:p>
          <a:pPr>
            <a:defRPr sz="1600" b="1">
              <a:latin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h="63500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txPr>
        <a:bodyPr/>
        <a:lstStyle/>
        <a:p>
          <a:pPr>
            <a:defRPr sz="230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4947612091861312E-2"/>
          <c:y val="0.18465159276596896"/>
          <c:w val="0.91667181989201163"/>
          <c:h val="0.691647624738394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инвестиций в основной капитал на территории Орловской области, млрд рублей</c:v>
                </c:pt>
              </c:strCache>
            </c:strRef>
          </c:tx>
          <c:spPr>
            <a:pattFill prst="pct90">
              <a:fgClr>
                <a:srgbClr val="369448"/>
              </a:fgClr>
              <a:bgClr>
                <a:srgbClr val="FFFF00"/>
              </a:bgClr>
            </a:pattFill>
          </c:spPr>
          <c:invertIfNegative val="0"/>
          <c:dLbls>
            <c:dLbl>
              <c:idx val="0"/>
              <c:layout>
                <c:manualLayout>
                  <c:x val="1.00257643724332E-2"/>
                  <c:y val="-1.430021288925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6838429149554809E-3"/>
                  <c:y val="-9.5334752595057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0257643724332E-2"/>
                  <c:y val="-1.430021288925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6838429149554809E-3"/>
                  <c:y val="-9.5334752595057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3548036436943366E-3"/>
                  <c:y val="-2.14503193338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6709607287388704E-2"/>
                  <c:y val="-1.6683581704135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Calibri" pitchFamily="34" charset="0"/>
                    <a:cs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2011 год</c:v>
                </c:pt>
                <c:pt idx="1">
                  <c:v>2012 год</c:v>
                </c:pt>
                <c:pt idx="2">
                  <c:v>2013 год </c:v>
                </c:pt>
                <c:pt idx="3">
                  <c:v>2014 год </c:v>
                </c:pt>
                <c:pt idx="4">
                  <c:v>2015 год </c:v>
                </c:pt>
                <c:pt idx="5">
                  <c:v>2016 год (оценка)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34.1</c:v>
                </c:pt>
                <c:pt idx="1">
                  <c:v>40.4</c:v>
                </c:pt>
                <c:pt idx="2">
                  <c:v>43.7</c:v>
                </c:pt>
                <c:pt idx="3">
                  <c:v>47.6</c:v>
                </c:pt>
                <c:pt idx="4">
                  <c:v>52.3</c:v>
                </c:pt>
                <c:pt idx="5">
                  <c:v>55.6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2024448"/>
        <c:axId val="122977024"/>
        <c:axId val="0"/>
      </c:bar3DChart>
      <c:catAx>
        <c:axId val="1220244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22977024"/>
        <c:crosses val="autoZero"/>
        <c:auto val="1"/>
        <c:lblAlgn val="ctr"/>
        <c:lblOffset val="100"/>
        <c:noMultiLvlLbl val="0"/>
      </c:catAx>
      <c:valAx>
        <c:axId val="12297702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22024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2823709536314"/>
          <c:y val="0.20883804627641644"/>
          <c:w val="0.81182403762030053"/>
          <c:h val="0.7911619537235854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9F5FCF"/>
              </a:solidFill>
            </c:spPr>
          </c:dPt>
          <c:dPt>
            <c:idx val="5"/>
            <c:bubble3D val="0"/>
            <c:spPr>
              <a:solidFill>
                <a:srgbClr val="FFABAB"/>
              </a:solidFill>
            </c:spPr>
          </c:dPt>
          <c:dLbls>
            <c:dLbl>
              <c:idx val="0"/>
              <c:layout>
                <c:manualLayout>
                  <c:x val="1.1460028433945795E-2"/>
                  <c:y val="-9.243380745067701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/>
                      <a:t>Налог на прибыль организаций</a:t>
                    </a:r>
                    <a:r>
                      <a:rPr lang="ru-RU" dirty="0"/>
                      <a:t>
2 </a:t>
                    </a:r>
                    <a:r>
                      <a:rPr lang="ru-RU" dirty="0" smtClean="0"/>
                      <a:t>822,2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рублей</a:t>
                    </a:r>
                    <a:r>
                      <a:rPr lang="ru-RU" dirty="0"/>
                      <a:t>
20%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/>
                      <a:t>Транспортный налог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680,6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рублей</a:t>
                    </a:r>
                    <a:r>
                      <a:rPr lang="ru-RU" dirty="0"/>
                      <a:t>
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7956200787401748E-2"/>
                  <c:y val="-0.21565281548183121"/>
                </c:manualLayout>
              </c:layout>
              <c:tx>
                <c:rich>
                  <a:bodyPr/>
                  <a:lstStyle/>
                  <a:p>
                    <a:r>
                      <a:rPr lang="ru-RU" b="1" dirty="0"/>
                      <a:t>Налог на доходы физических лиц</a:t>
                    </a:r>
                    <a:r>
                      <a:rPr lang="ru-RU" dirty="0"/>
                      <a:t>
5 </a:t>
                    </a:r>
                    <a:r>
                      <a:rPr lang="ru-RU" dirty="0" smtClean="0"/>
                      <a:t>718,5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рублей</a:t>
                    </a:r>
                    <a:r>
                      <a:rPr lang="ru-RU" dirty="0"/>
                      <a:t>
40%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1371500437445396E-2"/>
                  <c:y val="0.2213103309360425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/>
                      <a:t>Акцизы</a:t>
                    </a:r>
                    <a:r>
                      <a:rPr lang="ru-RU" dirty="0"/>
                      <a:t>
1 </a:t>
                    </a:r>
                    <a:r>
                      <a:rPr lang="ru-RU" dirty="0" smtClean="0"/>
                      <a:t>970,3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рублей</a:t>
                    </a:r>
                    <a:r>
                      <a:rPr lang="ru-RU" dirty="0"/>
                      <a:t>
14%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0199196194225722"/>
                  <c:y val="9.883999951169171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/>
                      <a:t>Налог на имущество организаций</a:t>
                    </a:r>
                    <a:r>
                      <a:rPr lang="ru-RU" dirty="0"/>
                      <a:t>
1 </a:t>
                    </a:r>
                    <a:r>
                      <a:rPr lang="ru-RU" dirty="0" smtClean="0"/>
                      <a:t>491,6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рублей</a:t>
                    </a:r>
                    <a:r>
                      <a:rPr lang="ru-RU" dirty="0"/>
                      <a:t>
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ru-RU" b="1" dirty="0"/>
                      <a:t>Другие налоговые доходы </a:t>
                    </a:r>
                    <a:r>
                      <a:rPr lang="ru-RU" dirty="0" smtClean="0"/>
                      <a:t>(налоги </a:t>
                    </a:r>
                    <a:r>
                      <a:rPr lang="ru-RU" dirty="0"/>
                      <a:t>на совокупный доход, </a:t>
                    </a:r>
                    <a:r>
                      <a:rPr lang="ru-RU" dirty="0" smtClean="0"/>
                      <a:t>госпошлина,</a:t>
                    </a:r>
                    <a:r>
                      <a:rPr lang="ru-RU" baseline="0" dirty="0" smtClean="0"/>
                      <a:t> </a:t>
                    </a:r>
                  </a:p>
                  <a:p>
                    <a:r>
                      <a:rPr lang="ru-RU" dirty="0" smtClean="0"/>
                      <a:t>налог </a:t>
                    </a:r>
                    <a:r>
                      <a:rPr lang="ru-RU" dirty="0"/>
                      <a:t>на добычу полезных ископаемых)
</a:t>
                    </a:r>
                    <a:r>
                      <a:rPr lang="ru-RU" dirty="0" smtClean="0"/>
                      <a:t>933,7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рублей</a:t>
                    </a:r>
                    <a:r>
                      <a:rPr lang="ru-RU" dirty="0"/>
                      <a:t>
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8030362600832342"/>
                  <c:y val="-5.2477175377638192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Неналоговые </a:t>
                    </a:r>
                    <a:r>
                      <a:rPr lang="ru-RU" b="1" dirty="0"/>
                      <a:t>доходы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588,0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 err="1" smtClean="0"/>
                      <a:t>млн</a:t>
                    </a:r>
                    <a:r>
                      <a:rPr lang="ru-RU" baseline="0" dirty="0" smtClean="0"/>
                      <a:t> рублей</a:t>
                    </a:r>
                    <a:r>
                      <a:rPr lang="ru-RU" dirty="0"/>
                      <a:t>
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3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'струк дох'!$A$2:$A$8</c:f>
              <c:strCache>
                <c:ptCount val="7"/>
                <c:pt idx="0">
                  <c:v>Налог на прибыль организаций</c:v>
                </c:pt>
                <c:pt idx="1">
                  <c:v>Транспортный налог</c:v>
                </c:pt>
                <c:pt idx="2">
                  <c:v>Налог на доходы физических лиц</c:v>
                </c:pt>
                <c:pt idx="3">
                  <c:v>Акцизы</c:v>
                </c:pt>
                <c:pt idx="4">
                  <c:v>Налог на имущество организаций</c:v>
                </c:pt>
                <c:pt idx="5">
                  <c:v>Другие налоговые доходы (Налоги на совокупный доход, госпошлина, налог на добычу полезных ископаемых)</c:v>
                </c:pt>
                <c:pt idx="6">
                  <c:v>Неналоговые доходы</c:v>
                </c:pt>
              </c:strCache>
            </c:strRef>
          </c:cat>
          <c:val>
            <c:numRef>
              <c:f>'струк дох'!$B$2:$B$8</c:f>
              <c:numCache>
                <c:formatCode>#,##0.0</c:formatCode>
                <c:ptCount val="7"/>
                <c:pt idx="0">
                  <c:v>2822.2</c:v>
                </c:pt>
                <c:pt idx="1">
                  <c:v>680.6</c:v>
                </c:pt>
                <c:pt idx="2">
                  <c:v>5718.5</c:v>
                </c:pt>
                <c:pt idx="3">
                  <c:v>1970.3</c:v>
                </c:pt>
                <c:pt idx="4">
                  <c:v>1491.56</c:v>
                </c:pt>
                <c:pt idx="5">
                  <c:v>933.67599999999811</c:v>
                </c:pt>
                <c:pt idx="6">
                  <c:v>588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083649396225023E-2"/>
          <c:y val="0.17574773998534177"/>
          <c:w val="0.9288702928870296"/>
          <c:h val="0.639005012487349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дох!$B$35</c:f>
              <c:strCache>
                <c:ptCount val="1"/>
                <c:pt idx="0">
                  <c:v>Исполнение 2014 года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1.4997621941552641E-3"/>
                  <c:y val="1.257365147974999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74631107353192E-3"/>
                  <c:y val="-1.7699272632843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4742729306487834E-3"/>
                  <c:y val="2.21788682443915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9828486204325141E-3"/>
                  <c:y val="-7.86627457107512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9656972408650404E-3"/>
                  <c:y val="3.93313728553762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дох!$A$36:$A$40</c:f>
              <c:strCache>
                <c:ptCount val="5"/>
                <c:pt idx="0">
                  <c:v>Налог на прибыль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Транспортный налог</c:v>
                </c:pt>
              </c:strCache>
            </c:strRef>
          </c:cat>
          <c:val>
            <c:numRef>
              <c:f>дох!$B$36:$B$40</c:f>
              <c:numCache>
                <c:formatCode>#,##0.0</c:formatCode>
                <c:ptCount val="5"/>
                <c:pt idx="0">
                  <c:v>3565.5136438000022</c:v>
                </c:pt>
                <c:pt idx="1">
                  <c:v>5728.58507904</c:v>
                </c:pt>
                <c:pt idx="2">
                  <c:v>1768.336</c:v>
                </c:pt>
                <c:pt idx="3">
                  <c:v>1309.6079999999999</c:v>
                </c:pt>
                <c:pt idx="4">
                  <c:v>602.41099999999949</c:v>
                </c:pt>
              </c:numCache>
            </c:numRef>
          </c:val>
        </c:ser>
        <c:ser>
          <c:idx val="1"/>
          <c:order val="1"/>
          <c:tx>
            <c:strRef>
              <c:f>дох!$C$35</c:f>
              <c:strCache>
                <c:ptCount val="1"/>
                <c:pt idx="0">
                  <c:v>Исполнение 2015 года</c:v>
                </c:pt>
              </c:strCache>
            </c:strRef>
          </c:tx>
          <c:spPr>
            <a:solidFill>
              <a:srgbClr val="FF4F4F"/>
            </a:solidFill>
          </c:spPr>
          <c:invertIfNegative val="0"/>
          <c:dLbls>
            <c:dLbl>
              <c:idx val="0"/>
              <c:layout>
                <c:manualLayout>
                  <c:x val="1.04483080554528E-2"/>
                  <c:y val="-7.69081330294595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2729306487834E-3"/>
                  <c:y val="-7.67766979887895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914243102162564E-3"/>
                  <c:y val="-1.76991177849189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4742729306487834E-3"/>
                  <c:y val="-1.1799411856612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7427293064878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дох!$A$36:$A$40</c:f>
              <c:strCache>
                <c:ptCount val="5"/>
                <c:pt idx="0">
                  <c:v>Налог на прибыль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организаций</c:v>
                </c:pt>
                <c:pt idx="4">
                  <c:v>Транспортный налог</c:v>
                </c:pt>
              </c:strCache>
            </c:strRef>
          </c:cat>
          <c:val>
            <c:numRef>
              <c:f>дох!$C$36:$C$40</c:f>
              <c:numCache>
                <c:formatCode>#,##0.0</c:formatCode>
                <c:ptCount val="5"/>
                <c:pt idx="0">
                  <c:v>2822.1608999999944</c:v>
                </c:pt>
                <c:pt idx="1">
                  <c:v>5718.4689000000008</c:v>
                </c:pt>
                <c:pt idx="2">
                  <c:v>1970.2977000000001</c:v>
                </c:pt>
                <c:pt idx="3">
                  <c:v>1491.5650000000001</c:v>
                </c:pt>
                <c:pt idx="4">
                  <c:v>680.63400000000001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5750656"/>
        <c:axId val="95855744"/>
        <c:axId val="0"/>
      </c:bar3DChart>
      <c:catAx>
        <c:axId val="9575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3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8557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5855744"/>
        <c:scaling>
          <c:orientation val="minMax"/>
          <c:max val="6500"/>
          <c:min val="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750656"/>
        <c:crosses val="autoZero"/>
        <c:crossBetween val="between"/>
        <c:majorUnit val="1000"/>
        <c:minorUnit val="60"/>
      </c:valAx>
    </c:plotArea>
    <c:legend>
      <c:legendPos val="r"/>
      <c:layout>
        <c:manualLayout>
          <c:xMode val="edge"/>
          <c:yMode val="edge"/>
          <c:x val="0.116329334672092"/>
          <c:y val="0.91966723043531162"/>
          <c:w val="0.79388699962351161"/>
          <c:h val="5.1400374948764704E-2"/>
        </c:manualLayout>
      </c:layout>
      <c:overlay val="0"/>
      <c:txPr>
        <a:bodyPr/>
        <a:lstStyle/>
        <a:p>
          <a:pPr>
            <a:defRPr sz="15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53928010523377"/>
          <c:y val="0.18014681663976811"/>
          <c:w val="0.62694146079315138"/>
          <c:h val="0.8174837785316663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explosion val="18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7030A0"/>
              </a:solidFill>
            </c:spPr>
          </c:dPt>
          <c:dPt>
            <c:idx val="2"/>
            <c:bubble3D val="0"/>
            <c:spPr>
              <a:solidFill>
                <a:srgbClr val="0070C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5.4966302140425451E-2"/>
                  <c:y val="6.0882654675500588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Дотация </a:t>
                    </a:r>
                    <a:r>
                      <a:rPr lang="ru-RU" dirty="0"/>
                      <a:t>на выравнивание бюджетной обеспеченности 778,4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рублей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076187515897475"/>
                  <c:y val="0.2538806699968360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Дотация </a:t>
                    </a:r>
                    <a:r>
                      <a:rPr lang="ru-RU" dirty="0"/>
                      <a:t>на обеспечение </a:t>
                    </a:r>
                    <a:r>
                      <a:rPr lang="ru-RU" dirty="0" err="1" smtClean="0"/>
                      <a:t>сбалансирован-ности</a:t>
                    </a:r>
                    <a:r>
                      <a:rPr lang="ru-RU" dirty="0" smtClean="0"/>
                      <a:t> бюджетов </a:t>
                    </a:r>
                  </a:p>
                  <a:p>
                    <a:r>
                      <a:rPr lang="ru-RU" dirty="0" smtClean="0"/>
                      <a:t>173,7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рублей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539849084675661E-4"/>
                  <c:y val="0.120548998552239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Субсидии </a:t>
                    </a:r>
                    <a:endParaRPr lang="ru-RU" dirty="0" smtClean="0"/>
                  </a:p>
                  <a:p>
                    <a:r>
                      <a:rPr lang="ru-RU" dirty="0" smtClean="0"/>
                      <a:t>2 380,0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рублей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7505680019468193E-2"/>
                  <c:y val="-0.171878541500877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Субвенции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4 </a:t>
                    </a:r>
                    <a:r>
                      <a:rPr lang="ru-RU" dirty="0" smtClean="0"/>
                      <a:t>928,2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рублей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6028343512024107"/>
                  <c:y val="6.0882654675500588E-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</a:t>
                    </a:r>
                    <a:r>
                      <a:rPr lang="ru-RU" dirty="0" smtClean="0"/>
                      <a:t>межбюджетные </a:t>
                    </a:r>
                    <a:r>
                      <a:rPr lang="ru-RU" dirty="0"/>
                      <a:t>трансферты </a:t>
                    </a:r>
                    <a:endParaRPr lang="ru-RU" dirty="0" smtClean="0"/>
                  </a:p>
                  <a:p>
                    <a:r>
                      <a:rPr lang="ru-RU" dirty="0" smtClean="0"/>
                      <a:t>161,5 </a:t>
                    </a:r>
                    <a:r>
                      <a:rPr lang="ru-RU" dirty="0" err="1" smtClean="0"/>
                      <a:t>млн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рублей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Дотация на выравнивание бюджетной обеспеченности 778,4 млн. рублей</c:v>
                </c:pt>
                <c:pt idx="1">
                  <c:v>Дотация на обеспечение сбалансированности бюджетов 173,7 млн. рублей</c:v>
                </c:pt>
                <c:pt idx="2">
                  <c:v>Субсидии 2 380,0 млн. рублей</c:v>
                </c:pt>
                <c:pt idx="3">
                  <c:v>Субвенции 4 928,2 млн. рублей</c:v>
                </c:pt>
                <c:pt idx="4">
                  <c:v>Иные межбюджетные трансферты 161,5 млн. рублей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778.4</c:v>
                </c:pt>
                <c:pt idx="1">
                  <c:v>173.7</c:v>
                </c:pt>
                <c:pt idx="2">
                  <c:v>2380</c:v>
                </c:pt>
                <c:pt idx="3">
                  <c:v>4928.2</c:v>
                </c:pt>
                <c:pt idx="4">
                  <c:v>161.5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ГД!$A$13</c:f>
              <c:strCache>
                <c:ptCount val="1"/>
                <c:pt idx="0">
                  <c:v>Государственный 
долг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pPr>
              <a:solidFill>
                <a:srgbClr val="FF0000"/>
              </a:solidFill>
            </c:spPr>
          </c:marker>
          <c:cat>
            <c:strRef>
              <c:f>ГД!$B$12:$F$12</c:f>
              <c:strCache>
                <c:ptCount val="5"/>
                <c:pt idx="0">
                  <c:v>на 1 января
2015 года</c:v>
                </c:pt>
                <c:pt idx="1">
                  <c:v>на 1 апреля 
2015 года</c:v>
                </c:pt>
                <c:pt idx="2">
                  <c:v>на 1 июля 
2015 года</c:v>
                </c:pt>
                <c:pt idx="3">
                  <c:v>на 1 октября
2015 года</c:v>
                </c:pt>
                <c:pt idx="4">
                  <c:v>на 1 января
2016 года</c:v>
                </c:pt>
              </c:strCache>
            </c:strRef>
          </c:cat>
          <c:val>
            <c:numRef>
              <c:f>ГД!$B$13:$F$13</c:f>
              <c:numCache>
                <c:formatCode>#,##0.0</c:formatCode>
                <c:ptCount val="5"/>
                <c:pt idx="0">
                  <c:v>12289.705400309998</c:v>
                </c:pt>
                <c:pt idx="1">
                  <c:v>11972.4</c:v>
                </c:pt>
                <c:pt idx="2">
                  <c:v>12455.48</c:v>
                </c:pt>
                <c:pt idx="3">
                  <c:v>13288.9</c:v>
                </c:pt>
                <c:pt idx="4">
                  <c:v>12817.9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368640"/>
        <c:axId val="95859200"/>
      </c:lineChart>
      <c:catAx>
        <c:axId val="96368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859200"/>
        <c:crosses val="autoZero"/>
        <c:auto val="1"/>
        <c:lblAlgn val="ctr"/>
        <c:lblOffset val="100"/>
        <c:noMultiLvlLbl val="0"/>
      </c:catAx>
      <c:valAx>
        <c:axId val="9585920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63686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3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DA6629-787E-4424-A54F-9578FBA26200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788FB44-2FB2-4B5B-8E2E-A5239ED67F28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Безвозмездные поступления    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11 906,4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рублей,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том числе: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C3CF786-8A0A-426A-9A00-F0B8D42AF870}" type="parTrans" cxnId="{7D45DE0A-CA3C-4516-89AF-F125E7032722}">
      <dgm:prSet/>
      <dgm:spPr/>
      <dgm:t>
        <a:bodyPr/>
        <a:lstStyle/>
        <a:p>
          <a:endParaRPr lang="ru-RU"/>
        </a:p>
      </dgm:t>
    </dgm:pt>
    <dgm:pt modelId="{0D2C8573-4014-476D-B2A0-3378BEF45FDB}" type="sibTrans" cxnId="{7D45DE0A-CA3C-4516-89AF-F125E7032722}">
      <dgm:prSet/>
      <dgm:spPr/>
      <dgm:t>
        <a:bodyPr/>
        <a:lstStyle/>
        <a:p>
          <a:endParaRPr lang="ru-RU"/>
        </a:p>
      </dgm:t>
    </dgm:pt>
    <dgm:pt modelId="{4358735E-EBED-4319-9265-5D069A11B9D6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Дотации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 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4 198,2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35 %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FDD29C8-F40F-4FB6-B8FC-04B0FC66AE15}" type="parTrans" cxnId="{9B324100-169A-420A-A594-9507D5F97DAB}">
      <dgm:prSet/>
      <dgm:spPr/>
      <dgm:t>
        <a:bodyPr/>
        <a:lstStyle/>
        <a:p>
          <a:endParaRPr lang="ru-RU"/>
        </a:p>
      </dgm:t>
    </dgm:pt>
    <dgm:pt modelId="{8F099768-EDA7-4DCD-89AC-22160519DBEE}" type="sibTrans" cxnId="{9B324100-169A-420A-A594-9507D5F97DAB}">
      <dgm:prSet/>
      <dgm:spPr/>
      <dgm:t>
        <a:bodyPr/>
        <a:lstStyle/>
        <a:p>
          <a:endParaRPr lang="ru-RU"/>
        </a:p>
      </dgm:t>
    </dgm:pt>
    <dgm:pt modelId="{6847CEA2-EF3F-4700-B105-61628C7BE710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Субсидии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4 280,4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36 %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B91F3A5-C251-4566-8F8C-E77484EF95A8}" type="parTrans" cxnId="{A4C10CBE-483E-4D4C-B50E-548F91927676}">
      <dgm:prSet/>
      <dgm:spPr/>
      <dgm:t>
        <a:bodyPr/>
        <a:lstStyle/>
        <a:p>
          <a:endParaRPr lang="ru-RU"/>
        </a:p>
      </dgm:t>
    </dgm:pt>
    <dgm:pt modelId="{0A6F18DA-1F78-45B7-99DD-4A3DE3CE0941}" type="sibTrans" cxnId="{A4C10CBE-483E-4D4C-B50E-548F91927676}">
      <dgm:prSet/>
      <dgm:spPr/>
      <dgm:t>
        <a:bodyPr/>
        <a:lstStyle/>
        <a:p>
          <a:endParaRPr lang="ru-RU"/>
        </a:p>
      </dgm:t>
    </dgm:pt>
    <dgm:pt modelId="{89490F60-DA26-40E4-AD89-F01487E74B81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Субвенции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2 475,8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21 %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4C30129-6A34-4769-98EA-0D6A4E13AE75}" type="parTrans" cxnId="{068CC919-A0DD-437D-B34D-E918F9DFEFE1}">
      <dgm:prSet/>
      <dgm:spPr/>
      <dgm:t>
        <a:bodyPr/>
        <a:lstStyle/>
        <a:p>
          <a:endParaRPr lang="ru-RU"/>
        </a:p>
      </dgm:t>
    </dgm:pt>
    <dgm:pt modelId="{E68A8EA1-FA4D-4ABF-BE09-674C387E5FA3}" type="sibTrans" cxnId="{068CC919-A0DD-437D-B34D-E918F9DFEFE1}">
      <dgm:prSet/>
      <dgm:spPr/>
      <dgm:t>
        <a:bodyPr/>
        <a:lstStyle/>
        <a:p>
          <a:endParaRPr lang="ru-RU"/>
        </a:p>
      </dgm:t>
    </dgm:pt>
    <dgm:pt modelId="{76AC38CA-D9B1-4C33-AAFF-A2DFE0030384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952,0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рублей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8 %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DC5FF29-2D37-44DD-8682-78B1BFF5E52B}" type="parTrans" cxnId="{A26C414B-C8E0-48F2-9340-DD9C995CDCE4}">
      <dgm:prSet/>
      <dgm:spPr/>
      <dgm:t>
        <a:bodyPr/>
        <a:lstStyle/>
        <a:p>
          <a:endParaRPr lang="ru-RU"/>
        </a:p>
      </dgm:t>
    </dgm:pt>
    <dgm:pt modelId="{CDB18814-5C8A-41D7-94DA-CF7CB6F35685}" type="sibTrans" cxnId="{A26C414B-C8E0-48F2-9340-DD9C995CDCE4}">
      <dgm:prSet/>
      <dgm:spPr/>
      <dgm:t>
        <a:bodyPr/>
        <a:lstStyle/>
        <a:p>
          <a:endParaRPr lang="ru-RU"/>
        </a:p>
      </dgm:t>
    </dgm:pt>
    <dgm:pt modelId="{99B7594F-5156-484D-8A8F-E5999E14B6E8}" type="pres">
      <dgm:prSet presAssocID="{32DA6629-787E-4424-A54F-9578FBA2620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9A56D2-F799-43D3-86F2-485697F2461C}" type="pres">
      <dgm:prSet presAssocID="{D788FB44-2FB2-4B5B-8E2E-A5239ED67F28}" presName="centerShape" presStyleLbl="node0" presStyleIdx="0" presStyleCnt="1" custScaleX="138989" custScaleY="112377" custLinFactNeighborX="702"/>
      <dgm:spPr/>
      <dgm:t>
        <a:bodyPr/>
        <a:lstStyle/>
        <a:p>
          <a:endParaRPr lang="ru-RU"/>
        </a:p>
      </dgm:t>
    </dgm:pt>
    <dgm:pt modelId="{6806BFD3-FF2D-47A7-AEB2-4F59A31B5EA5}" type="pres">
      <dgm:prSet presAssocID="{7FDD29C8-F40F-4FB6-B8FC-04B0FC66AE15}" presName="parTrans" presStyleLbl="bgSibTrans2D1" presStyleIdx="0" presStyleCnt="4" custLinFactNeighborX="6221"/>
      <dgm:spPr/>
      <dgm:t>
        <a:bodyPr/>
        <a:lstStyle/>
        <a:p>
          <a:endParaRPr lang="ru-RU"/>
        </a:p>
      </dgm:t>
    </dgm:pt>
    <dgm:pt modelId="{3F72CAA7-3097-4FA4-A504-062CE274DEB6}" type="pres">
      <dgm:prSet presAssocID="{4358735E-EBED-4319-9265-5D069A11B9D6}" presName="node" presStyleLbl="node1" presStyleIdx="0" presStyleCnt="4" custRadScaleRad="110310" custRadScaleInc="15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C50C9-D147-4E85-BBB3-208A61691CDD}" type="pres">
      <dgm:prSet presAssocID="{0B91F3A5-C251-4566-8F8C-E77484EF95A8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CB4388FF-7B3F-455C-82F6-199966AAF29C}" type="pres">
      <dgm:prSet presAssocID="{6847CEA2-EF3F-4700-B105-61628C7BE710}" presName="node" presStyleLbl="node1" presStyleIdx="1" presStyleCnt="4" custRadScaleRad="101733" custRadScaleInc="-4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6FDE1-4A52-42C5-A09C-120FB83D8F34}" type="pres">
      <dgm:prSet presAssocID="{64C30129-6A34-4769-98EA-0D6A4E13AE75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5DD260DB-6DE9-43B0-89BC-2C8E57ECDAE9}" type="pres">
      <dgm:prSet presAssocID="{89490F60-DA26-40E4-AD89-F01487E74B81}" presName="node" presStyleLbl="node1" presStyleIdx="2" presStyleCnt="4" custRadScaleRad="121745" custRadScaleInc="-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62657-DD25-4D9D-A3FB-F6335EE12AC5}" type="pres">
      <dgm:prSet presAssocID="{6DC5FF29-2D37-44DD-8682-78B1BFF5E52B}" presName="parTrans" presStyleLbl="bgSibTrans2D1" presStyleIdx="3" presStyleCnt="4" custLinFactNeighborX="-6287" custLinFactNeighborY="2540" custRadScaleRad="198439" custRadScaleInc="-2147483648"/>
      <dgm:spPr/>
      <dgm:t>
        <a:bodyPr/>
        <a:lstStyle/>
        <a:p>
          <a:endParaRPr lang="ru-RU"/>
        </a:p>
      </dgm:t>
    </dgm:pt>
    <dgm:pt modelId="{223D088A-0163-4B21-A7CD-2C31E37F4856}" type="pres">
      <dgm:prSet presAssocID="{76AC38CA-D9B1-4C33-AAFF-A2DFE0030384}" presName="node" presStyleLbl="node1" presStyleIdx="3" presStyleCnt="4" custRadScaleRad="114764" custRadScaleInc="-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45DE0A-CA3C-4516-89AF-F125E7032722}" srcId="{32DA6629-787E-4424-A54F-9578FBA26200}" destId="{D788FB44-2FB2-4B5B-8E2E-A5239ED67F28}" srcOrd="0" destOrd="0" parTransId="{FC3CF786-8A0A-426A-9A00-F0B8D42AF870}" sibTransId="{0D2C8573-4014-476D-B2A0-3378BEF45FDB}"/>
    <dgm:cxn modelId="{068CC919-A0DD-437D-B34D-E918F9DFEFE1}" srcId="{D788FB44-2FB2-4B5B-8E2E-A5239ED67F28}" destId="{89490F60-DA26-40E4-AD89-F01487E74B81}" srcOrd="2" destOrd="0" parTransId="{64C30129-6A34-4769-98EA-0D6A4E13AE75}" sibTransId="{E68A8EA1-FA4D-4ABF-BE09-674C387E5FA3}"/>
    <dgm:cxn modelId="{277E0658-730A-40DF-A6A4-86CF8742A70C}" type="presOf" srcId="{89490F60-DA26-40E4-AD89-F01487E74B81}" destId="{5DD260DB-6DE9-43B0-89BC-2C8E57ECDAE9}" srcOrd="0" destOrd="0" presId="urn:microsoft.com/office/officeart/2005/8/layout/radial4"/>
    <dgm:cxn modelId="{A4C10CBE-483E-4D4C-B50E-548F91927676}" srcId="{D788FB44-2FB2-4B5B-8E2E-A5239ED67F28}" destId="{6847CEA2-EF3F-4700-B105-61628C7BE710}" srcOrd="1" destOrd="0" parTransId="{0B91F3A5-C251-4566-8F8C-E77484EF95A8}" sibTransId="{0A6F18DA-1F78-45B7-99DD-4A3DE3CE0941}"/>
    <dgm:cxn modelId="{AED198BB-C00E-4D14-8D9B-C3BE3DD607F6}" type="presOf" srcId="{32DA6629-787E-4424-A54F-9578FBA26200}" destId="{99B7594F-5156-484D-8A8F-E5999E14B6E8}" srcOrd="0" destOrd="0" presId="urn:microsoft.com/office/officeart/2005/8/layout/radial4"/>
    <dgm:cxn modelId="{E6B4AF9E-A53B-4B9E-8FDB-FD1BB500BBCC}" type="presOf" srcId="{6847CEA2-EF3F-4700-B105-61628C7BE710}" destId="{CB4388FF-7B3F-455C-82F6-199966AAF29C}" srcOrd="0" destOrd="0" presId="urn:microsoft.com/office/officeart/2005/8/layout/radial4"/>
    <dgm:cxn modelId="{777E1CE2-FB3B-450D-8BE9-B1E32EF3AEB5}" type="presOf" srcId="{D788FB44-2FB2-4B5B-8E2E-A5239ED67F28}" destId="{609A56D2-F799-43D3-86F2-485697F2461C}" srcOrd="0" destOrd="0" presId="urn:microsoft.com/office/officeart/2005/8/layout/radial4"/>
    <dgm:cxn modelId="{A26C414B-C8E0-48F2-9340-DD9C995CDCE4}" srcId="{D788FB44-2FB2-4B5B-8E2E-A5239ED67F28}" destId="{76AC38CA-D9B1-4C33-AAFF-A2DFE0030384}" srcOrd="3" destOrd="0" parTransId="{6DC5FF29-2D37-44DD-8682-78B1BFF5E52B}" sibTransId="{CDB18814-5C8A-41D7-94DA-CF7CB6F35685}"/>
    <dgm:cxn modelId="{6B489CDB-75E8-4B8E-BB7B-18A9F4942F96}" type="presOf" srcId="{4358735E-EBED-4319-9265-5D069A11B9D6}" destId="{3F72CAA7-3097-4FA4-A504-062CE274DEB6}" srcOrd="0" destOrd="0" presId="urn:microsoft.com/office/officeart/2005/8/layout/radial4"/>
    <dgm:cxn modelId="{D5BECE08-B81C-405F-85EA-5E47DB0FCD38}" type="presOf" srcId="{0B91F3A5-C251-4566-8F8C-E77484EF95A8}" destId="{A98C50C9-D147-4E85-BBB3-208A61691CDD}" srcOrd="0" destOrd="0" presId="urn:microsoft.com/office/officeart/2005/8/layout/radial4"/>
    <dgm:cxn modelId="{B34856B9-29B6-4D9B-8A80-C2E7A151F0D9}" type="presOf" srcId="{64C30129-6A34-4769-98EA-0D6A4E13AE75}" destId="{D186FDE1-4A52-42C5-A09C-120FB83D8F34}" srcOrd="0" destOrd="0" presId="urn:microsoft.com/office/officeart/2005/8/layout/radial4"/>
    <dgm:cxn modelId="{9B324100-169A-420A-A594-9507D5F97DAB}" srcId="{D788FB44-2FB2-4B5B-8E2E-A5239ED67F28}" destId="{4358735E-EBED-4319-9265-5D069A11B9D6}" srcOrd="0" destOrd="0" parTransId="{7FDD29C8-F40F-4FB6-B8FC-04B0FC66AE15}" sibTransId="{8F099768-EDA7-4DCD-89AC-22160519DBEE}"/>
    <dgm:cxn modelId="{B8E40255-00F3-42E1-96CA-89A805D2FD22}" type="presOf" srcId="{6DC5FF29-2D37-44DD-8682-78B1BFF5E52B}" destId="{8B862657-DD25-4D9D-A3FB-F6335EE12AC5}" srcOrd="0" destOrd="0" presId="urn:microsoft.com/office/officeart/2005/8/layout/radial4"/>
    <dgm:cxn modelId="{A518777F-327A-4302-A2E6-BD4A59F1A21D}" type="presOf" srcId="{76AC38CA-D9B1-4C33-AAFF-A2DFE0030384}" destId="{223D088A-0163-4B21-A7CD-2C31E37F4856}" srcOrd="0" destOrd="0" presId="urn:microsoft.com/office/officeart/2005/8/layout/radial4"/>
    <dgm:cxn modelId="{3DADBD00-B933-4478-B138-34B3A090A43E}" type="presOf" srcId="{7FDD29C8-F40F-4FB6-B8FC-04B0FC66AE15}" destId="{6806BFD3-FF2D-47A7-AEB2-4F59A31B5EA5}" srcOrd="0" destOrd="0" presId="urn:microsoft.com/office/officeart/2005/8/layout/radial4"/>
    <dgm:cxn modelId="{4E0B46CF-0B99-40CA-B08F-BA8B012A4DF0}" type="presParOf" srcId="{99B7594F-5156-484D-8A8F-E5999E14B6E8}" destId="{609A56D2-F799-43D3-86F2-485697F2461C}" srcOrd="0" destOrd="0" presId="urn:microsoft.com/office/officeart/2005/8/layout/radial4"/>
    <dgm:cxn modelId="{F4D383D1-594D-4D2E-A1C5-C486461DBA74}" type="presParOf" srcId="{99B7594F-5156-484D-8A8F-E5999E14B6E8}" destId="{6806BFD3-FF2D-47A7-AEB2-4F59A31B5EA5}" srcOrd="1" destOrd="0" presId="urn:microsoft.com/office/officeart/2005/8/layout/radial4"/>
    <dgm:cxn modelId="{1051703B-9E95-42CE-B28E-D849AFD76D3F}" type="presParOf" srcId="{99B7594F-5156-484D-8A8F-E5999E14B6E8}" destId="{3F72CAA7-3097-4FA4-A504-062CE274DEB6}" srcOrd="2" destOrd="0" presId="urn:microsoft.com/office/officeart/2005/8/layout/radial4"/>
    <dgm:cxn modelId="{F9021DAB-500F-4D92-AB79-B92428BB970E}" type="presParOf" srcId="{99B7594F-5156-484D-8A8F-E5999E14B6E8}" destId="{A98C50C9-D147-4E85-BBB3-208A61691CDD}" srcOrd="3" destOrd="0" presId="urn:microsoft.com/office/officeart/2005/8/layout/radial4"/>
    <dgm:cxn modelId="{1AE9580B-A472-4508-84A3-7D9EB5CCDB11}" type="presParOf" srcId="{99B7594F-5156-484D-8A8F-E5999E14B6E8}" destId="{CB4388FF-7B3F-455C-82F6-199966AAF29C}" srcOrd="4" destOrd="0" presId="urn:microsoft.com/office/officeart/2005/8/layout/radial4"/>
    <dgm:cxn modelId="{CBE99C6D-9738-478D-B68E-B4652515977B}" type="presParOf" srcId="{99B7594F-5156-484D-8A8F-E5999E14B6E8}" destId="{D186FDE1-4A52-42C5-A09C-120FB83D8F34}" srcOrd="5" destOrd="0" presId="urn:microsoft.com/office/officeart/2005/8/layout/radial4"/>
    <dgm:cxn modelId="{45691C7E-30E0-4117-9A52-9DA695D910DA}" type="presParOf" srcId="{99B7594F-5156-484D-8A8F-E5999E14B6E8}" destId="{5DD260DB-6DE9-43B0-89BC-2C8E57ECDAE9}" srcOrd="6" destOrd="0" presId="urn:microsoft.com/office/officeart/2005/8/layout/radial4"/>
    <dgm:cxn modelId="{B6EBA94D-51DD-47C9-AB4B-89B5B4D1C7F8}" type="presParOf" srcId="{99B7594F-5156-484D-8A8F-E5999E14B6E8}" destId="{8B862657-DD25-4D9D-A3FB-F6335EE12AC5}" srcOrd="7" destOrd="0" presId="urn:microsoft.com/office/officeart/2005/8/layout/radial4"/>
    <dgm:cxn modelId="{040C1D50-BCDB-4AC2-A773-924973F9988D}" type="presParOf" srcId="{99B7594F-5156-484D-8A8F-E5999E14B6E8}" destId="{223D088A-0163-4B21-A7CD-2C31E37F4856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37FA5-FCE0-4A36-8F1C-19593AF1E07F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D8A97-D025-49D9-A0F9-289D00B1AF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724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4EC1B-31C4-4D9A-BF19-D3866C7A26F9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39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898520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77923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57176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94172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49216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01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9767521-1B71-4731-BE60-8D2500B1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686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176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290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7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81247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02ABFF9-E306-40FA-86FB-6B50FF811040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9CB9764-3463-4861-9908-8A0C379B56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D7F31B7-71D2-4D32-A781-62C5D241F5FC}" type="datetimeFigureOut">
              <a:rPr lang="ru-RU" smtClean="0"/>
              <a:pPr/>
              <a:t>30.06.2016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9767521-1B71-4731-BE60-8D2500B16818}" type="slidenum">
              <a:rPr lang="ru-RU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8460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18" Type="http://schemas.openxmlformats.org/officeDocument/2006/relationships/image" Target="../media/image42.png"/><Relationship Id="rId3" Type="http://schemas.openxmlformats.org/officeDocument/2006/relationships/image" Target="../media/image28.jpeg"/><Relationship Id="rId7" Type="http://schemas.openxmlformats.org/officeDocument/2006/relationships/image" Target="../media/image31.png"/><Relationship Id="rId12" Type="http://schemas.openxmlformats.org/officeDocument/2006/relationships/image" Target="../media/image36.jpeg"/><Relationship Id="rId17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0.jpe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10.png"/><Relationship Id="rId4" Type="http://schemas.openxmlformats.org/officeDocument/2006/relationships/chart" Target="../charts/chart5.xml"/><Relationship Id="rId9" Type="http://schemas.openxmlformats.org/officeDocument/2006/relationships/image" Target="../media/image33.png"/><Relationship Id="rId1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13" Type="http://schemas.openxmlformats.org/officeDocument/2006/relationships/image" Target="../media/image52.jpeg"/><Relationship Id="rId3" Type="http://schemas.openxmlformats.org/officeDocument/2006/relationships/image" Target="../media/image35.jpeg"/><Relationship Id="rId7" Type="http://schemas.openxmlformats.org/officeDocument/2006/relationships/image" Target="../media/image46.gif"/><Relationship Id="rId12" Type="http://schemas.openxmlformats.org/officeDocument/2006/relationships/image" Target="../media/image51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50.jpeg"/><Relationship Id="rId5" Type="http://schemas.openxmlformats.org/officeDocument/2006/relationships/image" Target="../media/image11.png"/><Relationship Id="rId10" Type="http://schemas.openxmlformats.org/officeDocument/2006/relationships/image" Target="../media/image49.png"/><Relationship Id="rId4" Type="http://schemas.openxmlformats.org/officeDocument/2006/relationships/image" Target="../media/image10.pn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0.pn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344465691_orel2.jpg"/>
          <p:cNvPicPr>
            <a:picLocks noChangeAspect="1"/>
          </p:cNvPicPr>
          <p:nvPr/>
        </p:nvPicPr>
        <p:blipFill>
          <a:blip r:embed="rId2"/>
          <a:srcRect t="27185"/>
          <a:stretch>
            <a:fillRect/>
          </a:stretch>
        </p:blipFill>
        <p:spPr>
          <a:xfrm>
            <a:off x="-32" y="-24"/>
            <a:ext cx="5857916" cy="2635884"/>
          </a:xfrm>
          <a:prstGeom prst="rect">
            <a:avLst/>
          </a:prstGeom>
        </p:spPr>
      </p:pic>
      <p:pic>
        <p:nvPicPr>
          <p:cNvPr id="4" name="Рисунок 3" descr="18639.jpg"/>
          <p:cNvPicPr>
            <a:picLocks noChangeAspect="1"/>
          </p:cNvPicPr>
          <p:nvPr/>
        </p:nvPicPr>
        <p:blipFill>
          <a:blip r:embed="rId3" cstate="print"/>
          <a:srcRect r="4166"/>
          <a:stretch>
            <a:fillRect/>
          </a:stretch>
        </p:blipFill>
        <p:spPr>
          <a:xfrm>
            <a:off x="5857884" y="0"/>
            <a:ext cx="3286148" cy="2571744"/>
          </a:xfrm>
          <a:prstGeom prst="rect">
            <a:avLst/>
          </a:prstGeom>
        </p:spPr>
      </p:pic>
      <p:pic>
        <p:nvPicPr>
          <p:cNvPr id="5" name="Рисунок 4" descr="176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333" y="1000108"/>
            <a:ext cx="3865931" cy="2603190"/>
          </a:xfrm>
          <a:prstGeom prst="rect">
            <a:avLst/>
          </a:prstGeom>
        </p:spPr>
      </p:pic>
      <p:pic>
        <p:nvPicPr>
          <p:cNvPr id="6" name="Рисунок 5" descr="91874770.jpg"/>
          <p:cNvPicPr>
            <a:picLocks noChangeAspect="1"/>
          </p:cNvPicPr>
          <p:nvPr/>
        </p:nvPicPr>
        <p:blipFill>
          <a:blip r:embed="rId5"/>
          <a:srcRect l="9411" r="4015" b="14680"/>
          <a:stretch>
            <a:fillRect/>
          </a:stretch>
        </p:blipFill>
        <p:spPr>
          <a:xfrm>
            <a:off x="0" y="2143116"/>
            <a:ext cx="3382766" cy="2500330"/>
          </a:xfrm>
          <a:prstGeom prst="rect">
            <a:avLst/>
          </a:prstGeom>
        </p:spPr>
      </p:pic>
      <p:pic>
        <p:nvPicPr>
          <p:cNvPr id="11" name="Рисунок 10" descr="go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14480" y="6072206"/>
            <a:ext cx="473652" cy="6429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00298" y="6143644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Орловская область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ctrTitle"/>
          </p:nvPr>
        </p:nvSpPr>
        <p:spPr>
          <a:xfrm>
            <a:off x="1928794" y="4000504"/>
            <a:ext cx="7143800" cy="1828800"/>
          </a:xfrm>
        </p:spPr>
        <p:txBody>
          <a:bodyPr>
            <a:normAutofit/>
          </a:bodyPr>
          <a:lstStyle/>
          <a:p>
            <a:pPr algn="r"/>
            <a:r>
              <a:rPr lang="ru-RU" sz="3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</a:t>
            </a:r>
            <a:r>
              <a:rPr lang="ru-RU" sz="3500" b="1" dirty="0" smtClean="0"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лн</a:t>
            </a:r>
            <a:r>
              <a:rPr lang="ru-RU" sz="35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ение областного бюджета ЗА 2015 год</a:t>
            </a:r>
            <a:endParaRPr lang="ru-RU" sz="35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16" y="5715016"/>
            <a:ext cx="7000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30505"/>
                </a:solidFill>
                <a:latin typeface="Times New Roman" pitchFamily="18" charset="0"/>
                <a:cs typeface="Times New Roman" pitchFamily="18" charset="0"/>
              </a:rPr>
              <a:t>(к проекту закона «Об исполнении областного бюджета за 2015 год»)</a:t>
            </a:r>
            <a:endParaRPr lang="ru-RU" dirty="0">
              <a:solidFill>
                <a:srgbClr val="03050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1" y="2603862"/>
            <a:ext cx="1725897" cy="253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025336509"/>
              </p:ext>
            </p:extLst>
          </p:nvPr>
        </p:nvGraphicFramePr>
        <p:xfrm>
          <a:off x="1714480" y="1571612"/>
          <a:ext cx="765704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6133867"/>
            <a:ext cx="1677119" cy="29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162" y="6252435"/>
            <a:ext cx="1175455" cy="55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1" y="2996952"/>
            <a:ext cx="1447819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026" y="6450613"/>
            <a:ext cx="893453" cy="31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33" y="3500438"/>
            <a:ext cx="1281071" cy="34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41" y="3845155"/>
            <a:ext cx="1220491" cy="36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22" b="27281"/>
          <a:stretch/>
        </p:blipFill>
        <p:spPr bwMode="auto">
          <a:xfrm>
            <a:off x="1991416" y="6215082"/>
            <a:ext cx="1440160" cy="63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48" y="6369864"/>
            <a:ext cx="1118320" cy="41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1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72"/>
          <a:stretch/>
        </p:blipFill>
        <p:spPr bwMode="auto">
          <a:xfrm>
            <a:off x="237976" y="6465710"/>
            <a:ext cx="1619388" cy="35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&quot;Мираторг&quot; откроет первый супермаркет в Петербурге в феврале 2013 года РИА Новости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2" t="11493" r="18696" b="26875"/>
          <a:stretch/>
        </p:blipFill>
        <p:spPr bwMode="auto">
          <a:xfrm>
            <a:off x="275137" y="5411489"/>
            <a:ext cx="1367905" cy="73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agro-al.ru/logo-agro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2" y="4681373"/>
            <a:ext cx="1024508" cy="74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1-tub-ru.yandex.net/i?id=9a8fbc7fed7cae517ce932c206f937f1-109-144&amp;n=2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22" y="2048576"/>
            <a:ext cx="1382844" cy="45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Для справки - Information system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90" y="4354978"/>
            <a:ext cx="1214414" cy="35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6238458"/>
            <a:ext cx="1682750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0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06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38"/>
          <p:cNvSpPr>
            <a:spLocks noChangeArrowheads="1"/>
          </p:cNvSpPr>
          <p:nvPr/>
        </p:nvSpPr>
        <p:spPr bwMode="auto">
          <a:xfrm>
            <a:off x="192103" y="5229200"/>
            <a:ext cx="4233080" cy="1550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96" tIns="45098" rIns="90196" bIns="45098">
            <a:spAutoFit/>
          </a:bodyPr>
          <a:lstStyle>
            <a:lvl1pPr defTabSz="446088"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marL="742950" indent="-285750" defTabSz="446088"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marL="1143000" indent="-228600" defTabSz="446088"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marL="1600200" indent="-228600" defTabSz="446088"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marL="2057400" indent="-228600" defTabSz="446088" eaLnBrk="0"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60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60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60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608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lvl="0" algn="ctr" eaLnBrk="1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altLang="ru-RU" sz="1700" b="1" kern="0" dirty="0">
                <a:solidFill>
                  <a:srgbClr val="FFFFFF"/>
                </a:solidFill>
              </a:rPr>
              <a:t>осуществлен ввод в эксплуатацию завода по переработке гречневой крупы мощностью 40 000 </a:t>
            </a:r>
            <a:r>
              <a:rPr lang="ru-RU" altLang="ru-RU" sz="1700" b="1" kern="0" dirty="0" smtClean="0">
                <a:solidFill>
                  <a:srgbClr val="FFFFFF"/>
                </a:solidFill>
              </a:rPr>
              <a:t>тонн</a:t>
            </a:r>
            <a:endParaRPr lang="ru-RU" altLang="ru-RU" sz="1700" b="1" kern="0" dirty="0">
              <a:solidFill>
                <a:srgbClr val="FFFFFF"/>
              </a:solidFill>
            </a:endParaRPr>
          </a:p>
          <a:p>
            <a:pPr lvl="0" algn="ctr" eaLnBrk="1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endParaRPr lang="ru-RU" altLang="ru-RU" sz="1700" b="1" kern="0" dirty="0" smtClean="0">
              <a:solidFill>
                <a:srgbClr val="FFFFFF"/>
              </a:solidFill>
            </a:endParaRPr>
          </a:p>
          <a:p>
            <a:pPr lvl="0" algn="ctr" eaLnBrk="1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altLang="ru-RU" sz="1700" b="1" kern="0" dirty="0" smtClean="0">
                <a:solidFill>
                  <a:srgbClr val="FFFFFF"/>
                </a:solidFill>
              </a:rPr>
              <a:t>освоено инвестиций – </a:t>
            </a:r>
            <a:br>
              <a:rPr lang="ru-RU" altLang="ru-RU" sz="1700" b="1" kern="0" dirty="0" smtClean="0">
                <a:solidFill>
                  <a:srgbClr val="FFFFFF"/>
                </a:solidFill>
              </a:rPr>
            </a:br>
            <a:r>
              <a:rPr lang="ru-RU" altLang="ru-RU" sz="1700" b="1" kern="0" dirty="0" smtClean="0">
                <a:solidFill>
                  <a:srgbClr val="FFFFFF"/>
                </a:solidFill>
              </a:rPr>
              <a:t>840 </a:t>
            </a:r>
            <a:r>
              <a:rPr lang="ru-RU" altLang="ru-RU" sz="1700" b="1" kern="0" dirty="0">
                <a:solidFill>
                  <a:srgbClr val="FFFFFF"/>
                </a:solidFill>
              </a:rPr>
              <a:t>млн </a:t>
            </a:r>
            <a:r>
              <a:rPr lang="ru-RU" altLang="ru-RU" sz="1700" b="1" kern="0" dirty="0" smtClean="0">
                <a:solidFill>
                  <a:srgbClr val="FFFFFF"/>
                </a:solidFill>
              </a:rPr>
              <a:t>рублей</a:t>
            </a:r>
            <a:endParaRPr kumimoji="0" lang="ru-RU" altLang="ru-RU" sz="17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icrosoft YaHei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127331"/>
            <a:ext cx="7392069" cy="1015653"/>
          </a:xfrm>
          <a:prstGeom prst="rect">
            <a:avLst/>
          </a:prstGeom>
          <a:noFill/>
        </p:spPr>
        <p:txBody>
          <a:bodyPr wrap="square" lIns="91430" tIns="45715" rIns="91430" bIns="4571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РЕЗУЛЬТАТЫ </a:t>
            </a: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Национального рейтинга в </a:t>
            </a: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2015 году</a:t>
            </a:r>
          </a:p>
        </p:txBody>
      </p:sp>
      <p:pic>
        <p:nvPicPr>
          <p:cNvPr id="1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1500175"/>
            <a:ext cx="9144032" cy="53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www.asi.ru/images/logos/rating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5980"/>
            <a:ext cx="950873" cy="87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2867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параметры исполнении  областного бюджета за 2014-2015 годы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1785926"/>
          <a:ext cx="8858313" cy="4704435"/>
        </p:xfrm>
        <a:graphic>
          <a:graphicData uri="http://schemas.openxmlformats.org/drawingml/2006/table">
            <a:tbl>
              <a:tblPr/>
              <a:tblGrid>
                <a:gridCol w="2571768"/>
                <a:gridCol w="1143008"/>
                <a:gridCol w="1071570"/>
                <a:gridCol w="1143008"/>
                <a:gridCol w="714380"/>
                <a:gridCol w="1130390"/>
                <a:gridCol w="1084189"/>
              </a:tblGrid>
              <a:tr h="17787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2014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 2015 год/     2014 год (%)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  2015 год/   2014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21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годовой план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2015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87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26 507,4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28 398,5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26 111,2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91,9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98,5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-396,2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20382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14 309,1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16 314,6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14 204,8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87,1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99,3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-104,3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64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12 198,3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12 083,9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11 906,4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98,5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97,6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-291,9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87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28 472,8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31 295,7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28 821,3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92,1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101,2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348,6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1914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за счет областных средств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21 282,3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22 756,0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20 800,4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91,4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97,7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-481,8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за счет федеральных средств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7 190,5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8 539,7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8 020,9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93,9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111,5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830,4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574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 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ПРОФИЦИТ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(+)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-1 965,4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-2 897,2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-2 710,1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152" marR="5152" marT="5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451793">
                <a:tc>
                  <a:txBody>
                    <a:bodyPr/>
                    <a:lstStyle/>
                    <a:p>
                      <a:pPr algn="ctr" rtl="0" fontAlgn="b">
                        <a:lnSpc>
                          <a:spcPts val="158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Источники финансирования</a:t>
                      </a:r>
                    </a:p>
                    <a:p>
                      <a:pPr algn="ctr" rtl="0" fontAlgn="b">
                        <a:lnSpc>
                          <a:spcPts val="158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дефицита бюджета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1 965,4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2 897,2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2 710,1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57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кредитных организаций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1 657,2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1 136,1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960,1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получение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4 869,0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3 610,4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3 434,4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погашение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-3 211,8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-2 474,3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-2 474,3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8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609,1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1 041,9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1 106,3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получение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720,5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4 030,8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4 030,8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0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погашение</a:t>
                      </a:r>
                    </a:p>
                  </a:txBody>
                  <a:tcPr marL="5087" marR="5087" marT="508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-111,4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-2 988,9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-2 924,5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929586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Информация о поступлении доходов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 в областной бюджет за 2014-2015 годы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428736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0" y="1714488"/>
          <a:ext cx="8786876" cy="5101234"/>
        </p:xfrm>
        <a:graphic>
          <a:graphicData uri="http://schemas.openxmlformats.org/drawingml/2006/table">
            <a:tbl>
              <a:tblPr/>
              <a:tblGrid>
                <a:gridCol w="3514749"/>
                <a:gridCol w="1253104"/>
                <a:gridCol w="1234034"/>
                <a:gridCol w="984422"/>
                <a:gridCol w="609127"/>
                <a:gridCol w="1191440"/>
              </a:tblGrid>
              <a:tr h="1456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855" marR="4855" marT="4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6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2014 год</a:t>
                      </a:r>
                    </a:p>
                  </a:txBody>
                  <a:tcPr marL="4855" marR="4855" marT="4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>
                        <a:lnSpc>
                          <a:spcPts val="16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4855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6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год/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 (%)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55" marR="4855" marT="4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348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4855" marR="4855" marT="4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2015 год</a:t>
                      </a:r>
                    </a:p>
                  </a:txBody>
                  <a:tcPr marL="4855" marR="4855" marT="4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6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</a:t>
                      </a:r>
                    </a:p>
                  </a:txBody>
                  <a:tcPr marL="4855" marR="4855" marT="4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8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26 507,4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28 398,5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26 111,2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408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14 309,1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16 314,6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14 204,8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ctr" fontAlgn="b">
                        <a:lnSpc>
                          <a:spcPts val="15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3 565,5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4 111,9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2 822,2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5 728,6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6 239,5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5 718,5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99,8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акцизы, всего: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1 768,3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1 835,1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1 970,3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- по алкогольной продукции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100,7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326">
                <a:tc>
                  <a:txBody>
                    <a:bodyPr/>
                    <a:lstStyle/>
                    <a:p>
                      <a:pPr algn="l" fontAlgn="t">
                        <a:lnSpc>
                          <a:spcPts val="150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- доходы от уплаты акцизов на нефтепродукты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1 700,9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1 782,0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1 916,8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112,7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174796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1 309,6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1 628,0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1 491,6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174796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602,4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682,3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680,6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99,8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налоговые доходы</a:t>
                      </a:r>
                    </a:p>
                  </a:txBody>
                  <a:tcPr marL="174796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840,5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909,4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933,7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102,7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174796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494,1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908,4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588,0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64,7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12 198,3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12 083,9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11 906,4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97,6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326">
                <a:tc>
                  <a:txBody>
                    <a:bodyPr/>
                    <a:lstStyle/>
                    <a:p>
                      <a:pPr algn="l" fontAlgn="t">
                        <a:lnSpc>
                          <a:spcPts val="150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выравнивание бюджетной обеспеченности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3 488,0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3 498,0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3 498,0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100,3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989">
                <a:tc>
                  <a:txBody>
                    <a:bodyPr/>
                    <a:lstStyle/>
                    <a:p>
                      <a:pPr algn="l" fontAlgn="t">
                        <a:lnSpc>
                          <a:spcPts val="1500"/>
                        </a:lnSpc>
                      </a:pPr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 на поддержку мер по обеспечению сбалансированности бюджетов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1 476,5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700,2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700,2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5 278,2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4 331,1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4 280,4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98,8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6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</a:t>
                      </a:r>
                    </a:p>
                  </a:txBody>
                  <a:tcPr marL="174796" marR="4855" marT="48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1 575,1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2 580,9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2 475,8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95,9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157,2</a:t>
                      </a:r>
                    </a:p>
                  </a:txBody>
                  <a:tcPr marL="4855" marR="4855" marT="48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доходов за 2015 год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Диаграмма 9"/>
          <p:cNvGraphicFramePr/>
          <p:nvPr/>
        </p:nvGraphicFramePr>
        <p:xfrm>
          <a:off x="0" y="1544002"/>
          <a:ext cx="9144000" cy="5242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Овал 7"/>
          <p:cNvSpPr/>
          <p:nvPr/>
        </p:nvSpPr>
        <p:spPr>
          <a:xfrm>
            <a:off x="3911197" y="3571876"/>
            <a:ext cx="1571637" cy="107157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68322" y="3803696"/>
            <a:ext cx="1875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14 204,8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Динамика поступления основных видов налогов в областной бюджет в 2014 - 2015 годах </a:t>
            </a:r>
            <a:endParaRPr lang="ru-RU" sz="29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929586" y="1428736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Chart 1"/>
          <p:cNvGraphicFramePr>
            <a:graphicFrameLocks/>
          </p:cNvGraphicFramePr>
          <p:nvPr/>
        </p:nvGraphicFramePr>
        <p:xfrm>
          <a:off x="285720" y="357166"/>
          <a:ext cx="8515350" cy="6686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1463758383_gazprom_logo_081214.jpg"/>
          <p:cNvPicPr>
            <a:picLocks noChangeAspect="1"/>
          </p:cNvPicPr>
          <p:nvPr/>
        </p:nvPicPr>
        <p:blipFill>
          <a:blip r:embed="rId2" cstate="print"/>
          <a:srcRect t="12500" b="27083"/>
          <a:stretch>
            <a:fillRect/>
          </a:stretch>
        </p:blipFill>
        <p:spPr>
          <a:xfrm>
            <a:off x="2143140" y="5429264"/>
            <a:ext cx="1000100" cy="453174"/>
          </a:xfrm>
          <a:prstGeom prst="rect">
            <a:avLst/>
          </a:prstGeom>
        </p:spPr>
      </p:pic>
      <p:pic>
        <p:nvPicPr>
          <p:cNvPr id="22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44" b="36723"/>
          <a:stretch/>
        </p:blipFill>
        <p:spPr bwMode="auto">
          <a:xfrm>
            <a:off x="705532" y="4857760"/>
            <a:ext cx="1294700" cy="38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509574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Реестр поступлений налоговых платежей в областной бюджет от крупных плательщиков по основным видам налогов (налог на прибыль, налог на имущество, НДФЛ) 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за 2014-2015 годы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5" y="2171700"/>
          <a:ext cx="8786873" cy="4400576"/>
        </p:xfrm>
        <a:graphic>
          <a:graphicData uri="http://schemas.openxmlformats.org/drawingml/2006/table">
            <a:tbl>
              <a:tblPr/>
              <a:tblGrid>
                <a:gridCol w="500065"/>
                <a:gridCol w="5072098"/>
                <a:gridCol w="1152266"/>
                <a:gridCol w="1031222"/>
                <a:gridCol w="1031222"/>
              </a:tblGrid>
              <a:tr h="33337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Поступило  всего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6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ООО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Керама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Марацци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390 348,2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539 103,1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138,1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ОАО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Орелстрой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- ХОЛДИНГ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583 566,4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501 321,2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ООО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Фригогласс-Евразия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181 848,9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339 502,4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186,7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ОАО "РЖД"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298 146,2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323 302,2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ЗАО "Корпорация ГРИНН"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301 462,2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274 420,2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91,0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74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ОАО "Межрегиональная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распределительная</a:t>
                      </a:r>
                    </a:p>
                    <a:p>
                      <a:pPr algn="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сетевая компания "Центра"</a:t>
                      </a:r>
                    </a:p>
                  </a:txBody>
                  <a:tcPr marL="7620" marR="36000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153 219,5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237 240,4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154,8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ОАО "Сбербанк"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489 664,7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220 473,2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ОАО "Газпром"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311 455,8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170 860,9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ЗАО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Тандер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238 858,1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166 519,9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69,7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ОАО ГМС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Ливгидромаш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7620" marR="36000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107 231,8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149 271,5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0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29586" y="1763901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071810"/>
            <a:ext cx="1428760" cy="2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agency_3262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3042" y="3343988"/>
            <a:ext cx="904876" cy="538401"/>
          </a:xfrm>
          <a:prstGeom prst="rect">
            <a:avLst/>
          </a:prstGeom>
        </p:spPr>
      </p:pic>
      <p:pic>
        <p:nvPicPr>
          <p:cNvPr id="19" name="Рисунок 18" descr="SplashEEnterprise.gif"/>
          <p:cNvPicPr>
            <a:picLocks noChangeAspect="1"/>
          </p:cNvPicPr>
          <p:nvPr/>
        </p:nvPicPr>
        <p:blipFill>
          <a:blip r:embed="rId8"/>
          <a:srcRect t="28853" b="26504"/>
          <a:stretch>
            <a:fillRect/>
          </a:stretch>
        </p:blipFill>
        <p:spPr>
          <a:xfrm>
            <a:off x="714348" y="3714752"/>
            <a:ext cx="1143008" cy="303428"/>
          </a:xfrm>
          <a:prstGeom prst="rect">
            <a:avLst/>
          </a:prstGeom>
        </p:spPr>
      </p:pic>
      <p:pic>
        <p:nvPicPr>
          <p:cNvPr id="20" name="Рисунок 19" descr="c04a57fac4c6.jpg"/>
          <p:cNvPicPr>
            <a:picLocks noChangeAspect="1"/>
          </p:cNvPicPr>
          <p:nvPr/>
        </p:nvPicPr>
        <p:blipFill>
          <a:blip r:embed="rId9"/>
          <a:srcRect t="16666" b="16667"/>
          <a:stretch>
            <a:fillRect/>
          </a:stretch>
        </p:blipFill>
        <p:spPr>
          <a:xfrm>
            <a:off x="857224" y="4082148"/>
            <a:ext cx="1928826" cy="275546"/>
          </a:xfrm>
          <a:prstGeom prst="rect">
            <a:avLst/>
          </a:prstGeom>
        </p:spPr>
      </p:pic>
      <p:pic>
        <p:nvPicPr>
          <p:cNvPr id="21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4357694"/>
            <a:ext cx="1214446" cy="36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8e58fb13a7536daec5e65ad82a256f3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85786" y="5268046"/>
            <a:ext cx="1468072" cy="304094"/>
          </a:xfrm>
          <a:prstGeom prst="rect">
            <a:avLst/>
          </a:prstGeom>
        </p:spPr>
      </p:pic>
      <p:pic>
        <p:nvPicPr>
          <p:cNvPr id="25" name="Рисунок 24" descr="magnit.jpg"/>
          <p:cNvPicPr>
            <a:picLocks noChangeAspect="1"/>
          </p:cNvPicPr>
          <p:nvPr/>
        </p:nvPicPr>
        <p:blipFill>
          <a:blip r:embed="rId12"/>
          <a:srcRect t="30469" b="38281"/>
          <a:stretch>
            <a:fillRect/>
          </a:stretch>
        </p:blipFill>
        <p:spPr>
          <a:xfrm>
            <a:off x="714348" y="5929330"/>
            <a:ext cx="1428760" cy="334868"/>
          </a:xfrm>
          <a:prstGeom prst="rect">
            <a:avLst/>
          </a:prstGeom>
        </p:spPr>
      </p:pic>
      <p:pic>
        <p:nvPicPr>
          <p:cNvPr id="26" name="Рисунок 25" descr="bfc8956e-7754-438b-843a-7dba68e6bf47.jpg"/>
          <p:cNvPicPr>
            <a:picLocks noChangeAspect="1"/>
          </p:cNvPicPr>
          <p:nvPr/>
        </p:nvPicPr>
        <p:blipFill>
          <a:blip r:embed="rId13"/>
          <a:srcRect t="20000" b="12500"/>
          <a:stretch>
            <a:fillRect/>
          </a:stretch>
        </p:blipFill>
        <p:spPr>
          <a:xfrm>
            <a:off x="2143108" y="6041840"/>
            <a:ext cx="785818" cy="5304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Информация о предоставленных налоговых льготах, преференциях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714488"/>
          <a:ext cx="8715436" cy="4127247"/>
        </p:xfrm>
        <a:graphic>
          <a:graphicData uri="http://schemas.openxmlformats.org/drawingml/2006/table">
            <a:tbl>
              <a:tblPr/>
              <a:tblGrid>
                <a:gridCol w="6715172"/>
                <a:gridCol w="1000132"/>
                <a:gridCol w="1000132"/>
              </a:tblGrid>
              <a:tr h="6019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льготы по следующим видам налогов</a:t>
                      </a:r>
                    </a:p>
                  </a:txBody>
                  <a:tcPr marL="6773" marR="6773" marT="6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Объем льгот,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млн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рублей</a:t>
                      </a:r>
                    </a:p>
                  </a:txBody>
                  <a:tcPr marL="6773" marR="6773" marT="6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2013 год</a:t>
                      </a:r>
                    </a:p>
                  </a:txBody>
                  <a:tcPr marL="6773" marR="6773" marT="6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2014 год </a:t>
                      </a:r>
                    </a:p>
                  </a:txBody>
                  <a:tcPr marL="6773" marR="6773" marT="67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организаций, по отдельным льготам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4,3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организаций, по отдельным льготам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860,5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913,3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налог, по отдельным льготам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42,3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45,7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льготы, предоставленные юридическим лицам в соответствии с законодательством субъекта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22,3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22,7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льготы, предоставленные физическим лицам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20,1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23,0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Земельный налог, по отдельным льготам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246,4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257,2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льготы, предосталенные юридическим лицам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236,6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243,4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льготы, предоставленные физическим лицам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9,8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13,8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физических лиц, по отдельным льготам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30,6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31,8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выпадающих доходов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1 184,1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1 248,0</a:t>
                      </a:r>
                    </a:p>
                  </a:txBody>
                  <a:tcPr marL="6773" marR="6773" marT="67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1406" y="5997379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</a:t>
            </a:r>
            <a:r>
              <a:rPr lang="ru-RU" i="1" dirty="0" smtClean="0"/>
              <a:t>Информация об объеме выпадающих доходов за 2015 год будет размещена после предоставления отчетных форм Управления ФНС России по Орловской области</a:t>
            </a:r>
            <a:endParaRPr lang="ru-RU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-142908" y="1722454"/>
          <a:ext cx="9286940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Структура безвозмездных поступлений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 за 2015 год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714488"/>
          <a:ext cx="8858311" cy="4982956"/>
        </p:xfrm>
        <a:graphic>
          <a:graphicData uri="http://schemas.openxmlformats.org/drawingml/2006/table">
            <a:tbl>
              <a:tblPr/>
              <a:tblGrid>
                <a:gridCol w="3009067"/>
                <a:gridCol w="1062899"/>
                <a:gridCol w="1071570"/>
                <a:gridCol w="1000132"/>
                <a:gridCol w="571504"/>
                <a:gridCol w="1071570"/>
                <a:gridCol w="1071569"/>
              </a:tblGrid>
              <a:tr h="2198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 (раздел/подраздел бюджетной классификации)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2014 год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роста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год/   2014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 (%)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  2015 год/   2014 год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65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2015 год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</a:t>
                      </a:r>
                    </a:p>
                  </a:txBody>
                  <a:tcPr marL="4719" marR="4719" marT="47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928,2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990,3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916,7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-11,5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8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оборона, безопасность и правоохранительная деятельность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231,8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298,2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272,3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5 866,3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7 287,6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6 518,4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652,2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из них:</a:t>
                      </a:r>
                    </a:p>
                  </a:txBody>
                  <a:tcPr marL="396437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2 647,6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2 812,3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2 749,9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2 503,1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3 551,5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2 985,0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481,9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 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816,0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729,7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553,1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-263,0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7 087,0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7 175,1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6 975,9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-111,1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648,1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497,0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426,9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-221,2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5 167,3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5 506,4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4 964,9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-202,4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5 269,5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6 422,9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6 096,2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826,7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421,1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431,2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312,7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-108,4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-13,2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долга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580,6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723,9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564,3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77,9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-16,3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8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 общего характера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1 357,4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1 138,0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1 133,8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83,5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-223,6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РАСХОДОВ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28 472,8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31 295,7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28 821,3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92,1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101,2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348,6</a:t>
                      </a:r>
                    </a:p>
                  </a:txBody>
                  <a:tcPr marL="4719" marR="4719" marT="47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расходов </a:t>
            </a: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</a:rPr>
              <a:t/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областного бюджета за 2014-2015 годы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929586" y="1428736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исполнения бюджетов           за 2014-2015 годы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lum bright="55000" contrast="-40000"/>
          </a:blip>
          <a:srcRect t="12790"/>
          <a:stretch>
            <a:fillRect/>
          </a:stretch>
        </p:blipFill>
        <p:spPr bwMode="auto">
          <a:xfrm>
            <a:off x="4037" y="1500174"/>
            <a:ext cx="9139963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001024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1406" y="1794112"/>
          <a:ext cx="8929751" cy="4849598"/>
        </p:xfrm>
        <a:graphic>
          <a:graphicData uri="http://schemas.openxmlformats.org/drawingml/2006/table">
            <a:tbl>
              <a:tblPr/>
              <a:tblGrid>
                <a:gridCol w="2357455"/>
                <a:gridCol w="1071570"/>
                <a:gridCol w="1143008"/>
                <a:gridCol w="1143008"/>
                <a:gridCol w="1143008"/>
                <a:gridCol w="1071570"/>
                <a:gridCol w="1000132"/>
              </a:tblGrid>
              <a:tr h="528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2014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2014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2014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06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по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Российской Федерации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7 484 251,5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8 033 841,2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7 898 684,3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8 142 077,5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-414 432,8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-108 236,3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по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Центральному федеральному округу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2 603 320,2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2 781 682,2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2 714 614,7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2 671 288,0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-111 294,5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110 394,2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Орловская область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26 507,4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26 111,2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28 472,8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28 821,3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-1 965,4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-2 710,1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1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Орловской области в РФ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Орловской области в ЦФО</a:t>
                      </a:r>
                    </a:p>
                  </a:txBody>
                  <a:tcPr marL="7088" marR="7088" marT="70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Динамика исполнения расходов 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областного бюджета за 2014-2015 годы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214422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1" y="1643050"/>
          <a:ext cx="8572558" cy="5128308"/>
        </p:xfrm>
        <a:graphic>
          <a:graphicData uri="http://schemas.openxmlformats.org/drawingml/2006/table">
            <a:tbl>
              <a:tblPr/>
              <a:tblGrid>
                <a:gridCol w="3854923"/>
                <a:gridCol w="1321375"/>
                <a:gridCol w="1321375"/>
                <a:gridCol w="982840"/>
                <a:gridCol w="1092045"/>
              </a:tblGrid>
              <a:tr h="623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Исполнение</a:t>
                      </a:r>
                    </a:p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2014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</a:t>
                      </a:r>
                    </a:p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(%)</a:t>
                      </a: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720"/>
                        </a:lnSpc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28 472,8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28 821,3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348,6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Первоочередные расходы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25 402,0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26 633,2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1 231,2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заработная плата с начислениями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4 521,2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4 433,7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-87,5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0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публичные нормативные обязательства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1 437,2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1 610,9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173,7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прочие социальные выплаты и меры соцподдержки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1 888,4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2 807,8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919,3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сельское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хозяйство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2 647,6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2 749,9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4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фонд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2 503,1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2 985,0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481,9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- платежи ФОМС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2 636,1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3 008,4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372,3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межбюджетные трансферты местным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бюджетам (без ТДФ)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8 058,0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7 544,2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-513,8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обслуживание государственного долга</a:t>
                      </a:r>
                    </a:p>
                  </a:txBody>
                  <a:tcPr marL="4659" marR="4659" marT="4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580,6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564,3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-16,3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оплата коммунальных услуг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261,7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260,7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медикаменты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520,7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359,4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-161,4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продукты питания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301,5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271,3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-30,1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стипендии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-8,1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Второстепенные расходы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3 070,8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2 188,1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-882,7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500033" y="214289"/>
            <a:ext cx="8153400" cy="990600"/>
          </a:xfrm>
          <a:prstGeom prst="rect">
            <a:avLst/>
          </a:prstGeom>
          <a:noFill/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Динамика исполнения расходов </a:t>
            </a:r>
            <a:br>
              <a:rPr kumimoji="0" lang="ru-RU" sz="3000" b="1" i="0" u="none" strike="noStrike" kern="1200" cap="none" spc="0" normalizeH="0" baseline="0" noProof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000" b="1" i="0" u="none" strike="noStrike" kern="1200" cap="none" spc="0" normalizeH="0" baseline="0" noProof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областного бюджета за 2014-2015 годы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3A57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vas_bl.jpg"/>
          <p:cNvPicPr>
            <a:picLocks noChangeAspect="1"/>
          </p:cNvPicPr>
          <p:nvPr/>
        </p:nvPicPr>
        <p:blipFill>
          <a:blip r:embed="rId2">
            <a:lum bright="52000" contrast="-66000"/>
          </a:blip>
          <a:srcRect t="10370" b="10521"/>
          <a:stretch>
            <a:fillRect/>
          </a:stretch>
        </p:blipFill>
        <p:spPr>
          <a:xfrm>
            <a:off x="-32" y="1785926"/>
            <a:ext cx="9144032" cy="5072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29586" y="1549587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06" y="1998486"/>
          <a:ext cx="8929718" cy="4631814"/>
        </p:xfrm>
        <a:graphic>
          <a:graphicData uri="http://schemas.openxmlformats.org/drawingml/2006/table">
            <a:tbl>
              <a:tblPr/>
              <a:tblGrid>
                <a:gridCol w="696955"/>
                <a:gridCol w="5661027"/>
                <a:gridCol w="857256"/>
                <a:gridCol w="857256"/>
                <a:gridCol w="857224"/>
              </a:tblGrid>
              <a:tr h="608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Указы</a:t>
                      </a:r>
                    </a:p>
                  </a:txBody>
                  <a:tcPr marL="6046" marR="6046" marT="6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2014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роста, 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9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597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«О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мероприятиях по реализации государственной социальной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политики»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5 964,6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6 013,4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5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598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«О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совершенствовании государственной политики в сфере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здравоохранения»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169,2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148,3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599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«О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мерах по реализации государственной политики в области образования и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науки»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795,7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387,9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4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600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«О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мерах по обеспечению граждан Российской Федерации доступным и комфортным жильем и повышению качества жилищно-коммунальных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услуг»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582,1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592,5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601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«Об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основных направлениях совершенствования системы государственного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управления»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142,6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606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«О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мерах по реализации демографической политики Российской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Федерации»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6" marR="6046" marT="60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135,8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250,4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184,4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3" y="142852"/>
            <a:ext cx="8153400" cy="990600"/>
          </a:xfrm>
          <a:prstGeom prst="rect">
            <a:avLst/>
          </a:prstGeom>
          <a:noFill/>
        </p:spPr>
        <p:txBody>
          <a:bodyPr vert="horz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Расходы на реализацию «майских» Указов Президента РФ на территории Орловской области </a:t>
            </a: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 2014-2015 годы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3A57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00291.jpg"/>
          <p:cNvPicPr>
            <a:picLocks noChangeAspect="1"/>
          </p:cNvPicPr>
          <p:nvPr/>
        </p:nvPicPr>
        <p:blipFill>
          <a:blip r:embed="rId2">
            <a:lum bright="4000"/>
          </a:blip>
          <a:stretch>
            <a:fillRect/>
          </a:stretch>
        </p:blipFill>
        <p:spPr>
          <a:xfrm>
            <a:off x="0" y="1500150"/>
            <a:ext cx="9144000" cy="535785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3" y="142852"/>
            <a:ext cx="8153400" cy="990600"/>
          </a:xfrm>
          <a:prstGeom prst="rect">
            <a:avLst/>
          </a:prstGeom>
          <a:noFill/>
        </p:spPr>
        <p:txBody>
          <a:bodyPr vert="horz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Уровень заработной платы в учреждениях бюджетной сферы в 2015 году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3A57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472" y="1643050"/>
          <a:ext cx="8001056" cy="5060312"/>
        </p:xfrm>
        <a:graphic>
          <a:graphicData uri="http://schemas.openxmlformats.org/drawingml/2006/table">
            <a:tbl>
              <a:tblPr/>
              <a:tblGrid>
                <a:gridCol w="5645060"/>
                <a:gridCol w="2355996"/>
              </a:tblGrid>
              <a:tr h="6536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Категории граждан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плата, рублей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4168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по Орловской области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19 876,3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4168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Заработная плата работников учреждений культуры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15 319,6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Заработная плата преподавателей образовательных учреждений высшего  профессионального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32 197,6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2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Заработная плата педагогических работников образовательных учреждений общего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21 114,1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Заработная плата врачей и работников медицинских организаций, имеющих высшее медицинское (фармацевтическое) или иное высшее образование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31 942,1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2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Заработная плата социальных работников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13 381,3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2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20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Заработная плата научных сотрудников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20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23 614,8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2384"/>
            <a:ext cx="8153400" cy="990600"/>
          </a:xfrm>
          <a:noFill/>
        </p:spPr>
        <p:txBody>
          <a:bodyPr>
            <a:noAutofit/>
          </a:bodyPr>
          <a:lstStyle/>
          <a:p>
            <a:pPr algn="ctr" fontAlgn="b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государственных программ в 2015 году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929586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1928806"/>
          <a:ext cx="8715437" cy="4443018"/>
        </p:xfrm>
        <a:graphic>
          <a:graphicData uri="http://schemas.openxmlformats.org/drawingml/2006/table">
            <a:tbl>
              <a:tblPr/>
              <a:tblGrid>
                <a:gridCol w="2571768"/>
                <a:gridCol w="1071570"/>
                <a:gridCol w="1071570"/>
                <a:gridCol w="1071570"/>
                <a:gridCol w="642942"/>
                <a:gridCol w="1143008"/>
                <a:gridCol w="1143009"/>
              </a:tblGrid>
              <a:tr h="3096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2014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   2015 год/   2014 год (%)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Отклонение  2015 год/   2014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588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2015 год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исп. </a:t>
                      </a:r>
                    </a:p>
                  </a:txBody>
                  <a:tcPr marL="5087" marR="5087" marT="50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2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28 472,8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31 295,7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28 821,3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348,6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21 282,3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22 756,0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20 800,4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-481,8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7 190,5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8 539,7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8 020,9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93,9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830,4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95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Государственные </a:t>
                      </a:r>
                      <a:b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программы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26 603,2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29 577,1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27 211,1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608,0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94,5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94,4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19 654,8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21 226,0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19 375,1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91,3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-279,7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6 948,4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8 351,1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7 836,1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112,8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887,7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92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Непрограммные расходы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1 869,6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1 718,6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1 610,2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93,7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-259,4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областные средства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1 627,5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1 530,1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1 425,4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-202,1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961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- федеральные средства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242,2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188,6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184,8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98,0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-57,3</a:t>
                      </a:r>
                    </a:p>
                  </a:txBody>
                  <a:tcPr marL="5087" marR="5087" marT="50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06" y="1486619"/>
            <a:ext cx="90011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</a:t>
            </a:r>
            <a:r>
              <a:rPr lang="ru-RU" i="1" dirty="0" smtClean="0"/>
              <a:t>К реализации в 2015 году приняты 25 государственных программ Орловской области. В отчетном году осуществлялось финансирование из средств областного  и федерального бюджетов 24 государственных программ. Реализация государственной программы Орловской области «Развитие промышленности Орловской области» в 2015 году осуществлялась за счет внебюджетных источников.</a:t>
            </a:r>
          </a:p>
          <a:p>
            <a:pPr algn="just"/>
            <a:r>
              <a:rPr lang="ru-RU" i="1" dirty="0" smtClean="0"/>
              <a:t>        Результаты реализации государственных программ количественно определены целевыми индикаторами и показателями. Достижение запланированных значений индикаторов и показателей реализации свидетельствует о решении задач и достижении целей государственных программ в отчетном году.</a:t>
            </a:r>
            <a:endParaRPr lang="ru-RU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4042839"/>
          <a:ext cx="8858312" cy="2547952"/>
        </p:xfrm>
        <a:graphic>
          <a:graphicData uri="http://schemas.openxmlformats.org/drawingml/2006/table">
            <a:tbl>
              <a:tblPr/>
              <a:tblGrid>
                <a:gridCol w="399350"/>
                <a:gridCol w="4120567"/>
                <a:gridCol w="1195123"/>
                <a:gridCol w="965000"/>
                <a:gridCol w="1107288"/>
                <a:gridCol w="1070984"/>
              </a:tblGrid>
              <a:tr h="8863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Финансиро-вание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 2015 году </a:t>
                      </a:r>
                    </a:p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млн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рублей)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финанси-рования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 плана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показателей (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индика-торов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Уровень достижения плановых значений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495" marR="7495" marT="749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Устойчивое развитие сельских территорий 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386,1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57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государственными финансами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1 617,3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118,5%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495" marR="7495" marT="749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отрасли здравоохранения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4 653,7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495" marR="7495" marT="749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поддержка граждан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376,6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80,0%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495" marR="7495" marT="749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 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251,5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294,3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91,1%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 fontAlgn="b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Исполнение государственных программ Орловской области в 2015 году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5" y="1500174"/>
          <a:ext cx="8858313" cy="5341233"/>
        </p:xfrm>
        <a:graphic>
          <a:graphicData uri="http://schemas.openxmlformats.org/drawingml/2006/table">
            <a:tbl>
              <a:tblPr/>
              <a:tblGrid>
                <a:gridCol w="285751"/>
                <a:gridCol w="4286280"/>
                <a:gridCol w="1236697"/>
                <a:gridCol w="871311"/>
                <a:gridCol w="1107290"/>
                <a:gridCol w="1070984"/>
              </a:tblGrid>
              <a:tr h="1519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Финансиро-вание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 2015 году </a:t>
                      </a:r>
                    </a:p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млн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рублей)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финанси-рования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 плана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показателей (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индика-торов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Уровень достижения плановых значений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</a:tr>
              <a:tr h="3129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Молодежь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Орловщины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Содействие занятости населения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217,7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63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предпринимательства и деловой активности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207,5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150,2%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8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Подготовка и проведение празднования 450-летия основания города Орла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1 382,2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8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Стимулирование социального жилищного строительства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398,5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8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условий и формирование комфортной среды проживания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273,1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80,0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95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транспортной системы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2 587,2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8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приоритетных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подотраслей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агропромышленного комплекса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8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системы комплексной безопасности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23,3%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7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сельского хозяйства и регулирование рынков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сельхозпродукции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сырья и продовольствия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2 598,4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117,0%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 fontAlgn="b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Исполнение государственных программ Орловской области в 2015 году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672792"/>
          <a:ext cx="8858313" cy="5042356"/>
        </p:xfrm>
        <a:graphic>
          <a:graphicData uri="http://schemas.openxmlformats.org/drawingml/2006/table">
            <a:tbl>
              <a:tblPr/>
              <a:tblGrid>
                <a:gridCol w="285751"/>
                <a:gridCol w="4286280"/>
                <a:gridCol w="1236697"/>
                <a:gridCol w="871311"/>
                <a:gridCol w="1107290"/>
                <a:gridCol w="1070984"/>
              </a:tblGrid>
              <a:tr h="6077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Финансиро-вание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в 2015 году </a:t>
                      </a:r>
                    </a:p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млн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рублей)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финанси-рования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 плана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показателей (</a:t>
                      </a: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индика-торов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Уровень достижения плановых значений</a:t>
                      </a:r>
                    </a:p>
                  </a:txBody>
                  <a:tcPr marL="7495" marR="7495" marT="74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C9"/>
                    </a:solidFill>
                  </a:tcPr>
                </a:tc>
              </a:tr>
              <a:tr h="2820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информационного общества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законности и правопорядка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57,9%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165,3%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Повышение эффективности государственного и муниципального управления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122,1%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7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 и искусства, туризма, архивного дела, сохранение и реконструкция военно-мемориальных объектов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414,4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4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лесного хозяйства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58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среды, рациональное использование природных ресурсов и экологическая безопасность 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57,6%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558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государственной ветеринарной службы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74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промышленности</a:t>
                      </a: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38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Оказание содействия добровольному переселению в Орловскую область соотечественников, проживающих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 рубежом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466" marR="4466" marT="4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182,2%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 fontAlgn="b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Исполнение государственных программ Орловской области в 2015 году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214290"/>
            <a:ext cx="778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Исполнение межведомственной инвестиционной программы в 2015 году</a:t>
            </a:r>
            <a:endParaRPr lang="ru-RU" sz="3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A575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985" y="4500570"/>
            <a:ext cx="2740941" cy="21927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Группа 4"/>
          <p:cNvGrpSpPr/>
          <p:nvPr/>
        </p:nvGrpSpPr>
        <p:grpSpPr>
          <a:xfrm>
            <a:off x="597559" y="6215082"/>
            <a:ext cx="1832785" cy="576606"/>
            <a:chOff x="3476857" y="1876823"/>
            <a:chExt cx="1832785" cy="576606"/>
          </a:xfrm>
        </p:grpSpPr>
        <p:sp>
          <p:nvSpPr>
            <p:cNvPr id="6" name="Прямоугольная выноска 5"/>
            <p:cNvSpPr/>
            <p:nvPr/>
          </p:nvSpPr>
          <p:spPr>
            <a:xfrm>
              <a:off x="3476857" y="1876823"/>
              <a:ext cx="1832785" cy="576606"/>
            </a:xfrm>
            <a:prstGeom prst="wedgeRectCallout">
              <a:avLst>
                <a:gd name="adj1" fmla="val 20250"/>
                <a:gd name="adj2" fmla="val -607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рямоугольная выноска 5"/>
            <p:cNvSpPr/>
            <p:nvPr/>
          </p:nvSpPr>
          <p:spPr>
            <a:xfrm>
              <a:off x="3476857" y="1876823"/>
              <a:ext cx="1832785" cy="576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dirty="0" smtClean="0">
                  <a:latin typeface="Calibri" pitchFamily="34" charset="0"/>
                  <a:cs typeface="Calibri" pitchFamily="34" charset="0"/>
                </a:rPr>
                <a:t>Детские сады</a:t>
              </a:r>
              <a:endParaRPr lang="ru-RU" sz="1300" b="1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42844" y="1571612"/>
            <a:ext cx="885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     В 2015 году финансирование капитального строительства </a:t>
            </a:r>
            <a:br>
              <a:rPr lang="ru-RU" sz="2000" dirty="0" smtClean="0"/>
            </a:br>
            <a:r>
              <a:rPr lang="ru-RU" sz="2000" dirty="0" smtClean="0"/>
              <a:t>и капитального ремонта в рамках межведомственной инвестиционной программы (без дорожного хозяйства) составило 1 563,8 </a:t>
            </a:r>
            <a:r>
              <a:rPr lang="ru-RU" sz="2000" dirty="0" err="1" smtClean="0"/>
              <a:t>млн</a:t>
            </a:r>
            <a:r>
              <a:rPr lang="ru-RU" sz="2000" dirty="0" smtClean="0"/>
              <a:t> рублей, в том числе за счет средств федерального бюджета – 1 312,6 </a:t>
            </a:r>
            <a:r>
              <a:rPr lang="ru-RU" sz="2000" dirty="0" err="1" smtClean="0"/>
              <a:t>млн</a:t>
            </a:r>
            <a:r>
              <a:rPr lang="ru-RU" sz="2000" dirty="0" smtClean="0"/>
              <a:t> рублей, за счет средств областного бюджета – 251,2 </a:t>
            </a:r>
            <a:r>
              <a:rPr lang="ru-RU" sz="2000" dirty="0" err="1" smtClean="0"/>
              <a:t>млн</a:t>
            </a:r>
            <a:r>
              <a:rPr lang="ru-RU" sz="2000" dirty="0" smtClean="0"/>
              <a:t> рублей.</a:t>
            </a:r>
          </a:p>
          <a:p>
            <a:pPr algn="just"/>
            <a:r>
              <a:rPr lang="ru-RU" sz="2000" dirty="0" smtClean="0"/>
              <a:t>         По итогам реализации программы за 2015 год введены в эксплуатацию:</a:t>
            </a:r>
          </a:p>
          <a:p>
            <a:pPr>
              <a:buFontTx/>
              <a:buChar char="-"/>
            </a:pPr>
            <a:r>
              <a:rPr lang="ru-RU" sz="2000" dirty="0" smtClean="0"/>
              <a:t> детский сад в микрорайоне № 6, г. Орёл;</a:t>
            </a:r>
          </a:p>
          <a:p>
            <a:pPr algn="just">
              <a:buFontTx/>
              <a:buChar char="-"/>
            </a:pPr>
            <a:r>
              <a:rPr lang="ru-RU" sz="2000" dirty="0" smtClean="0"/>
              <a:t> МБОУ «Средняя общеобразовательная школа № 27 им. Н. С. Лескова                с углубленным изучением английского языка г. Орла»;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3259819" y="4454624"/>
            <a:ext cx="2740941" cy="2192753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2" name="Группа 16"/>
          <p:cNvGrpSpPr/>
          <p:nvPr/>
        </p:nvGrpSpPr>
        <p:grpSpPr>
          <a:xfrm>
            <a:off x="3714744" y="6215082"/>
            <a:ext cx="1832785" cy="576606"/>
            <a:chOff x="529985" y="1876823"/>
            <a:chExt cx="1832785" cy="576606"/>
          </a:xfrm>
        </p:grpSpPr>
        <p:sp>
          <p:nvSpPr>
            <p:cNvPr id="23" name="Прямоугольная выноска 22"/>
            <p:cNvSpPr/>
            <p:nvPr/>
          </p:nvSpPr>
          <p:spPr>
            <a:xfrm>
              <a:off x="529985" y="1876823"/>
              <a:ext cx="1832785" cy="576606"/>
            </a:xfrm>
            <a:prstGeom prst="wedgeRectCallout">
              <a:avLst>
                <a:gd name="adj1" fmla="val 20250"/>
                <a:gd name="adj2" fmla="val -607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рямоугольная выноска 5"/>
            <p:cNvSpPr/>
            <p:nvPr/>
          </p:nvSpPr>
          <p:spPr>
            <a:xfrm>
              <a:off x="529985" y="1876823"/>
              <a:ext cx="1832785" cy="576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dirty="0" smtClean="0">
                  <a:latin typeface="Calibri" pitchFamily="34" charset="0"/>
                  <a:cs typeface="Calibri" pitchFamily="34" charset="0"/>
                </a:rPr>
                <a:t>Общеобразовательные школы</a:t>
              </a:r>
              <a:endParaRPr lang="ru-RU" sz="1300" b="1" dirty="0"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25" name="Рисунок 24" descr="b3JlbC1yZWdpb24ucnUvZmlsZXMvdXBsb2FkLzIwNjYxLmpwZz9fX2lkPTcxOTk2.jpg"/>
          <p:cNvPicPr>
            <a:picLocks noChangeAspect="1"/>
          </p:cNvPicPr>
          <p:nvPr/>
        </p:nvPicPr>
        <p:blipFill>
          <a:blip r:embed="rId6"/>
          <a:srcRect l="7218" r="12764" b="7188"/>
          <a:stretch>
            <a:fillRect/>
          </a:stretch>
        </p:blipFill>
        <p:spPr>
          <a:xfrm>
            <a:off x="6248648" y="4500571"/>
            <a:ext cx="2681070" cy="2071701"/>
          </a:xfrm>
          <a:prstGeom prst="rect">
            <a:avLst/>
          </a:prstGeom>
        </p:spPr>
      </p:pic>
      <p:grpSp>
        <p:nvGrpSpPr>
          <p:cNvPr id="26" name="Группа 20"/>
          <p:cNvGrpSpPr/>
          <p:nvPr/>
        </p:nvGrpSpPr>
        <p:grpSpPr>
          <a:xfrm>
            <a:off x="6653441" y="6143644"/>
            <a:ext cx="1990525" cy="626232"/>
            <a:chOff x="3404191" y="4482303"/>
            <a:chExt cx="1990525" cy="626232"/>
          </a:xfrm>
        </p:grpSpPr>
        <p:sp>
          <p:nvSpPr>
            <p:cNvPr id="27" name="Прямоугольная выноска 26"/>
            <p:cNvSpPr/>
            <p:nvPr/>
          </p:nvSpPr>
          <p:spPr>
            <a:xfrm>
              <a:off x="3404191" y="4482303"/>
              <a:ext cx="1990525" cy="626232"/>
            </a:xfrm>
            <a:prstGeom prst="wedgeRectCallout">
              <a:avLst>
                <a:gd name="adj1" fmla="val 20250"/>
                <a:gd name="adj2" fmla="val -607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Прямоугольная выноска 5"/>
            <p:cNvSpPr/>
            <p:nvPr/>
          </p:nvSpPr>
          <p:spPr>
            <a:xfrm>
              <a:off x="3404191" y="4482303"/>
              <a:ext cx="1990525" cy="6262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dirty="0" smtClean="0">
                  <a:latin typeface="Calibri" pitchFamily="34" charset="0"/>
                  <a:cs typeface="Calibri" pitchFamily="34" charset="0"/>
                </a:rPr>
                <a:t>Физкультурно-оздоровительные комплексы</a:t>
              </a:r>
              <a:endParaRPr lang="ru-RU" sz="1300" b="1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214290"/>
            <a:ext cx="778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Исполнение межведомственной инвестиционной программы в 2015 году</a:t>
            </a:r>
            <a:endParaRPr lang="ru-RU" sz="3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A575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2844" y="1571612"/>
            <a:ext cx="88583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- школа в микрорайоне «Зареченский», г. Орел (550 уч-ся);</a:t>
            </a:r>
          </a:p>
          <a:p>
            <a:pPr algn="just"/>
            <a:r>
              <a:rPr lang="ru-RU" sz="2000" dirty="0" smtClean="0"/>
              <a:t>  - детский сад в с. </a:t>
            </a:r>
            <a:r>
              <a:rPr lang="ru-RU" sz="2000" dirty="0" err="1" smtClean="0"/>
              <a:t>Малиново</a:t>
            </a:r>
            <a:r>
              <a:rPr lang="ru-RU" sz="2000" dirty="0" smtClean="0"/>
              <a:t> </a:t>
            </a:r>
            <a:r>
              <a:rPr lang="ru-RU" sz="2000" dirty="0" err="1" smtClean="0"/>
              <a:t>Краснозоренского</a:t>
            </a:r>
            <a:r>
              <a:rPr lang="ru-RU" sz="2000" dirty="0" smtClean="0"/>
              <a:t> района Орловской области (40    мест);</a:t>
            </a:r>
          </a:p>
          <a:p>
            <a:pPr algn="just"/>
            <a:r>
              <a:rPr lang="ru-RU" sz="2000" dirty="0" smtClean="0"/>
              <a:t>  - корпус на 140 мест детского сада № 1 в п. Змиёвка;</a:t>
            </a:r>
          </a:p>
          <a:p>
            <a:pPr algn="just"/>
            <a:r>
              <a:rPr lang="ru-RU" sz="2000" dirty="0" smtClean="0"/>
              <a:t>  - детский сад в п.г.т. Верховье </a:t>
            </a:r>
            <a:r>
              <a:rPr lang="ru-RU" sz="2000" dirty="0" err="1" smtClean="0"/>
              <a:t>Верховского</a:t>
            </a:r>
            <a:r>
              <a:rPr lang="ru-RU" sz="2000" dirty="0" smtClean="0"/>
              <a:t> района Орловской области (150 мест);</a:t>
            </a:r>
          </a:p>
          <a:p>
            <a:pPr algn="just"/>
            <a:r>
              <a:rPr lang="ru-RU" sz="2000" dirty="0" smtClean="0"/>
              <a:t>  - физкультурно-оздоровительные комплексы в </a:t>
            </a:r>
            <a:r>
              <a:rPr lang="ru-RU" sz="2000" dirty="0" err="1" smtClean="0"/>
              <a:t>Залегощенском</a:t>
            </a:r>
            <a:r>
              <a:rPr lang="ru-RU" sz="2000" dirty="0" smtClean="0"/>
              <a:t>, Мценском и Урицком районах Орловской области;</a:t>
            </a:r>
          </a:p>
          <a:p>
            <a:pPr algn="just"/>
            <a:r>
              <a:rPr lang="ru-RU" sz="2000" dirty="0" smtClean="0"/>
              <a:t>  - 25 объектов газоснабжения (58,1 км газовых сетей);</a:t>
            </a:r>
          </a:p>
          <a:p>
            <a:pPr algn="just"/>
            <a:r>
              <a:rPr lang="ru-RU" sz="2000" dirty="0" smtClean="0"/>
              <a:t>  - 14 объектов водоснабжения (39,9 км водопроводов)</a:t>
            </a:r>
            <a:endParaRPr lang="ru-RU" sz="20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water_supply.jpg"/>
          <p:cNvPicPr>
            <a:picLocks noChangeAspect="1"/>
          </p:cNvPicPr>
          <p:nvPr/>
        </p:nvPicPr>
        <p:blipFill>
          <a:blip r:embed="rId4"/>
          <a:srcRect r="5760"/>
          <a:stretch>
            <a:fillRect/>
          </a:stretch>
        </p:blipFill>
        <p:spPr>
          <a:xfrm>
            <a:off x="4923506" y="4696224"/>
            <a:ext cx="3506146" cy="2090362"/>
          </a:xfrm>
          <a:prstGeom prst="rect">
            <a:avLst/>
          </a:prstGeom>
        </p:spPr>
      </p:pic>
      <p:pic>
        <p:nvPicPr>
          <p:cNvPr id="20" name="Рисунок 19" descr="19085832.jpg"/>
          <p:cNvPicPr>
            <a:picLocks noChangeAspect="1"/>
          </p:cNvPicPr>
          <p:nvPr/>
        </p:nvPicPr>
        <p:blipFill>
          <a:blip r:embed="rId5"/>
          <a:srcRect t="7500"/>
          <a:stretch>
            <a:fillRect/>
          </a:stretch>
        </p:blipFill>
        <p:spPr>
          <a:xfrm>
            <a:off x="743743" y="4714884"/>
            <a:ext cx="3613943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/>
          </p:cNvSpPr>
          <p:nvPr/>
        </p:nvSpPr>
        <p:spPr bwMode="auto">
          <a:xfrm>
            <a:off x="571472" y="214290"/>
            <a:ext cx="80724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ctr"/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Структура </a:t>
            </a: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финансовой помощи местным бюджетам из областного бюджета в 2015 </a:t>
            </a:r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1643050"/>
          <a:ext cx="8358246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786182" y="4071942"/>
            <a:ext cx="1285884" cy="1071570"/>
          </a:xfrm>
          <a:prstGeom prst="ellipse">
            <a:avLst/>
          </a:prstGeom>
          <a:solidFill>
            <a:srgbClr val="93C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00430" y="4344423"/>
            <a:ext cx="1875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8 421,8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GOV1454199347.JPG"/>
          <p:cNvPicPr>
            <a:picLocks noChangeAspect="1"/>
          </p:cNvPicPr>
          <p:nvPr/>
        </p:nvPicPr>
        <p:blipFill>
          <a:blip r:embed="rId2">
            <a:lum bright="32000" contrast="-52000"/>
          </a:blip>
          <a:srcRect l="2379" t="22017" r="2564" b="15204"/>
          <a:stretch>
            <a:fillRect/>
          </a:stretch>
        </p:blipFill>
        <p:spPr>
          <a:xfrm>
            <a:off x="0" y="1500174"/>
            <a:ext cx="9144000" cy="5357826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366698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исполнения бюджетов субъектов Российской Федерации, входящих в Центральный федеральный округ, за 2015 год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001024" y="1478149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281" y="1785926"/>
          <a:ext cx="8715437" cy="5020097"/>
        </p:xfrm>
        <a:graphic>
          <a:graphicData uri="http://schemas.openxmlformats.org/drawingml/2006/table">
            <a:tbl>
              <a:tblPr/>
              <a:tblGrid>
                <a:gridCol w="2857521"/>
                <a:gridCol w="1928826"/>
                <a:gridCol w="1928826"/>
                <a:gridCol w="2000264"/>
              </a:tblGrid>
              <a:tr h="584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субъекта Российской Федерации</a:t>
                      </a:r>
                    </a:p>
                  </a:txBody>
                  <a:tcPr marL="6137" marR="6137" marT="61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</a:p>
                  </a:txBody>
                  <a:tcPr marL="6137" marR="6137" marT="61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бюджета </a:t>
                      </a:r>
                    </a:p>
                  </a:txBody>
                  <a:tcPr marL="6137" marR="6137" marT="61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 исполнения бюджета (дефицит/ </a:t>
                      </a:r>
                      <a:r>
                        <a:rPr lang="ru-RU" sz="13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137" marR="6137" marT="61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Российская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8 033 841,2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8 142 077,5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-108 236,3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4F4F"/>
                    </a:solidFill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Центральный федеральный округ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E79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2 781 682,2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E79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2 671 288,0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E79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110 394,2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E79D"/>
                    </a:solidFill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Белгородская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64 171,6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66 521,2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-2 349,6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42 791,7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45 384,8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-2 593,1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Владимирская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45 865,2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45 088,2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777,0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Воронежская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79 761,7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83 188,5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-3 426,9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Ивановская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30 185,8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33 069,0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-2 883,1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Тверская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50 042,3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49 833,0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209,3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Калужская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44 241,7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47 503,8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-3 262,1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19 934,1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22 639,2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-2 705,1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Курская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42 846,5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43 224,1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-377,5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Липецкая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48 819,5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48 805,5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Московская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393 145,3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392 748,3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397,0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Орловская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26 111,2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28 821,3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-2 710,1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Рязанская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40 817,7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41 932,0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-1 114,3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Смоленская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32 368,8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39 059,1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-6 690,2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Тамбовская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41 363,5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43 898,7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-2 535,2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Тульская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61 920,5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61 780,3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Ярославская область</a:t>
                      </a: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52 276,0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56 137,1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-3 861,1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4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Москва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37" marR="6137" marT="61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1 665 019,0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1 521 653,9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143 365,1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zemlyanye_raboty_9.jpg"/>
          <p:cNvPicPr>
            <a:picLocks noChangeAspect="1"/>
          </p:cNvPicPr>
          <p:nvPr/>
        </p:nvPicPr>
        <p:blipFill>
          <a:blip r:embed="rId2">
            <a:lum bright="61000" contrast="-74000"/>
          </a:blip>
          <a:srcRect t="10469" r="12021" b="2888"/>
          <a:stretch>
            <a:fillRect/>
          </a:stretch>
        </p:blipFill>
        <p:spPr>
          <a:xfrm>
            <a:off x="3393273" y="3292618"/>
            <a:ext cx="5750759" cy="3565406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90" y="2000240"/>
          <a:ext cx="8572528" cy="4549989"/>
        </p:xfrm>
        <a:graphic>
          <a:graphicData uri="http://schemas.openxmlformats.org/drawingml/2006/table">
            <a:tbl>
              <a:tblPr/>
              <a:tblGrid>
                <a:gridCol w="4802896"/>
                <a:gridCol w="1483616"/>
                <a:gridCol w="1428760"/>
                <a:gridCol w="857256"/>
              </a:tblGrid>
              <a:tr h="7143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годовой план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Исполнение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испол-нения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52482">
                <a:tc>
                  <a:txBody>
                    <a:bodyPr/>
                    <a:lstStyle/>
                    <a:p>
                      <a:pPr algn="ctr" fontAlgn="b">
                        <a:lnSpc>
                          <a:spcPts val="1700"/>
                        </a:lnSpc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3 551,6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3 658,5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508686">
                <a:tc>
                  <a:txBody>
                    <a:bodyPr/>
                    <a:lstStyle/>
                    <a:p>
                      <a:pPr algn="l" fontAlgn="t">
                        <a:lnSpc>
                          <a:spcPts val="168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 Дорожного фонда Орловской области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2 464,3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2 597,9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047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из федерального бюджета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880,6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853,9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064">
                <a:tc>
                  <a:txBody>
                    <a:bodyPr/>
                    <a:lstStyle/>
                    <a:p>
                      <a:pPr algn="l" fontAlgn="b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Остатки средств Дорожного фонда на 01.01.2015 г.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482">
                <a:tc>
                  <a:txBody>
                    <a:bodyPr/>
                    <a:lstStyle/>
                    <a:p>
                      <a:pPr algn="ctr" fontAlgn="b">
                        <a:lnSpc>
                          <a:spcPts val="1700"/>
                        </a:lnSpc>
                      </a:pP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4903" marR="4903" marT="49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3 551,6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2 985,1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BAB"/>
                    </a:solidFill>
                  </a:tcPr>
                </a:tc>
              </a:tr>
              <a:tr h="762684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Строительство, реконструкция, капитальный ремонт, ремонт и содержание автомобильных дорог общего пользования регионального значения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2 313,9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2 107,3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42654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Предоставление субсидий местным бюджетам на строительство, реконструкцию, капитальный ремонт, ремонт и содержание автомобильных дорог общего пользования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1 237,6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877,7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510">
                <a:tc>
                  <a:txBody>
                    <a:bodyPr/>
                    <a:lstStyle/>
                    <a:p>
                      <a:pPr algn="l" fontAlgn="t">
                        <a:lnSpc>
                          <a:spcPts val="1700"/>
                        </a:lnSpc>
                      </a:pP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государственного долга по бюджетным кредитам на ремонт автомобильных дорог</a:t>
                      </a:r>
                    </a:p>
                  </a:txBody>
                  <a:tcPr marL="4903" marR="4903" marT="490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32" y="214290"/>
            <a:ext cx="9144064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Информация об исполнении Дорожного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фонда Орловской области за 2015 год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858148" y="1549587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6" y="1571612"/>
          <a:ext cx="8929718" cy="2555305"/>
        </p:xfrm>
        <a:graphic>
          <a:graphicData uri="http://schemas.openxmlformats.org/drawingml/2006/table">
            <a:tbl>
              <a:tblPr/>
              <a:tblGrid>
                <a:gridCol w="2898781"/>
                <a:gridCol w="1203731"/>
                <a:gridCol w="1240580"/>
                <a:gridCol w="1203731"/>
                <a:gridCol w="1203731"/>
                <a:gridCol w="1179164"/>
              </a:tblGrid>
              <a:tr h="20508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 состоянию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EB4E3"/>
                    </a:solidFill>
                  </a:tcPr>
                </a:tc>
              </a:tr>
              <a:tr h="410163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1 января</a:t>
                      </a:r>
                      <a:b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1 апреля </a:t>
                      </a:r>
                      <a:b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1 июля </a:t>
                      </a:r>
                      <a:b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1 октября</a:t>
                      </a:r>
                      <a:b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2015 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1 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января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/>
                      </a:r>
                      <a:b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 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B4E3"/>
                    </a:solidFill>
                  </a:tcPr>
                </a:tc>
              </a:tr>
              <a:tr h="2050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5 666,8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5 349,5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5 532,6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6 116,0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5 235,0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8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Коммерческие кредиты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6 622,9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6 622,9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6 922,9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7 172,9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7 582,9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91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государственный долг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12 289,7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11 972,4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12 455,5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13 288,9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12 817,9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</a:tr>
              <a:tr h="26240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Объем налоговых и неналоговых доходов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14 309,1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16 598,2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16 698,1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16 726,4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14 204,8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06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Удельный вес государственного долга в общем объеме налоговых и неналоговых доходов</a:t>
                      </a:r>
                    </a:p>
                  </a:txBody>
                  <a:tcPr marL="5815" marR="5815" marT="58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85,9%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72,1%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74,6%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79,4%</a:t>
                      </a:r>
                    </a:p>
                  </a:txBody>
                  <a:tcPr marL="5815" marR="5815" marT="5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90,2%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Структура государственного долга </a:t>
            </a:r>
            <a:b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929586" y="1214422"/>
            <a:ext cx="13573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4429108"/>
          <a:ext cx="9001156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519e954ae6bd629544356cae3e51766_XL.jpg"/>
          <p:cNvPicPr>
            <a:picLocks noChangeAspect="1"/>
          </p:cNvPicPr>
          <p:nvPr/>
        </p:nvPicPr>
        <p:blipFill>
          <a:blip r:embed="rId2" cstate="print"/>
          <a:srcRect l="16455" t="12658"/>
          <a:stretch>
            <a:fillRect/>
          </a:stretch>
        </p:blipFill>
        <p:spPr>
          <a:xfrm>
            <a:off x="243270" y="214290"/>
            <a:ext cx="1685524" cy="1057268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534400" cy="758952"/>
          </a:xfrm>
        </p:spPr>
        <p:txBody>
          <a:bodyPr>
            <a:noAutofit/>
          </a:bodyPr>
          <a:lstStyle/>
          <a:p>
            <a:r>
              <a:rPr lang="ru-RU" sz="2600" b="1" dirty="0" smtClean="0"/>
              <a:t>КОНТАКТНАЯ ИНФОРМАЦИЯ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g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652" y="0"/>
            <a:ext cx="714348" cy="96966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6248" y="1000108"/>
            <a:ext cx="571504" cy="5000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58606"/>
            <a:ext cx="8858312" cy="2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нутый угол 11"/>
          <p:cNvSpPr/>
          <p:nvPr/>
        </p:nvSpPr>
        <p:spPr>
          <a:xfrm>
            <a:off x="2286000" y="1428750"/>
            <a:ext cx="5214938" cy="1428750"/>
          </a:xfrm>
          <a:prstGeom prst="foldedCorner">
            <a:avLst>
              <a:gd name="adj" fmla="val 25489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2286000" y="1571625"/>
            <a:ext cx="5143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Информационный ресурс «Бюджет для граждан» подготовлен Департаментом финансов Орловской области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2958" y="2928934"/>
            <a:ext cx="78581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Местонахождение Департамента финансов Орловской области:</a:t>
            </a:r>
          </a:p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302021 г. Орел, площадь Ленина, д. 1 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Контактный телефон: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(4862)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59-83-68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Факс: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(4862) 59-83-70</a:t>
            </a: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u="sng" dirty="0">
                <a:solidFill>
                  <a:srgbClr val="D1634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depfin@adm.orel.ru</a:t>
            </a:r>
          </a:p>
          <a:p>
            <a:pPr algn="ctr">
              <a:defRPr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График работы Департамента:</a:t>
            </a:r>
          </a:p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понедельник – пятница с 9-00 до 18-00.</a:t>
            </a:r>
          </a:p>
          <a:p>
            <a:pPr algn="ctr">
              <a:defRPr/>
            </a:pP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Член Правительства Орловской области - руководитель 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Департамента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финансов Орловской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Сапожникова Елена Валентиновна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1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62232483"/>
              </p:ext>
            </p:extLst>
          </p:nvPr>
        </p:nvGraphicFramePr>
        <p:xfrm>
          <a:off x="142844" y="1313384"/>
          <a:ext cx="8856984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6"/>
          <p:cNvSpPr txBox="1">
            <a:spLocks noChangeArrowheads="1"/>
          </p:cNvSpPr>
          <p:nvPr/>
        </p:nvSpPr>
        <p:spPr>
          <a:xfrm>
            <a:off x="874120" y="1397007"/>
            <a:ext cx="7560840" cy="67467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Структура валового регионального продукта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2015 году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179889170"/>
              </p:ext>
            </p:extLst>
          </p:nvPr>
        </p:nvGraphicFramePr>
        <p:xfrm>
          <a:off x="571472" y="2143116"/>
          <a:ext cx="7818662" cy="459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a4543900e561.jpg"/>
          <p:cNvPicPr>
            <a:picLocks noChangeAspect="1"/>
          </p:cNvPicPr>
          <p:nvPr/>
        </p:nvPicPr>
        <p:blipFill>
          <a:blip r:embed="rId2">
            <a:lum bright="50000" contrast="-58000"/>
          </a:blip>
          <a:stretch>
            <a:fillRect/>
          </a:stretch>
        </p:blipFill>
        <p:spPr>
          <a:xfrm>
            <a:off x="0" y="2000250"/>
            <a:ext cx="9144000" cy="485775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0705414"/>
              </p:ext>
            </p:extLst>
          </p:nvPr>
        </p:nvGraphicFramePr>
        <p:xfrm>
          <a:off x="285720" y="2127726"/>
          <a:ext cx="8643998" cy="4730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147965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000" b="1" i="0" u="none" strike="noStrike" kern="1200" baseline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Calibri" pitchFamily="34" charset="0"/>
              </a:defRPr>
            </a:pPr>
            <a:r>
              <a:rPr lang="ru-RU" sz="2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Индекс промышленного производства в % к предыдущему году</a:t>
            </a:r>
            <a:endParaRPr lang="ru-RU" sz="24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982.jpg"/>
          <p:cNvPicPr>
            <a:picLocks noChangeAspect="1"/>
          </p:cNvPicPr>
          <p:nvPr/>
        </p:nvPicPr>
        <p:blipFill>
          <a:blip r:embed="rId2">
            <a:lum bright="42000" contrast="-58000"/>
          </a:blip>
          <a:srcRect t="14285"/>
          <a:stretch>
            <a:fillRect/>
          </a:stretch>
        </p:blipFill>
        <p:spPr>
          <a:xfrm>
            <a:off x="0" y="2285992"/>
            <a:ext cx="9144000" cy="4572032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1438" y="1454995"/>
            <a:ext cx="8786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000" b="1" i="0" u="none" strike="noStrike" kern="1200" baseline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Calibri" pitchFamily="34" charset="0"/>
              </a:defRPr>
            </a:pPr>
            <a:r>
              <a:rPr lang="ru-RU" sz="24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Продукция сельского хозяйства во всех категориях хозяйств </a:t>
            </a:r>
            <a:br>
              <a:rPr lang="ru-RU" sz="24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4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(в фактически действовавших ценах, млрд рублей)</a:t>
            </a:r>
            <a:endParaRPr lang="ru-RU" sz="24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091375202"/>
              </p:ext>
            </p:extLst>
          </p:nvPr>
        </p:nvGraphicFramePr>
        <p:xfrm>
          <a:off x="428596" y="2222828"/>
          <a:ext cx="8249570" cy="4635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 // Фото пресс-службы Губернатора Орловской област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0" r="8202" b="24519"/>
          <a:stretch/>
        </p:blipFill>
        <p:spPr bwMode="auto">
          <a:xfrm>
            <a:off x="3037584" y="2187668"/>
            <a:ext cx="2891738" cy="209858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27584" y="1405582"/>
            <a:ext cx="7521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Реализация инвестиционных проектов</a:t>
            </a:r>
            <a:endParaRPr lang="ru-RU" sz="2800" b="1" kern="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3" y="4917592"/>
            <a:ext cx="2670801" cy="1559792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 w="3492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50800" dist="12700" dir="5280000" rotWithShape="0">
              <a:srgbClr val="000000">
                <a:alpha val="40000"/>
              </a:srgbClr>
            </a:outerShdw>
          </a:effectLst>
        </p:spPr>
      </p:sp>
      <p:grpSp>
        <p:nvGrpSpPr>
          <p:cNvPr id="9" name="Группа 9"/>
          <p:cNvGrpSpPr/>
          <p:nvPr/>
        </p:nvGrpSpPr>
        <p:grpSpPr>
          <a:xfrm>
            <a:off x="393853" y="6454133"/>
            <a:ext cx="2377013" cy="332453"/>
            <a:chOff x="1517435" y="5115643"/>
            <a:chExt cx="2494185" cy="477851"/>
          </a:xfrm>
        </p:grpSpPr>
        <p:sp>
          <p:nvSpPr>
            <p:cNvPr id="10" name="Прямоугольная выноска 9"/>
            <p:cNvSpPr/>
            <p:nvPr/>
          </p:nvSpPr>
          <p:spPr>
            <a:xfrm>
              <a:off x="1517435" y="5115643"/>
              <a:ext cx="2494185" cy="477851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72A376">
                <a:hueOff val="0"/>
                <a:satOff val="0"/>
                <a:lumOff val="0"/>
                <a:alphaOff val="0"/>
              </a:srgbClr>
            </a:solidFill>
            <a:ln w="34925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50800" dist="12700" dir="5280000" rotWithShape="0">
                <a:srgbClr val="000000">
                  <a:alpha val="40000"/>
                </a:srgbClr>
              </a:outerShdw>
            </a:effectLst>
          </p:spPr>
        </p:sp>
        <p:sp>
          <p:nvSpPr>
            <p:cNvPr id="11" name="Прямоугольная выноска 5"/>
            <p:cNvSpPr/>
            <p:nvPr/>
          </p:nvSpPr>
          <p:spPr>
            <a:xfrm>
              <a:off x="1517435" y="5115643"/>
              <a:ext cx="2494185" cy="4778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imes New Roman"/>
                </a:rPr>
                <a:t>ООО «Знаменский СГЦ»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6198376" y="4869604"/>
            <a:ext cx="2670801" cy="1559792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  <a:ln w="3492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50800" dist="12700" dir="5280000" rotWithShape="0">
              <a:srgbClr val="000000">
                <a:alpha val="40000"/>
              </a:srgbClr>
            </a:outerShdw>
          </a:effectLst>
        </p:spPr>
      </p:sp>
      <p:grpSp>
        <p:nvGrpSpPr>
          <p:cNvPr id="13" name="Группа 14"/>
          <p:cNvGrpSpPr/>
          <p:nvPr/>
        </p:nvGrpSpPr>
        <p:grpSpPr>
          <a:xfrm>
            <a:off x="6450598" y="6418045"/>
            <a:ext cx="2377013" cy="339873"/>
            <a:chOff x="4600136" y="5107645"/>
            <a:chExt cx="2494185" cy="488515"/>
          </a:xfrm>
        </p:grpSpPr>
        <p:sp>
          <p:nvSpPr>
            <p:cNvPr id="14" name="Прямоугольная выноска 13"/>
            <p:cNvSpPr/>
            <p:nvPr/>
          </p:nvSpPr>
          <p:spPr>
            <a:xfrm>
              <a:off x="4600136" y="5107645"/>
              <a:ext cx="2494185" cy="488515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72A376">
                <a:hueOff val="0"/>
                <a:satOff val="0"/>
                <a:lumOff val="0"/>
                <a:alphaOff val="0"/>
              </a:srgbClr>
            </a:solidFill>
            <a:ln w="34925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50800" dist="12700" dir="5280000" rotWithShape="0">
                <a:srgbClr val="000000">
                  <a:alpha val="40000"/>
                </a:srgbClr>
              </a:outerShdw>
            </a:effectLst>
          </p:spPr>
        </p:sp>
        <p:sp>
          <p:nvSpPr>
            <p:cNvPr id="15" name="Прямоугольная выноска 5"/>
            <p:cNvSpPr/>
            <p:nvPr/>
          </p:nvSpPr>
          <p:spPr>
            <a:xfrm>
              <a:off x="4600136" y="5107645"/>
              <a:ext cx="2494185" cy="4885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imes New Roman"/>
                </a:rPr>
                <a:t>ЗАО «Санофи-Авентис Восток»</a:t>
              </a:r>
            </a:p>
          </p:txBody>
        </p:sp>
      </p:grpSp>
      <p:pic>
        <p:nvPicPr>
          <p:cNvPr id="16" name="Picture 2" descr="C:\Users\РЕТ\Pictures\Мои рисунки\для прогноза_фон\овощи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22"/>
          <a:stretch>
            <a:fillRect/>
          </a:stretch>
        </p:blipFill>
        <p:spPr bwMode="auto">
          <a:xfrm>
            <a:off x="3037399" y="4607766"/>
            <a:ext cx="2891738" cy="1893068"/>
          </a:xfrm>
          <a:prstGeom prst="rect">
            <a:avLst/>
          </a:prstGeom>
          <a:noFill/>
          <a:ln w="44450">
            <a:solidFill>
              <a:sysClr val="window" lastClr="FFFFFF">
                <a:hueOff val="0"/>
                <a:satOff val="0"/>
                <a:lumOff val="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22"/>
          <p:cNvGrpSpPr/>
          <p:nvPr/>
        </p:nvGrpSpPr>
        <p:grpSpPr>
          <a:xfrm>
            <a:off x="3208029" y="6454133"/>
            <a:ext cx="2576763" cy="332453"/>
            <a:chOff x="1517435" y="5115643"/>
            <a:chExt cx="2494185" cy="477851"/>
          </a:xfrm>
        </p:grpSpPr>
        <p:sp>
          <p:nvSpPr>
            <p:cNvPr id="18" name="Прямоугольная выноска 17"/>
            <p:cNvSpPr/>
            <p:nvPr/>
          </p:nvSpPr>
          <p:spPr>
            <a:xfrm>
              <a:off x="1517435" y="5115643"/>
              <a:ext cx="2494185" cy="477851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72A376">
                <a:hueOff val="0"/>
                <a:satOff val="0"/>
                <a:lumOff val="0"/>
                <a:alphaOff val="0"/>
              </a:srgbClr>
            </a:solidFill>
            <a:ln w="34925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50800" dist="12700" dir="5280000" rotWithShape="0">
                <a:srgbClr val="000000">
                  <a:alpha val="40000"/>
                </a:srgbClr>
              </a:outerShdw>
            </a:effectLst>
          </p:spPr>
        </p:sp>
        <p:sp>
          <p:nvSpPr>
            <p:cNvPr id="19" name="Прямоугольная выноска 5"/>
            <p:cNvSpPr/>
            <p:nvPr/>
          </p:nvSpPr>
          <p:spPr>
            <a:xfrm>
              <a:off x="1517435" y="5115643"/>
              <a:ext cx="2494185" cy="4778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imes New Roman"/>
                </a:rPr>
                <a:t>ООО «Агропромышленная компания «Кумир»</a:t>
              </a:r>
            </a:p>
          </p:txBody>
        </p:sp>
      </p:grpSp>
      <p:sp>
        <p:nvSpPr>
          <p:cNvPr id="20" name="Прямоугольная выноска 19"/>
          <p:cNvSpPr/>
          <p:nvPr/>
        </p:nvSpPr>
        <p:spPr>
          <a:xfrm>
            <a:off x="3151907" y="4263325"/>
            <a:ext cx="2507171" cy="308683"/>
          </a:xfrm>
          <a:prstGeom prst="wedgeRectCallout">
            <a:avLst>
              <a:gd name="adj1" fmla="val 20250"/>
              <a:gd name="adj2" fmla="val -60700"/>
            </a:avLst>
          </a:prstGeom>
          <a:solidFill>
            <a:srgbClr val="72A376">
              <a:hueOff val="0"/>
              <a:satOff val="0"/>
              <a:lumOff val="0"/>
              <a:alphaOff val="0"/>
            </a:srgbClr>
          </a:solidFill>
          <a:ln w="34925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50800" dist="12700" dir="5280000" rotWithShape="0">
              <a:srgbClr val="000000">
                <a:alpha val="40000"/>
              </a:srgbClr>
            </a:outerShdw>
          </a:effectLst>
        </p:spPr>
      </p:sp>
      <p:sp>
        <p:nvSpPr>
          <p:cNvPr id="21" name="Прямоугольник 20"/>
          <p:cNvSpPr/>
          <p:nvPr/>
        </p:nvSpPr>
        <p:spPr>
          <a:xfrm>
            <a:off x="3413669" y="4276032"/>
            <a:ext cx="2039781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112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ru-RU" sz="1400" b="1" kern="0" dirty="0">
                <a:solidFill>
                  <a:srgbClr val="003300"/>
                </a:solidFill>
                <a:latin typeface="Times New Roman"/>
              </a:rPr>
              <a:t>ООО «Агро-Альянс»</a:t>
            </a:r>
          </a:p>
        </p:txBody>
      </p:sp>
      <p:pic>
        <p:nvPicPr>
          <p:cNvPr id="22" name="Picture 4" descr="C:\Users\РЕТ\Pictures\Мои рисунки\для прогноза_фон\керамическая плитка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2" y="2214554"/>
            <a:ext cx="2684995" cy="2107526"/>
          </a:xfrm>
          <a:prstGeom prst="rect">
            <a:avLst/>
          </a:prstGeom>
          <a:noFill/>
          <a:ln w="50800">
            <a:solidFill>
              <a:sysClr val="window" lastClr="FFFFFF">
                <a:hueOff val="0"/>
                <a:satOff val="0"/>
                <a:lumOff val="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6"/>
          <p:cNvGrpSpPr/>
          <p:nvPr/>
        </p:nvGrpSpPr>
        <p:grpSpPr>
          <a:xfrm>
            <a:off x="334895" y="4358819"/>
            <a:ext cx="2377013" cy="308683"/>
            <a:chOff x="1540631" y="2225628"/>
            <a:chExt cx="2494185" cy="443685"/>
          </a:xfrm>
        </p:grpSpPr>
        <p:sp>
          <p:nvSpPr>
            <p:cNvPr id="24" name="Прямоугольная выноска 23"/>
            <p:cNvSpPr/>
            <p:nvPr/>
          </p:nvSpPr>
          <p:spPr>
            <a:xfrm>
              <a:off x="1540631" y="2225628"/>
              <a:ext cx="2494185" cy="443685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72A376">
                <a:hueOff val="0"/>
                <a:satOff val="0"/>
                <a:lumOff val="0"/>
                <a:alphaOff val="0"/>
              </a:srgbClr>
            </a:solidFill>
            <a:ln w="34925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50800" dist="12700" dir="5280000" rotWithShape="0">
                <a:srgbClr val="000000">
                  <a:alpha val="40000"/>
                </a:srgbClr>
              </a:outerShdw>
            </a:effectLst>
          </p:spPr>
        </p:sp>
        <p:sp>
          <p:nvSpPr>
            <p:cNvPr id="25" name="Прямоугольная выноска 5"/>
            <p:cNvSpPr/>
            <p:nvPr/>
          </p:nvSpPr>
          <p:spPr>
            <a:xfrm>
              <a:off x="1540631" y="2225628"/>
              <a:ext cx="2494185" cy="4436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imes New Roman"/>
                </a:rPr>
                <a:t>ООО «Керама Марацци»</a:t>
              </a:r>
            </a:p>
          </p:txBody>
        </p:sp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368" y="2184942"/>
            <a:ext cx="2897788" cy="21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Группа 35"/>
          <p:cNvGrpSpPr/>
          <p:nvPr/>
        </p:nvGrpSpPr>
        <p:grpSpPr>
          <a:xfrm>
            <a:off x="6541857" y="4245893"/>
            <a:ext cx="2377013" cy="326115"/>
            <a:chOff x="4600136" y="2160860"/>
            <a:chExt cx="2494185" cy="500685"/>
          </a:xfrm>
        </p:grpSpPr>
        <p:sp>
          <p:nvSpPr>
            <p:cNvPr id="29" name="Прямоугольная выноска 28"/>
            <p:cNvSpPr/>
            <p:nvPr/>
          </p:nvSpPr>
          <p:spPr>
            <a:xfrm>
              <a:off x="4600136" y="2160860"/>
              <a:ext cx="2494185" cy="500685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72A376">
                <a:hueOff val="0"/>
                <a:satOff val="0"/>
                <a:lumOff val="0"/>
                <a:alphaOff val="0"/>
              </a:srgbClr>
            </a:solidFill>
            <a:ln w="34925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50800" dist="12700" dir="5280000" rotWithShape="0">
                <a:srgbClr val="000000">
                  <a:alpha val="40000"/>
                </a:srgbClr>
              </a:outerShdw>
            </a:effectLst>
          </p:spPr>
        </p:sp>
        <p:sp>
          <p:nvSpPr>
            <p:cNvPr id="30" name="Прямоугольная выноска 5"/>
            <p:cNvSpPr/>
            <p:nvPr/>
          </p:nvSpPr>
          <p:spPr>
            <a:xfrm>
              <a:off x="4600136" y="2160860"/>
              <a:ext cx="2494185" cy="5006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kern="0" dirty="0">
                  <a:solidFill>
                    <a:srgbClr val="003300"/>
                  </a:solidFill>
                  <a:latin typeface="Times New Roman"/>
                </a:rPr>
                <a:t>ООО «</a:t>
              </a:r>
              <a:r>
                <a:rPr lang="ru-RU" sz="1400" b="1" kern="0" dirty="0" err="1">
                  <a:solidFill>
                    <a:srgbClr val="003300"/>
                  </a:solidFill>
                  <a:latin typeface="Times New Roman"/>
                </a:rPr>
                <a:t>СтеМаЛ</a:t>
              </a:r>
              <a:r>
                <a:rPr lang="ru-RU" sz="1400" b="1" kern="0" dirty="0">
                  <a:solidFill>
                    <a:srgbClr val="003300"/>
                  </a:solidFill>
                  <a:latin typeface="Times New Roman"/>
                </a:rPr>
                <a:t>» 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http://ds93-orel.ru/files/uploads/images/DSCF52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985" y="4404950"/>
            <a:ext cx="3939295" cy="247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53400" cy="9906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A575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Орловской области</a:t>
            </a:r>
            <a:endParaRPr lang="ru-RU" sz="3000" dirty="0">
              <a:solidFill>
                <a:srgbClr val="3A57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18" cy="6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8586491" y="0"/>
            <a:ext cx="557509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003050" y="1500174"/>
            <a:ext cx="53490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Инвестиции в социальную сферу</a:t>
            </a:r>
            <a:endParaRPr lang="ru-RU" sz="2800" b="1" dirty="0">
              <a:latin typeface="Calibri" panose="020F0502020204030204" pitchFamily="34" charset="0"/>
            </a:endParaRPr>
          </a:p>
        </p:txBody>
      </p:sp>
      <p:pic>
        <p:nvPicPr>
          <p:cNvPr id="8" name="Picture 3" descr="C:\Users\РЕТ\Desktop\детский сад Верховье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18"/>
          <a:stretch/>
        </p:blipFill>
        <p:spPr bwMode="auto">
          <a:xfrm>
            <a:off x="340870" y="2020532"/>
            <a:ext cx="4010643" cy="237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75"/>
          <a:stretch/>
        </p:blipFill>
        <p:spPr bwMode="auto">
          <a:xfrm>
            <a:off x="328640" y="4401633"/>
            <a:ext cx="4043190" cy="245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РЕТ\Desktop\27 школа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" b="8047"/>
          <a:stretch/>
        </p:blipFill>
        <p:spPr bwMode="auto">
          <a:xfrm>
            <a:off x="4912902" y="2020531"/>
            <a:ext cx="3929090" cy="237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8"/>
          <p:cNvGrpSpPr/>
          <p:nvPr/>
        </p:nvGrpSpPr>
        <p:grpSpPr>
          <a:xfrm>
            <a:off x="584648" y="4143381"/>
            <a:ext cx="2915782" cy="285752"/>
            <a:chOff x="3404170" y="4482303"/>
            <a:chExt cx="1990546" cy="626232"/>
          </a:xfrm>
          <a:solidFill>
            <a:srgbClr val="0070C0"/>
          </a:solidFill>
        </p:grpSpPr>
        <p:sp>
          <p:nvSpPr>
            <p:cNvPr id="12" name="Прямоугольная выноска 11"/>
            <p:cNvSpPr/>
            <p:nvPr/>
          </p:nvSpPr>
          <p:spPr>
            <a:xfrm>
              <a:off x="3404191" y="4482303"/>
              <a:ext cx="1990525" cy="626232"/>
            </a:xfrm>
            <a:prstGeom prst="wedgeRectCallout">
              <a:avLst>
                <a:gd name="adj1" fmla="val 20250"/>
                <a:gd name="adj2" fmla="val -60700"/>
              </a:avLst>
            </a:prstGeom>
            <a:grpFill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ая выноска 4"/>
            <p:cNvSpPr/>
            <p:nvPr/>
          </p:nvSpPr>
          <p:spPr>
            <a:xfrm>
              <a:off x="3404170" y="4482303"/>
              <a:ext cx="1990525" cy="626232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детский сад в пос. Верховье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4" name="Группа 11"/>
          <p:cNvGrpSpPr/>
          <p:nvPr/>
        </p:nvGrpSpPr>
        <p:grpSpPr>
          <a:xfrm>
            <a:off x="5000628" y="4077461"/>
            <a:ext cx="3729384" cy="351671"/>
            <a:chOff x="3404191" y="4482303"/>
            <a:chExt cx="1990525" cy="626232"/>
          </a:xfrm>
          <a:solidFill>
            <a:srgbClr val="0070C0"/>
          </a:solidFill>
        </p:grpSpPr>
        <p:sp>
          <p:nvSpPr>
            <p:cNvPr id="15" name="Прямоугольная выноска 14"/>
            <p:cNvSpPr/>
            <p:nvPr/>
          </p:nvSpPr>
          <p:spPr>
            <a:xfrm>
              <a:off x="3404191" y="4482303"/>
              <a:ext cx="1990525" cy="626232"/>
            </a:xfrm>
            <a:prstGeom prst="wedgeRectCallout">
              <a:avLst>
                <a:gd name="adj1" fmla="val 20250"/>
                <a:gd name="adj2" fmla="val -60700"/>
              </a:avLst>
            </a:prstGeom>
            <a:grpFill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ая выноска 4"/>
            <p:cNvSpPr/>
            <p:nvPr/>
          </p:nvSpPr>
          <p:spPr>
            <a:xfrm>
              <a:off x="3404191" y="4482303"/>
              <a:ext cx="1990525" cy="626232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реконструкция школы № 27 города Орла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7" name="Группа 14"/>
          <p:cNvGrpSpPr/>
          <p:nvPr/>
        </p:nvGrpSpPr>
        <p:grpSpPr>
          <a:xfrm>
            <a:off x="477826" y="6506378"/>
            <a:ext cx="3165480" cy="351646"/>
            <a:chOff x="3404191" y="4482303"/>
            <a:chExt cx="1990525" cy="626232"/>
          </a:xfrm>
        </p:grpSpPr>
        <p:sp>
          <p:nvSpPr>
            <p:cNvPr id="18" name="Прямоугольная выноска 17"/>
            <p:cNvSpPr/>
            <p:nvPr/>
          </p:nvSpPr>
          <p:spPr>
            <a:xfrm>
              <a:off x="3404191" y="4482303"/>
              <a:ext cx="1990525" cy="626232"/>
            </a:xfrm>
            <a:prstGeom prst="wedgeRectCallout">
              <a:avLst>
                <a:gd name="adj1" fmla="val 20250"/>
                <a:gd name="adj2" fmla="val -60700"/>
              </a:avLst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ая выноска 4"/>
            <p:cNvSpPr/>
            <p:nvPr/>
          </p:nvSpPr>
          <p:spPr>
            <a:xfrm>
              <a:off x="3404191" y="4482303"/>
              <a:ext cx="1990525" cy="6262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детский сад в с. </a:t>
              </a:r>
              <a:r>
                <a:rPr lang="ru-RU" sz="1600" b="1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Малиново</a:t>
              </a: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 </a:t>
              </a:r>
              <a:r>
                <a:rPr lang="ru-RU" sz="1600" b="1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Краснозоренского</a:t>
              </a: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 района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1" name="Группа 22"/>
          <p:cNvGrpSpPr/>
          <p:nvPr/>
        </p:nvGrpSpPr>
        <p:grpSpPr>
          <a:xfrm>
            <a:off x="5143504" y="6500834"/>
            <a:ext cx="3071834" cy="357166"/>
            <a:chOff x="3404191" y="4482301"/>
            <a:chExt cx="1990525" cy="626234"/>
          </a:xfrm>
          <a:solidFill>
            <a:srgbClr val="0070C0"/>
          </a:solidFill>
        </p:grpSpPr>
        <p:sp>
          <p:nvSpPr>
            <p:cNvPr id="22" name="Прямоугольная выноска 21"/>
            <p:cNvSpPr/>
            <p:nvPr/>
          </p:nvSpPr>
          <p:spPr>
            <a:xfrm>
              <a:off x="3404191" y="4482303"/>
              <a:ext cx="1990525" cy="626232"/>
            </a:xfrm>
            <a:prstGeom prst="wedgeRectCallout">
              <a:avLst>
                <a:gd name="adj1" fmla="val 20250"/>
                <a:gd name="adj2" fmla="val -60700"/>
              </a:avLst>
            </a:prstGeom>
            <a:grpFill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Прямоугольная выноска 4"/>
            <p:cNvSpPr/>
            <p:nvPr/>
          </p:nvSpPr>
          <p:spPr>
            <a:xfrm>
              <a:off x="3404191" y="4482301"/>
              <a:ext cx="1990525" cy="626232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 w="38100" h="38100"/>
              <a:bevelB w="381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детский сад в микрорайоне </a:t>
              </a:r>
              <a:b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</a:b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rPr>
                <a:t>№ 6 города Орла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NewsPrint">
    <a:majorFont>
      <a:latin typeface="Impact"/>
      <a:ea typeface=""/>
      <a:cs typeface=""/>
      <a:font script="Jpan" typeface="HGP創英角ｺﾞｼｯｸUB"/>
      <a:font script="Hang" typeface="HY견고딕"/>
      <a:font script="Hans" typeface="微软雅黑"/>
      <a:font script="Hant" typeface="微軟正黑體"/>
      <a:font script="Arab" typeface="Tahoma"/>
      <a:font script="Hebr" typeface="Tohoma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NewsPrint">
    <a:fillStyleLst>
      <a:solidFill>
        <a:schemeClr val="phClr"/>
      </a:solidFill>
      <a:gradFill rotWithShape="1">
        <a:gsLst>
          <a:gs pos="0">
            <a:schemeClr val="phClr">
              <a:tint val="37000"/>
              <a:hueMod val="100000"/>
              <a:satMod val="200000"/>
              <a:lumMod val="88000"/>
            </a:schemeClr>
          </a:gs>
          <a:gs pos="100000">
            <a:schemeClr val="phClr">
              <a:tint val="53000"/>
              <a:shade val="100000"/>
              <a:hueMod val="100000"/>
              <a:satMod val="350000"/>
              <a:lumMod val="79000"/>
            </a:schemeClr>
          </a:gs>
        </a:gsLst>
        <a:lin ang="5400000" scaled="1"/>
      </a:gradFill>
      <a:gradFill rotWithShape="1">
        <a:gsLst>
          <a:gs pos="0">
            <a:schemeClr val="phClr">
              <a:tint val="83000"/>
              <a:shade val="100000"/>
              <a:alpha val="100000"/>
              <a:hueMod val="100000"/>
              <a:satMod val="220000"/>
              <a:lumMod val="90000"/>
            </a:schemeClr>
          </a:gs>
          <a:gs pos="76000">
            <a:schemeClr val="phClr">
              <a:shade val="100000"/>
            </a:schemeClr>
          </a:gs>
          <a:gs pos="100000">
            <a:schemeClr val="phClr">
              <a:shade val="93000"/>
              <a:alpha val="100000"/>
              <a:satMod val="100000"/>
              <a:lumMod val="93000"/>
            </a:schemeClr>
          </a:gs>
        </a:gsLst>
        <a:path path="circle">
          <a:fillToRect l="15000" t="15000" r="100000" b="100000"/>
        </a:path>
      </a:gradFill>
    </a:fillStyleLst>
    <a:lnStyleLst>
      <a:ln w="15875" cap="flat" cmpd="sng" algn="ctr">
        <a:solidFill>
          <a:schemeClr val="phClr"/>
        </a:solidFill>
        <a:prstDash val="solid"/>
      </a:ln>
      <a:ln w="22225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12700" dir="5280000" rotWithShape="0">
            <a:srgbClr val="000000">
              <a:alpha val="40000"/>
            </a:srgbClr>
          </a:outerShdw>
        </a:effectLst>
      </a:effectStyle>
      <a:effectStyle>
        <a:effectLst>
          <a:outerShdw blurRad="381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3000"/>
            </a:schemeClr>
          </a:gs>
          <a:gs pos="100000">
            <a:schemeClr val="phClr">
              <a:shade val="55000"/>
            </a:schemeClr>
          </a:gs>
        </a:gsLst>
        <a:lin ang="5400000" scaled="1"/>
      </a:gradFill>
      <a:blipFill rotWithShape="1">
        <a:blip xmlns:r="http://schemas.openxmlformats.org/officeDocument/2006/relationships" r:embed="rId1">
          <a:duotone>
            <a:schemeClr val="phClr">
              <a:shade val="20000"/>
              <a:satMod val="350000"/>
              <a:lumMod val="125000"/>
            </a:schemeClr>
            <a:schemeClr val="phClr">
              <a:tint val="90000"/>
              <a:satMod val="250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2353</TotalTime>
  <Words>3054</Words>
  <Application>Microsoft Office PowerPoint</Application>
  <PresentationFormat>Экран (4:3)</PresentationFormat>
  <Paragraphs>1220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Обычная</vt:lpstr>
      <vt:lpstr>Официальная</vt:lpstr>
      <vt:lpstr>Исполнение областного бюджета ЗА 2015 год</vt:lpstr>
      <vt:lpstr>Основные показатели исполнения бюджетов           за 2014-2015 годы</vt:lpstr>
      <vt:lpstr>Основные показатели исполнения бюджетов субъектов Российской Федерации, входящих в Центральный федеральный округ, за 2015 год </vt:lpstr>
      <vt:lpstr>Основные показатели социально-экономического развития Орловской области</vt:lpstr>
      <vt:lpstr>Основные показатели социально-экономического развития Орловской области</vt:lpstr>
      <vt:lpstr>Основные показатели социально-экономического развития Орловской области</vt:lpstr>
      <vt:lpstr>Основные показатели социально-экономического развития Орловской области</vt:lpstr>
      <vt:lpstr>Основные показатели социально-экономического развития Орловской области</vt:lpstr>
      <vt:lpstr>Основные показатели социально-экономического развития Орловской области</vt:lpstr>
      <vt:lpstr>Основные показатели социально-экономического развития Орловской области</vt:lpstr>
      <vt:lpstr>Презентация PowerPoint</vt:lpstr>
      <vt:lpstr>Основные параметры исполнении  областного бюджета за 2014-2015 годы</vt:lpstr>
      <vt:lpstr>Информация о поступлении доходов  в областной бюджет за 2014-2015 годы</vt:lpstr>
      <vt:lpstr>Структура налоговых и неналоговых  доходов за 2015 год</vt:lpstr>
      <vt:lpstr>Динамика поступления основных видов налогов в областной бюджет в 2014 - 2015 годах </vt:lpstr>
      <vt:lpstr>Реестр поступлений налоговых платежей в областной бюджет от крупных плательщиков по основным видам налогов (налог на прибыль, налог на имущество, НДФЛ)   за 2014-2015 годы</vt:lpstr>
      <vt:lpstr>Информация о предоставленных налоговых льготах, преференциях</vt:lpstr>
      <vt:lpstr>Структура безвозмездных поступлений  за 2015 год</vt:lpstr>
      <vt:lpstr>Информация об исполнении расходов  областного бюджета за 2014-2015 годы</vt:lpstr>
      <vt:lpstr>Динамика исполнения расходов  областного бюджета за 2014-2015 годы</vt:lpstr>
      <vt:lpstr>Презентация PowerPoint</vt:lpstr>
      <vt:lpstr>Презентация PowerPoint</vt:lpstr>
      <vt:lpstr>Информация об исполнении  государственных программ в 2015 году</vt:lpstr>
      <vt:lpstr>Исполнение государственных программ Орловской области в 2015 году</vt:lpstr>
      <vt:lpstr>Исполнение государственных программ Орловской области в 2015 году</vt:lpstr>
      <vt:lpstr>Исполнение государственных программ Орловской области в 2015 году</vt:lpstr>
      <vt:lpstr>Презентация PowerPoint</vt:lpstr>
      <vt:lpstr>Презентация PowerPoint</vt:lpstr>
      <vt:lpstr>Презентация PowerPoint</vt:lpstr>
      <vt:lpstr>Информация об исполнении Дорожного фонда Орловской области за 2015 год</vt:lpstr>
      <vt:lpstr>Структура государственного долга  Орловской области</vt:lpstr>
      <vt:lpstr>КОНТАКТНАЯ ИНФОРМАЦИЯ</vt:lpstr>
    </vt:vector>
  </TitlesOfParts>
  <Company>Df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Ильин Константин Юрьевич</cp:lastModifiedBy>
  <cp:revision>175</cp:revision>
  <dcterms:created xsi:type="dcterms:W3CDTF">2016-06-02T12:06:04Z</dcterms:created>
  <dcterms:modified xsi:type="dcterms:W3CDTF">2016-06-30T11:36:32Z</dcterms:modified>
</cp:coreProperties>
</file>