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xmlns="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 varScale="1">
        <p:scale>
          <a:sx n="156" d="100"/>
          <a:sy n="156" d="100"/>
        </p:scale>
        <p:origin x="-618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9.9000330520788507E-3"/>
                  <c:y val="-3.213783131383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20152.3</c:v>
                </c:pt>
                <c:pt idx="1">
                  <c:v>5754.1</c:v>
                </c:pt>
                <c:pt idx="2">
                  <c:v>14398.2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3.300011017359617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20979.8</c:v>
                </c:pt>
                <c:pt idx="1">
                  <c:v>7067.6</c:v>
                </c:pt>
                <c:pt idx="2">
                  <c:v>13912.1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1630720"/>
        <c:axId val="121632256"/>
        <c:axId val="0"/>
      </c:bar3DChart>
      <c:catAx>
        <c:axId val="12163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21632256"/>
        <c:crosses val="autoZero"/>
        <c:auto val="1"/>
        <c:lblAlgn val="ctr"/>
        <c:lblOffset val="100"/>
        <c:noMultiLvlLbl val="0"/>
      </c:catAx>
      <c:valAx>
        <c:axId val="1216322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2163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3433307795045376E-3"/>
                  <c:y val="-1.256217672288914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2.9482053701584867E-4"/>
                  <c:y val="-1.4338599335322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6.2633733336988533E-3"/>
                  <c:y val="-1.6737207658343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1.6361990530724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1.6711707357191191E-3"/>
                  <c:y val="-8.0230023293335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8.5048270249914511E-3"/>
                  <c:y val="-1.6262842559459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1190.8</c:v>
                </c:pt>
                <c:pt idx="1">
                  <c:v>383.3</c:v>
                </c:pt>
                <c:pt idx="2">
                  <c:v>34.6</c:v>
                </c:pt>
                <c:pt idx="3">
                  <c:v>3365.6</c:v>
                </c:pt>
                <c:pt idx="4">
                  <c:v>7045.8</c:v>
                </c:pt>
                <c:pt idx="5">
                  <c:v>2451.6999999999998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743061737728997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5270068597476663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1.3743061737728997E-2"/>
                  <c:y val="-1.96235724945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2.7486123475457994E-2"/>
                  <c:y val="-2.6164763326066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1239.9000000000001</c:v>
                </c:pt>
                <c:pt idx="1">
                  <c:v>750.9</c:v>
                </c:pt>
                <c:pt idx="2">
                  <c:v>43.8</c:v>
                </c:pt>
                <c:pt idx="3">
                  <c:v>3739.8</c:v>
                </c:pt>
                <c:pt idx="4">
                  <c:v>7159.3</c:v>
                </c:pt>
                <c:pt idx="5">
                  <c:v>939.4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476992"/>
        <c:axId val="33478528"/>
        <c:axId val="0"/>
      </c:bar3DChart>
      <c:dateAx>
        <c:axId val="3347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3478528"/>
        <c:crosses val="autoZero"/>
        <c:auto val="0"/>
        <c:lblOffset val="100"/>
        <c:baseTimeUnit val="days"/>
      </c:dateAx>
      <c:valAx>
        <c:axId val="334785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33476992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9.9563310169837622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26,5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3170.1</c:v>
                </c:pt>
                <c:pt idx="1">
                  <c:v>127.9</c:v>
                </c:pt>
                <c:pt idx="2">
                  <c:v>26.5</c:v>
                </c:pt>
                <c:pt idx="3">
                  <c:v>345.7</c:v>
                </c:pt>
                <c:pt idx="4">
                  <c:v>641</c:v>
                </c:pt>
                <c:pt idx="5">
                  <c:v>394.2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2024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4061.2</c:v>
                </c:pt>
                <c:pt idx="1">
                  <c:v>143.9</c:v>
                </c:pt>
                <c:pt idx="2">
                  <c:v>100.7</c:v>
                </c:pt>
                <c:pt idx="3">
                  <c:v>437</c:v>
                </c:pt>
                <c:pt idx="4">
                  <c:v>671.4</c:v>
                </c:pt>
                <c:pt idx="5">
                  <c:v>491.1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0259328"/>
        <c:axId val="60281600"/>
        <c:axId val="0"/>
      </c:bar3DChart>
      <c:catAx>
        <c:axId val="6025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0281600"/>
        <c:crosses val="autoZero"/>
        <c:auto val="1"/>
        <c:lblAlgn val="ctr"/>
        <c:lblOffset val="100"/>
        <c:tickLblSkip val="1"/>
        <c:noMultiLvlLbl val="0"/>
      </c:catAx>
      <c:valAx>
        <c:axId val="602816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0259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2023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36291205739051E-3"/>
                  <c:y val="-2.3003411206119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EC-4445-8BB5-AC7FA00020FD}"/>
                </c:ext>
              </c:extLst>
            </c:dLbl>
            <c:dLbl>
              <c:idx val="1"/>
              <c:layout>
                <c:manualLayout>
                  <c:x val="1.1023080768803466E-2"/>
                  <c:y val="-2.2870767557366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EC-4445-8BB5-AC7FA00020FD}"/>
                </c:ext>
              </c:extLst>
            </c:dLbl>
            <c:dLbl>
              <c:idx val="2"/>
              <c:layout>
                <c:manualLayout>
                  <c:x val="1.2597806592918247E-2"/>
                  <c:y val="-1.4294229723353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EC-4445-8BB5-AC7FA00020FD}"/>
                </c:ext>
              </c:extLst>
            </c:dLbl>
            <c:dLbl>
              <c:idx val="3"/>
              <c:layout>
                <c:manualLayout>
                  <c:x val="4.7241774723443429E-3"/>
                  <c:y val="-1.7241414780765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20322.400000000001</c:v>
                </c:pt>
                <c:pt idx="1">
                  <c:v>4055.7</c:v>
                </c:pt>
                <c:pt idx="2">
                  <c:v>1725.2</c:v>
                </c:pt>
                <c:pt idx="3">
                  <c:v>12198.4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2024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747258241147838E-2"/>
                  <c:y val="-1.7153075668024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EC-4445-8BB5-AC7FA00020FD}"/>
                </c:ext>
              </c:extLst>
            </c:dLbl>
            <c:dLbl>
              <c:idx val="1"/>
              <c:layout>
                <c:manualLayout>
                  <c:x val="1.7321984065262648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EC-4445-8BB5-AC7FA00020FD}"/>
                </c:ext>
              </c:extLst>
            </c:dLbl>
            <c:dLbl>
              <c:idx val="2"/>
              <c:layout>
                <c:manualLayout>
                  <c:x val="1.7321984065262589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EC-4445-8BB5-AC7FA00020FD}"/>
                </c:ext>
              </c:extLst>
            </c:dLbl>
            <c:dLbl>
              <c:idx val="3"/>
              <c:layout>
                <c:manualLayout>
                  <c:x val="2.3620887361721712E-2"/>
                  <c:y val="-2.8765407631473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20334</c:v>
                </c:pt>
                <c:pt idx="1">
                  <c:v>2668.5</c:v>
                </c:pt>
                <c:pt idx="2">
                  <c:v>1661.3</c:v>
                </c:pt>
                <c:pt idx="3">
                  <c:v>13361.2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8137600"/>
        <c:axId val="98139136"/>
        <c:axId val="0"/>
      </c:bar3DChart>
      <c:catAx>
        <c:axId val="98137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8139136"/>
        <c:crosses val="autoZero"/>
        <c:auto val="1"/>
        <c:lblAlgn val="ctr"/>
        <c:lblOffset val="100"/>
        <c:tickLblSkip val="1"/>
        <c:noMultiLvlLbl val="0"/>
      </c:catAx>
      <c:valAx>
        <c:axId val="98139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9813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0.0941</cdr:y>
    </cdr:from>
    <cdr:to>
      <cdr:x>0.29937</cdr:x>
      <cdr:y>0.12217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371867"/>
          <a:ext cx="576039" cy="110925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0.46302</cdr:x>
      <cdr:y>0.38565</cdr:y>
    </cdr:from>
    <cdr:to>
      <cdr:x>0.56593</cdr:x>
      <cdr:y>0.45185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3852" y="1523995"/>
          <a:ext cx="792053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1 313,5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0.75559</cdr:x>
      <cdr:y>0.17368</cdr:y>
    </cdr:from>
    <cdr:to>
      <cdr:x>0.86785</cdr:x>
      <cdr:y>0.23988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xmlns="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15745" y="686327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486,1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0.49584</cdr:x>
      <cdr:y>0.44032</cdr:y>
    </cdr:from>
    <cdr:to>
      <cdr:x>0.55375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740019"/>
          <a:ext cx="445730" cy="74687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0.22453</cdr:x>
      <cdr:y>0.03944</cdr:y>
    </cdr:from>
    <cdr:to>
      <cdr:x>0.29938</cdr:x>
      <cdr:y>0.10175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xmlns="" id="{A174F52C-FC06-47B7-9789-5BBEE52DF794}"/>
            </a:ext>
          </a:extLst>
        </cdr:cNvPr>
        <cdr:cNvSpPr/>
      </cdr:nvSpPr>
      <cdr:spPr>
        <a:xfrm xmlns:a="http://schemas.openxmlformats.org/drawingml/2006/main">
          <a:off x="1728192" y="155843"/>
          <a:ext cx="576117" cy="246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827,5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0.08503</cdr:x>
      <cdr:y>0.52693</cdr:y>
    </cdr:from>
    <cdr:to>
      <cdr:x>0.14454</cdr:x>
      <cdr:y>0.54547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707180" y="2046104"/>
          <a:ext cx="494908" cy="7199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0.22511</cdr:x>
      <cdr:y>0.57422</cdr:y>
    </cdr:from>
    <cdr:to>
      <cdr:x>0.27705</cdr:x>
      <cdr:y>0.61131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xmlns="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1872208" y="2229753"/>
          <a:ext cx="431981" cy="144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0.20779</cdr:x>
      <cdr:y>0.51959</cdr:y>
    </cdr:from>
    <cdr:to>
      <cdr:x>0.28801</cdr:x>
      <cdr:y>0.57816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xmlns="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728192" y="2017606"/>
          <a:ext cx="667183" cy="2274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367,6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0.46753</cdr:x>
      <cdr:y>0.27752</cdr:y>
    </cdr:from>
    <cdr:to>
      <cdr:x>0.55191</cdr:x>
      <cdr:y>0.34396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xmlns="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888432" y="1077625"/>
          <a:ext cx="701783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374,2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0.79654</cdr:x>
      <cdr:y>0.39872</cdr:y>
    </cdr:from>
    <cdr:to>
      <cdr:x>0.87384</cdr:x>
      <cdr:y>0.46796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xmlns="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24736" y="1548262"/>
          <a:ext cx="642898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1 512,3</a:t>
          </a:r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0.48485</cdr:x>
      <cdr:y>0.33315</cdr:y>
    </cdr:from>
    <cdr:to>
      <cdr:x>0.54672</cdr:x>
      <cdr:y>0.37024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xmlns="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032448" y="1293649"/>
          <a:ext cx="514568" cy="1440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0.6288</cdr:x>
      <cdr:y>0.06512</cdr:y>
    </cdr:from>
    <cdr:to>
      <cdr:x>0.68941</cdr:x>
      <cdr:y>0.09522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xmlns="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229659" y="252884"/>
          <a:ext cx="504105" cy="11688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0.78788</cdr:x>
      <cdr:y>0.43855</cdr:y>
    </cdr:from>
    <cdr:to>
      <cdr:x>0.83983</cdr:x>
      <cdr:y>0.48737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xmlns="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552728" y="1702919"/>
          <a:ext cx="432064" cy="18957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0.09677</cdr:x>
      <cdr:y>0.06089</cdr:y>
    </cdr:from>
    <cdr:to>
      <cdr:x>0.14516</cdr:x>
      <cdr:y>0.13653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864096" y="231837"/>
          <a:ext cx="432036" cy="28802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0.08065</cdr:x>
      <cdr:y>0.00694</cdr:y>
    </cdr:from>
    <cdr:to>
      <cdr:x>0.1569</cdr:x>
      <cdr:y>0.06367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xmlns="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720080" y="26442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891,1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0.53366</cdr:y>
    </cdr:from>
    <cdr:to>
      <cdr:x>0.31452</cdr:x>
      <cdr:y>0.55257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xmlns="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2032037"/>
          <a:ext cx="504096" cy="7199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0.24194</cdr:x>
      <cdr:y>0.47693</cdr:y>
    </cdr:from>
    <cdr:to>
      <cdr:x>0.30733</cdr:x>
      <cdr:y>0.53366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xmlns="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160240" y="1816013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16,0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0.37999</cdr:x>
      <cdr:y>0.47693</cdr:y>
    </cdr:from>
    <cdr:to>
      <cdr:x>0.48483</cdr:x>
      <cdr:y>0.53366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xmlns="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392944" y="1816013"/>
          <a:ext cx="93611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74,2</a:t>
          </a:r>
        </a:p>
        <a:p xmlns:a="http://schemas.openxmlformats.org/drawingml/2006/main">
          <a:endParaRPr lang="en-US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xmlns="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0.53226</cdr:x>
      <cdr:y>0.43304</cdr:y>
    </cdr:from>
    <cdr:to>
      <cdr:x>0.59678</cdr:x>
      <cdr:y>0.4831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xmlns="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752528" y="1648904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91,3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0.67742</cdr:x>
      <cdr:y>0.4202</cdr:y>
    </cdr:from>
    <cdr:to>
      <cdr:x>0.74787</cdr:x>
      <cdr:y>0.47694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xmlns="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048672" y="1599989"/>
          <a:ext cx="629048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30,4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0.80645</cdr:x>
      <cdr:y>0.4202</cdr:y>
    </cdr:from>
    <cdr:to>
      <cdr:x>0.87903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xmlns="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00800" y="1599989"/>
          <a:ext cx="64806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96,9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0.53366</cdr:y>
    </cdr:from>
    <cdr:to>
      <cdr:x>0.45162</cdr:x>
      <cdr:y>0.57149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xmlns="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032037"/>
          <a:ext cx="432071" cy="14402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xmlns="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0.47693</cdr:y>
    </cdr:from>
    <cdr:to>
      <cdr:x>0.73387</cdr:x>
      <cdr:y>0.49584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xmlns="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816013"/>
          <a:ext cx="432080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0.87097</cdr:x>
      <cdr:y>0.49584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xmlns="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272808" y="1816013"/>
          <a:ext cx="504036" cy="7201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0.16964</cdr:x>
      <cdr:y>0.11522</cdr:y>
    </cdr:from>
    <cdr:to>
      <cdr:x>0.24107</cdr:x>
      <cdr:y>0.12982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xmlns="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368152" y="504057"/>
          <a:ext cx="576064" cy="6387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</cdr:x>
      <cdr:y>0.52672</cdr:y>
    </cdr:from>
    <cdr:to>
      <cdr:x>0.4375</cdr:x>
      <cdr:y>0.55964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xmlns="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24336" y="2304257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0.57143</cdr:x>
      <cdr:y>0.60902</cdr:y>
    </cdr:from>
    <cdr:to>
      <cdr:x>0.64286</cdr:x>
      <cdr:y>0.62488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xmlns="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608512" y="2664297"/>
          <a:ext cx="576064" cy="6938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0.29628</cdr:y>
    </cdr:from>
    <cdr:to>
      <cdr:x>0.83036</cdr:x>
      <cdr:y>0.3292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xmlns="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296145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0.16964</cdr:x>
      <cdr:y>0.06584</cdr:y>
    </cdr:from>
    <cdr:to>
      <cdr:x>0.26786</cdr:x>
      <cdr:y>0.11558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xmlns="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368152" y="288033"/>
          <a:ext cx="792135" cy="217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11,6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0.38424</cdr:x>
      <cdr:y>0.4938</cdr:y>
    </cdr:from>
    <cdr:to>
      <cdr:x>0.50924</cdr:x>
      <cdr:y>0.54243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xmlns="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98840" y="2160241"/>
          <a:ext cx="1008089" cy="21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387,2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0.56628</cdr:x>
      <cdr:y>0.55407</cdr:y>
    </cdr:from>
    <cdr:to>
      <cdr:x>0.64664</cdr:x>
      <cdr:y>0.60269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xmlns="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566984" y="2423889"/>
          <a:ext cx="648096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- 63,9</a:t>
          </a:r>
          <a:endParaRPr lang="ru-RU" sz="1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0.74107</cdr:x>
      <cdr:y>0.2469</cdr:y>
    </cdr:from>
    <cdr:to>
      <cdr:x>0.83929</cdr:x>
      <cdr:y>0.31274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xmlns="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76664" y="1080121"/>
          <a:ext cx="792088" cy="288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1 162,8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месяцев 2024 </a:t>
            </a: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-2024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xmlns="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8636231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xmlns="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372200" y="2139702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xmlns="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xmlns="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1006835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07BA3D5-AFA9-484A-B874-0D937CA5964A}"/>
              </a:ext>
            </a:extLst>
          </p:cNvPr>
          <p:cNvSpPr txBox="1"/>
          <p:nvPr/>
        </p:nvSpPr>
        <p:spPr>
          <a:xfrm>
            <a:off x="906112" y="300379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49,1</a:t>
            </a:r>
            <a:endParaRPr lang="en-US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83B9182-80F4-46AB-B703-273C73582CD6}"/>
              </a:ext>
            </a:extLst>
          </p:cNvPr>
          <p:cNvSpPr txBox="1"/>
          <p:nvPr/>
        </p:nvSpPr>
        <p:spPr>
          <a:xfrm>
            <a:off x="5436096" y="1272242"/>
            <a:ext cx="66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+ 113,5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="" xmlns:c="http://schemas.openxmlformats.org/drawingml/2006/chart" xmlns:cdr="http://schemas.openxmlformats.org/drawingml/2006/chartDrawing" xmlns:a16="http://schemas.microsoft.com/office/drawing/2014/main" xmlns:lc="http://schemas.openxmlformats.org/drawingml/2006/lockedCanvas" id="{CC72E1DF-EFF7-4B79-B646-3F079D6BE47D}"/>
              </a:ext>
            </a:extLst>
          </p:cNvPr>
          <p:cNvCxnSpPr/>
          <p:nvPr/>
        </p:nvCxnSpPr>
        <p:spPr>
          <a:xfrm flipV="1">
            <a:off x="3347864" y="3663278"/>
            <a:ext cx="431981" cy="7201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="" xmlns:c="http://schemas.openxmlformats.org/drawingml/2006/chart" xmlns:cdr="http://schemas.openxmlformats.org/drawingml/2006/chartDrawing" xmlns:a16="http://schemas.microsoft.com/office/drawing/2014/main" xmlns:lc="http://schemas.openxmlformats.org/drawingml/2006/lockedCanvas" id="{5A6911A7-170A-498E-AA32-3DA322F13F61}"/>
              </a:ext>
            </a:extLst>
          </p:cNvPr>
          <p:cNvSpPr txBox="1"/>
          <p:nvPr/>
        </p:nvSpPr>
        <p:spPr>
          <a:xfrm>
            <a:off x="3302270" y="3435846"/>
            <a:ext cx="667183" cy="2274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+ 9,2</a:t>
            </a:r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2024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xmlns="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5026474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2023 - 2024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xmlns="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5503364"/>
              </p:ext>
            </p:extLst>
          </p:nvPr>
        </p:nvGraphicFramePr>
        <p:xfrm>
          <a:off x="323528" y="843557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xmlns="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35805"/>
              </p:ext>
            </p:extLst>
          </p:nvPr>
        </p:nvGraphicFramePr>
        <p:xfrm>
          <a:off x="1619672" y="909578"/>
          <a:ext cx="6192688" cy="4110440"/>
        </p:xfrm>
        <a:graphic>
          <a:graphicData uri="http://schemas.openxmlformats.org/drawingml/2006/table">
            <a:tbl>
              <a:tblPr/>
              <a:tblGrid>
                <a:gridCol w="1512168"/>
                <a:gridCol w="1226411"/>
                <a:gridCol w="1149853"/>
                <a:gridCol w="673942"/>
                <a:gridCol w="1630314"/>
              </a:tblGrid>
              <a:tr h="80233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9 месяцев</a:t>
                      </a:r>
                      <a:r>
                        <a:rPr lang="ru-RU" sz="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2023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года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 месяцев 2024 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года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Отклонение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 (%) 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 налоговых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 неналоговых доходах</a:t>
                      </a:r>
                      <a:b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 2024 год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2 994,0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2 975,9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-18,1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46,2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Орел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2 820,0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2 818,5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79,5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Ливны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7,4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г. Мценск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23,3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Верховский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Глазуновский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Дмитровский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3,3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Залегощенский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0,4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0,2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Колпнянский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4,3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Краснозоренский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Ливенский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Малоархангельский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3,4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Урицкий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2362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Хотынецкий район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-0,1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5,5</a:t>
                      </a:r>
                    </a:p>
                  </a:txBody>
                  <a:tcPr marL="7280" marR="7280" marT="728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128536</TotalTime>
  <Words>317</Words>
  <Application>Microsoft Office PowerPoint</Application>
  <PresentationFormat>Экран (16:9)</PresentationFormat>
  <Paragraphs>147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254</cp:revision>
  <cp:lastPrinted>2024-10-25T14:21:56Z</cp:lastPrinted>
  <dcterms:modified xsi:type="dcterms:W3CDTF">2024-10-30T05:59:20Z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