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drawings/drawing4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0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openxmlformats.org/officedocument/2006/relationships/metadata/core-properties" Target="docProps/core0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92" r:id="rId1"/>
  </p:sldMasterIdLst>
  <p:notesMasterIdLst>
    <p:notesMasterId r:id="rId8"/>
  </p:notesMasterIdLst>
  <p:sldIdLst>
    <p:sldId id="353" r:id="rId2"/>
    <p:sldId id="352" r:id="rId3"/>
    <p:sldId id="368" r:id="rId4"/>
    <p:sldId id="358" r:id="rId5"/>
    <p:sldId id="357" r:id="rId6"/>
    <p:sldId id="367" r:id="rId7"/>
  </p:sldIdLst>
  <p:sldSz cx="9144000" cy="5143500" type="screen16x9"/>
  <p:notesSz cx="9928225" cy="6797675"/>
  <p:defaultTextStyle>
    <a:defPPr>
      <a:defRPr lang="ru-RU"/>
    </a:defPPr>
    <a:lvl1pPr marL="0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14680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29361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44041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5872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7340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8808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902763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317443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2" initials="2" lastIdx="1" clrIdx="0">
    <p:extLst>
      <p:ext uri="{19B8F6BF-5375-455C-9EA6-DF929625EA0E}">
        <p15:presenceInfo xmlns:p15="http://schemas.microsoft.com/office/powerpoint/2012/main" userId="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FF66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031" autoAdjust="0"/>
    <p:restoredTop sz="94660" autoAdjust="0"/>
  </p:normalViewPr>
  <p:slideViewPr>
    <p:cSldViewPr>
      <p:cViewPr varScale="1">
        <p:scale>
          <a:sx n="140" d="100"/>
          <a:sy n="140" d="100"/>
        </p:scale>
        <p:origin x="102" y="2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8972121922674762E-2"/>
          <c:y val="6.1848876782795575E-3"/>
          <c:w val="0.89425243719535064"/>
          <c:h val="0.7372880678791079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 полугодие 2023 года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1.3200044069438468E-2"/>
                  <c:y val="-1.92826987883025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189-4A4B-A0BD-00ED90AB21C0}"/>
                </c:ext>
              </c:extLst>
            </c:dLbl>
            <c:dLbl>
              <c:idx val="1"/>
              <c:layout>
                <c:manualLayout>
                  <c:x val="9.9000330520788507E-3"/>
                  <c:y val="-3.21378313138375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189-4A4B-A0BD-00ED90AB21C0}"/>
                </c:ext>
              </c:extLst>
            </c:dLbl>
            <c:dLbl>
              <c:idx val="2"/>
              <c:layout>
                <c:manualLayout>
                  <c:x val="1.8150060595477895E-2"/>
                  <c:y val="-2.24964819196862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189-4A4B-A0BD-00ED90AB21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Всего доходы</c:v>
                </c:pt>
                <c:pt idx="1">
                  <c:v>Налоговые и 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13873.9</c:v>
                </c:pt>
                <c:pt idx="1">
                  <c:v>3557.3</c:v>
                </c:pt>
                <c:pt idx="2">
                  <c:v>10316.6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66-433E-96F6-F0C582A3486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 полугодие 2024 года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2.6400088138876936E-2"/>
                  <c:y val="-2.24964819196862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189-4A4B-A0BD-00ED90AB21C0}"/>
                </c:ext>
              </c:extLst>
            </c:dLbl>
            <c:dLbl>
              <c:idx val="1"/>
              <c:layout>
                <c:manualLayout>
                  <c:x val="3.3000110173596171E-2"/>
                  <c:y val="-1.92826987883025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189-4A4B-A0BD-00ED90AB21C0}"/>
                </c:ext>
              </c:extLst>
            </c:dLbl>
            <c:dLbl>
              <c:idx val="2"/>
              <c:layout>
                <c:manualLayout>
                  <c:x val="2.8050093647556746E-2"/>
                  <c:y val="-2.24964819196862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189-4A4B-A0BD-00ED90AB21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 rtl="0">
                  <a:defRPr lang="ru-RU" sz="1000" b="0" i="0" u="none" strike="noStrike" kern="1200" baseline="0">
                    <a:solidFill>
                      <a:prstClr val="black"/>
                    </a:solidFill>
                    <a:latin typeface="Times New Roman" pitchFamily="18" charset="0"/>
                    <a:ea typeface="+mn-ea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Всего доходы</c:v>
                </c:pt>
                <c:pt idx="1">
                  <c:v>Налоговые и 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#,##0.0</c:formatCode>
                <c:ptCount val="3"/>
                <c:pt idx="0">
                  <c:v>14612.7</c:v>
                </c:pt>
                <c:pt idx="1">
                  <c:v>4433</c:v>
                </c:pt>
                <c:pt idx="2">
                  <c:v>10179.700000000001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4566-433E-96F6-F0C582A348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59530624"/>
        <c:axId val="59540608"/>
        <c:axId val="0"/>
      </c:bar3DChart>
      <c:catAx>
        <c:axId val="59530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59540608"/>
        <c:crosses val="autoZero"/>
        <c:auto val="1"/>
        <c:lblAlgn val="ctr"/>
        <c:lblOffset val="100"/>
        <c:noMultiLvlLbl val="0"/>
      </c:catAx>
      <c:valAx>
        <c:axId val="5954060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59530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887672042306661"/>
          <c:y val="0.89355165802108394"/>
          <c:w val="0.44721554424717136"/>
          <c:h val="6.145537813954347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4.4980988054600927E-2"/>
          <c:w val="0.92265439798765914"/>
          <c:h val="0.7037456229143264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 полугодие 2023 года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7.8703376392522048E-3"/>
                  <c:y val="-1.106800391956395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9539645809502327E-2"/>
                      <c:h val="3.857957731137752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6280-447E-8EF1-8A4AF22E502B}"/>
                </c:ext>
              </c:extLst>
            </c:dLbl>
            <c:dLbl>
              <c:idx val="1"/>
              <c:layout>
                <c:manualLayout>
                  <c:x val="-2.9482053701584867E-4"/>
                  <c:y val="-1.43385993353223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280-447E-8EF1-8A4AF22E502B}"/>
                </c:ext>
              </c:extLst>
            </c:dLbl>
            <c:dLbl>
              <c:idx val="2"/>
              <c:layout>
                <c:manualLayout>
                  <c:x val="1.3898407632437184E-2"/>
                  <c:y val="-2.00078030741021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280-447E-8EF1-8A4AF22E502B}"/>
                </c:ext>
              </c:extLst>
            </c:dLbl>
            <c:dLbl>
              <c:idx val="3"/>
              <c:layout>
                <c:manualLayout>
                  <c:x val="-8.1300490421699172E-3"/>
                  <c:y val="-2.2903181362241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6280-447E-8EF1-8A4AF22E502B}"/>
                </c:ext>
              </c:extLst>
            </c:dLbl>
            <c:dLbl>
              <c:idx val="4"/>
              <c:layout>
                <c:manualLayout>
                  <c:x val="1.6711707357191191E-3"/>
                  <c:y val="-8.02300232933350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9553267530158979E-2"/>
                      <c:h val="5.494600298474022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F-6280-447E-8EF1-8A4AF22E502B}"/>
                </c:ext>
              </c:extLst>
            </c:dLbl>
            <c:dLbl>
              <c:idx val="5"/>
              <c:layout>
                <c:manualLayout>
                  <c:x val="-8.5048270249914511E-3"/>
                  <c:y val="-1.62628425594598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2D3-435B-BAE5-48FAA3FF4DE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Дотации на выравнивание бюджетной обеспеченности</c:v>
                </c:pt>
                <c:pt idx="1">
                  <c:v>Дотации бюджетам на поддержку мер по обеспечению сбалансированности бюджетов </c:v>
                </c:pt>
                <c:pt idx="2">
                  <c:v>Прочие дотации</c:v>
                </c:pt>
                <c:pt idx="3">
                  <c:v>Субсидии</c:v>
                </c:pt>
                <c:pt idx="4">
                  <c:v>Субвенции</c:v>
                </c:pt>
                <c:pt idx="5">
                  <c:v>Иные МБТ</c:v>
                </c:pt>
              </c:strCache>
            </c:strRef>
          </c:cat>
          <c:val>
            <c:numRef>
              <c:f>Лист1!$B$2:$B$7</c:f>
              <c:numCache>
                <c:formatCode>#,##0.0</c:formatCode>
                <c:ptCount val="6"/>
                <c:pt idx="0">
                  <c:v>963.8</c:v>
                </c:pt>
                <c:pt idx="1">
                  <c:v>266.60000000000002</c:v>
                </c:pt>
                <c:pt idx="2">
                  <c:v>0.5</c:v>
                </c:pt>
                <c:pt idx="3">
                  <c:v>1990.9</c:v>
                </c:pt>
                <c:pt idx="4">
                  <c:v>5580.6</c:v>
                </c:pt>
                <c:pt idx="5">
                  <c:v>1595.9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80-447E-8EF1-8A4AF22E502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 полугодие 2024 года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1.8324082316971996E-2"/>
                  <c:y val="-9.81178624727504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F1E-4B73-BED0-91A1AB2D3C5B}"/>
                </c:ext>
              </c:extLst>
            </c:dLbl>
            <c:dLbl>
              <c:idx val="1"/>
              <c:layout>
                <c:manualLayout>
                  <c:x val="1.9851089176719662E-2"/>
                  <c:y val="-1.3082381663033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F1E-4B73-BED0-91A1AB2D3C5B}"/>
                </c:ext>
              </c:extLst>
            </c:dLbl>
            <c:dLbl>
              <c:idx val="2"/>
              <c:layout>
                <c:manualLayout>
                  <c:x val="1.8324082316971996E-2"/>
                  <c:y val="-1.9623572494550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F1E-4B73-BED0-91A1AB2D3C5B}"/>
                </c:ext>
              </c:extLst>
            </c:dLbl>
            <c:dLbl>
              <c:idx val="3"/>
              <c:layout>
                <c:manualLayout>
                  <c:x val="1.9851089176719662E-2"/>
                  <c:y val="-6.541190831516693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F1E-4B73-BED0-91A1AB2D3C5B}"/>
                </c:ext>
              </c:extLst>
            </c:dLbl>
            <c:dLbl>
              <c:idx val="4"/>
              <c:layout>
                <c:manualLayout>
                  <c:x val="3.8175171493691658E-2"/>
                  <c:y val="-3.270595415758346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F1E-4B73-BED0-91A1AB2D3C5B}"/>
                </c:ext>
              </c:extLst>
            </c:dLbl>
            <c:dLbl>
              <c:idx val="5"/>
              <c:layout>
                <c:manualLayout>
                  <c:x val="2.4432109755962661E-2"/>
                  <c:y val="-9.81178624727504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F1E-4B73-BED0-91A1AB2D3C5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ru-RU" sz="1000" b="0" i="0" u="none" strike="noStrike" kern="1200" baseline="0">
                    <a:solidFill>
                      <a:prstClr val="black">
                        <a:lumMod val="75000"/>
                        <a:lumOff val="25000"/>
                      </a:prst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Дотации на выравнивание бюджетной обеспеченности</c:v>
                </c:pt>
                <c:pt idx="1">
                  <c:v>Дотации бюджетам на поддержку мер по обеспечению сбалансированности бюджетов </c:v>
                </c:pt>
                <c:pt idx="2">
                  <c:v>Прочие дотации</c:v>
                </c:pt>
                <c:pt idx="3">
                  <c:v>Субсидии</c:v>
                </c:pt>
                <c:pt idx="4">
                  <c:v>Субвенции</c:v>
                </c:pt>
                <c:pt idx="5">
                  <c:v>Иные МБТ</c:v>
                </c:pt>
              </c:strCache>
            </c:strRef>
          </c:cat>
          <c:val>
            <c:numRef>
              <c:f>Лист1!$C$2:$C$7</c:f>
              <c:numCache>
                <c:formatCode>#,##0.0</c:formatCode>
                <c:ptCount val="6"/>
                <c:pt idx="0">
                  <c:v>859.3</c:v>
                </c:pt>
                <c:pt idx="1">
                  <c:v>607.1</c:v>
                </c:pt>
                <c:pt idx="2">
                  <c:v>0.5</c:v>
                </c:pt>
                <c:pt idx="3">
                  <c:v>2445.1999999999998</c:v>
                </c:pt>
                <c:pt idx="4">
                  <c:v>5454.9</c:v>
                </c:pt>
                <c:pt idx="5">
                  <c:v>789.9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280-447E-8EF1-8A4AF22E502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4468864"/>
        <c:axId val="24478848"/>
        <c:axId val="0"/>
      </c:bar3DChart>
      <c:dateAx>
        <c:axId val="244688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4478848"/>
        <c:crosses val="autoZero"/>
        <c:auto val="0"/>
        <c:lblOffset val="100"/>
        <c:baseTimeUnit val="days"/>
      </c:dateAx>
      <c:valAx>
        <c:axId val="2447884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24468864"/>
        <c:crossesAt val="1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207105174942082"/>
          <c:y val="0.91314895244373984"/>
          <c:w val="0.443627454427239"/>
          <c:h val="6.167891711474073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 w="25400">
          <a:noFill/>
        </a:ln>
        <a:effectLst/>
        <a:sp3d/>
      </c:spPr>
    </c:sideWall>
    <c:backWall>
      <c:thickness val="0"/>
      <c:spPr>
        <a:noFill/>
        <a:ln w="25400"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4223330024262537E-2"/>
          <c:y val="5.7683706728947272E-2"/>
          <c:w val="0.96870867394662241"/>
          <c:h val="0.6134549864829833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 полугодие 2023 года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 w="19050"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/>
          </c:spPr>
          <c:invertIfNegative val="0"/>
          <c:dLbls>
            <c:dLbl>
              <c:idx val="0"/>
              <c:layout>
                <c:manualLayout>
                  <c:x val="-9.9563310169837622E-3"/>
                  <c:y val="-2.00120124599726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C6C-4F08-AEB2-A96958CD061A}"/>
                </c:ext>
              </c:extLst>
            </c:dLbl>
            <c:dLbl>
              <c:idx val="1"/>
              <c:layout>
                <c:manualLayout>
                  <c:x val="7.1116650121312687E-3"/>
                  <c:y val="-2.00120124599726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C6C-4F08-AEB2-A96958CD061A}"/>
                </c:ext>
              </c:extLst>
            </c:dLbl>
            <c:dLbl>
              <c:idx val="2"/>
              <c:layout>
                <c:manualLayout>
                  <c:x val="7.1116650121313208E-3"/>
                  <c:y val="-1.3341341639981795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6,0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CC6C-4F08-AEB2-A96958CD061A}"/>
                </c:ext>
              </c:extLst>
            </c:dLbl>
            <c:dLbl>
              <c:idx val="3"/>
              <c:layout>
                <c:manualLayout>
                  <c:x val="2.8446660048525073E-3"/>
                  <c:y val="-1.66766770499772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C6C-4F08-AEB2-A96958CD061A}"/>
                </c:ext>
              </c:extLst>
            </c:dLbl>
            <c:dLbl>
              <c:idx val="4"/>
              <c:layout>
                <c:manualLayout>
                  <c:x val="0"/>
                  <c:y val="-2.00120124599726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C6C-4F08-AEB2-A96958CD061A}"/>
                </c:ext>
              </c:extLst>
            </c:dLbl>
            <c:dLbl>
              <c:idx val="5"/>
              <c:layout>
                <c:manualLayout>
                  <c:x val="2.8446660048525073E-3"/>
                  <c:y val="-1.33413416399818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C6C-4F08-AEB2-A96958CD061A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НДФЛ</c:v>
                </c:pt>
                <c:pt idx="1">
                  <c:v>ЕСХН</c:v>
                </c:pt>
                <c:pt idx="2">
                  <c:v>Налог на имущество физических лиц </c:v>
                </c:pt>
                <c:pt idx="3">
                  <c:v>Земельный налог</c:v>
                </c:pt>
                <c:pt idx="4">
                  <c:v>Доходы от использования имущества, находящегося в государственной и муниципальной собственности</c:v>
                </c:pt>
                <c:pt idx="5">
                  <c:v>Доходы от продажи материальных и нематериальных активов</c:v>
                </c:pt>
              </c:strCache>
            </c:strRef>
          </c:cat>
          <c:val>
            <c:numRef>
              <c:f>Лист1!$B$2:$B$7</c:f>
              <c:numCache>
                <c:formatCode>#\ ##0.0</c:formatCode>
                <c:ptCount val="6"/>
                <c:pt idx="0">
                  <c:v>1826.1</c:v>
                </c:pt>
                <c:pt idx="1">
                  <c:v>78.099999999999994</c:v>
                </c:pt>
                <c:pt idx="2">
                  <c:v>6</c:v>
                </c:pt>
                <c:pt idx="3">
                  <c:v>239.6</c:v>
                </c:pt>
                <c:pt idx="4">
                  <c:v>436.3</c:v>
                </c:pt>
                <c:pt idx="5">
                  <c:v>269.7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C29-40A0-B18D-A5510682CAB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 полугодие 2024 года</c:v>
                </c:pt>
              </c:strCache>
            </c:strRef>
          </c:tx>
          <c:spPr>
            <a:solidFill>
              <a:srgbClr val="FF66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/>
              <a:lightRig rig="threePt" dir="t"/>
            </a:scene3d>
            <a:sp3d/>
          </c:spPr>
          <c:invertIfNegative val="0"/>
          <c:dLbls>
            <c:dLbl>
              <c:idx val="0"/>
              <c:layout>
                <c:manualLayout>
                  <c:x val="1.9912662033967552E-2"/>
                  <c:y val="-1.66766770499772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C6C-4F08-AEB2-A96958CD061A}"/>
                </c:ext>
              </c:extLst>
            </c:dLbl>
            <c:dLbl>
              <c:idx val="1"/>
              <c:layout>
                <c:manualLayout>
                  <c:x val="1.5645663026688791E-2"/>
                  <c:y val="-1.33413416399817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C6C-4F08-AEB2-A96958CD061A}"/>
                </c:ext>
              </c:extLst>
            </c:dLbl>
            <c:dLbl>
              <c:idx val="2"/>
              <c:layout>
                <c:manualLayout>
                  <c:x val="1.1378664019410029E-2"/>
                  <c:y val="-1.00060062299863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C6C-4F08-AEB2-A96958CD061A}"/>
                </c:ext>
              </c:extLst>
            </c:dLbl>
            <c:dLbl>
              <c:idx val="3"/>
              <c:layout>
                <c:manualLayout>
                  <c:x val="1.8490329031541297E-2"/>
                  <c:y val="-1.66766770499772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C6C-4F08-AEB2-A96958CD061A}"/>
                </c:ext>
              </c:extLst>
            </c:dLbl>
            <c:dLbl>
              <c:idx val="4"/>
              <c:layout>
                <c:manualLayout>
                  <c:x val="1.4223330024262537E-2"/>
                  <c:y val="-1.33413416399817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CC6C-4F08-AEB2-A96958CD061A}"/>
                </c:ext>
              </c:extLst>
            </c:dLbl>
            <c:dLbl>
              <c:idx val="5"/>
              <c:layout>
                <c:manualLayout>
                  <c:x val="1.1378664019410133E-2"/>
                  <c:y val="-1.66766770499771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C6C-4F08-AEB2-A96958CD061A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НДФЛ</c:v>
                </c:pt>
                <c:pt idx="1">
                  <c:v>ЕСХН</c:v>
                </c:pt>
                <c:pt idx="2">
                  <c:v>Налог на имущество физических лиц </c:v>
                </c:pt>
                <c:pt idx="3">
                  <c:v>Земельный налог</c:v>
                </c:pt>
                <c:pt idx="4">
                  <c:v>Доходы от использования имущества, находящегося в государственной и муниципальной собственности</c:v>
                </c:pt>
                <c:pt idx="5">
                  <c:v>Доходы от продажи материальных и нематериальных активов</c:v>
                </c:pt>
              </c:strCache>
            </c:strRef>
          </c:cat>
          <c:val>
            <c:numRef>
              <c:f>Лист1!$C$2:$C$7</c:f>
              <c:numCache>
                <c:formatCode>#\ ##0.0</c:formatCode>
                <c:ptCount val="6"/>
                <c:pt idx="0">
                  <c:v>2471.9</c:v>
                </c:pt>
                <c:pt idx="1">
                  <c:v>101.6</c:v>
                </c:pt>
                <c:pt idx="2">
                  <c:v>22.7</c:v>
                </c:pt>
                <c:pt idx="3">
                  <c:v>259.2</c:v>
                </c:pt>
                <c:pt idx="4">
                  <c:v>439.6</c:v>
                </c:pt>
                <c:pt idx="5">
                  <c:v>333.8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C29-40A0-B18D-A5510682CAB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0278400"/>
        <c:axId val="30279936"/>
        <c:axId val="0"/>
      </c:bar3DChart>
      <c:catAx>
        <c:axId val="30278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12700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0279936"/>
        <c:crosses val="autoZero"/>
        <c:auto val="1"/>
        <c:lblAlgn val="ctr"/>
        <c:lblOffset val="100"/>
        <c:tickLblSkip val="1"/>
        <c:noMultiLvlLbl val="0"/>
      </c:catAx>
      <c:valAx>
        <c:axId val="3027993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" sourceLinked="1"/>
        <c:majorTickMark val="none"/>
        <c:minorTickMark val="none"/>
        <c:tickLblPos val="nextTo"/>
        <c:crossAx val="302784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30362777791714901"/>
          <c:y val="0.88952554985105237"/>
          <c:w val="0.38989966616612493"/>
          <c:h val="6.377975440901138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>
              <a:lumMod val="65000"/>
              <a:lumOff val="35000"/>
            </a:schemeClr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4636409446569436E-2"/>
          <c:y val="3.532824168770278E-2"/>
          <c:w val="0.9279269069309759"/>
          <c:h val="0.7442636243143271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 полугодие 2023 года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7.8736291205739051E-3"/>
                  <c:y val="-2.30034112061195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CEC-4445-8BB5-AC7FA00020FD}"/>
                </c:ext>
              </c:extLst>
            </c:dLbl>
            <c:dLbl>
              <c:idx val="1"/>
              <c:layout>
                <c:manualLayout>
                  <c:x val="1.1023080768803466E-2"/>
                  <c:y val="-2.28707675573660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CEC-4445-8BB5-AC7FA00020FD}"/>
                </c:ext>
              </c:extLst>
            </c:dLbl>
            <c:dLbl>
              <c:idx val="2"/>
              <c:layout>
                <c:manualLayout>
                  <c:x val="1.2597806592918247E-2"/>
                  <c:y val="-1.42942297233537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CEC-4445-8BB5-AC7FA00020FD}"/>
                </c:ext>
              </c:extLst>
            </c:dLbl>
            <c:dLbl>
              <c:idx val="3"/>
              <c:layout>
                <c:manualLayout>
                  <c:x val="3.1494516482295618E-3"/>
                  <c:y val="-1.14353010344254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CEC-4445-8BB5-AC7FA00020FD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Расходы, всего</c:v>
                </c:pt>
                <c:pt idx="1">
                  <c:v>Национальная экономика</c:v>
                </c:pt>
                <c:pt idx="2">
                  <c:v>Жилищно-коммунальное хозяйство</c:v>
                </c:pt>
                <c:pt idx="3">
                  <c:v>Социальная сфера</c:v>
                </c:pt>
              </c:strCache>
            </c:strRef>
          </c:cat>
          <c:val>
            <c:numRef>
              <c:f>Лист1!$B$2:$B$5</c:f>
              <c:numCache>
                <c:formatCode>#,##0.0</c:formatCode>
                <c:ptCount val="4"/>
                <c:pt idx="0">
                  <c:v>14058.2</c:v>
                </c:pt>
                <c:pt idx="1">
                  <c:v>2463.1</c:v>
                </c:pt>
                <c:pt idx="2">
                  <c:v>966.9</c:v>
                </c:pt>
                <c:pt idx="3">
                  <c:v>9155.7999999999993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9D-4199-9F9A-0996A7D9ACF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 полугодие 2024 года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1.5747258241147838E-2"/>
                  <c:y val="-1.71530756680245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CEC-4445-8BB5-AC7FA00020FD}"/>
                </c:ext>
              </c:extLst>
            </c:dLbl>
            <c:dLbl>
              <c:idx val="1"/>
              <c:layout>
                <c:manualLayout>
                  <c:x val="1.7321984065262648E-2"/>
                  <c:y val="-2.00119216126952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CEC-4445-8BB5-AC7FA00020FD}"/>
                </c:ext>
              </c:extLst>
            </c:dLbl>
            <c:dLbl>
              <c:idx val="2"/>
              <c:layout>
                <c:manualLayout>
                  <c:x val="1.7321984065262589E-2"/>
                  <c:y val="-2.00119216126952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CEC-4445-8BB5-AC7FA00020FD}"/>
                </c:ext>
              </c:extLst>
            </c:dLbl>
            <c:dLbl>
              <c:idx val="3"/>
              <c:layout>
                <c:manualLayout>
                  <c:x val="2.3620887361721712E-2"/>
                  <c:y val="-2.8765407631473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CEC-4445-8BB5-AC7FA00020FD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Расходы, всего</c:v>
                </c:pt>
                <c:pt idx="1">
                  <c:v>Национальная экономика</c:v>
                </c:pt>
                <c:pt idx="2">
                  <c:v>Жилищно-коммунальное хозяйство</c:v>
                </c:pt>
                <c:pt idx="3">
                  <c:v>Социальная сфера</c:v>
                </c:pt>
              </c:strCache>
            </c:strRef>
          </c:cat>
          <c:val>
            <c:numRef>
              <c:f>Лист1!$C$2:$C$5</c:f>
              <c:numCache>
                <c:formatCode>#,##0.0</c:formatCode>
                <c:ptCount val="4"/>
                <c:pt idx="0">
                  <c:v>14154.2</c:v>
                </c:pt>
                <c:pt idx="1">
                  <c:v>1344.2</c:v>
                </c:pt>
                <c:pt idx="2">
                  <c:v>1195.3</c:v>
                </c:pt>
                <c:pt idx="3">
                  <c:v>9942.2999999999993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69D-4199-9F9A-0996A7D9AC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3339264"/>
        <c:axId val="33340800"/>
        <c:axId val="0"/>
      </c:bar3DChart>
      <c:catAx>
        <c:axId val="33339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3340800"/>
        <c:crosses val="autoZero"/>
        <c:auto val="1"/>
        <c:lblAlgn val="ctr"/>
        <c:lblOffset val="100"/>
        <c:tickLblSkip val="1"/>
        <c:noMultiLvlLbl val="0"/>
      </c:catAx>
      <c:valAx>
        <c:axId val="3334080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333392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41743576110591"/>
          <c:y val="0.89894925030704453"/>
          <c:w val="0.41583301260177435"/>
          <c:h val="4.714246507974077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0.22453</cdr:x>
      <cdr:y>0.04928</cdr:y>
    </cdr:from>
    <cdr:to>
      <cdr:x>0.29937</cdr:x>
      <cdr:y>0.07735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:a16="http://schemas.microsoft.com/office/drawing/2014/main" id="{C53B4275-2766-4C46-8EC3-4CD703FDCAF1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1728192" y="194752"/>
          <a:ext cx="576064" cy="110917"/>
        </a:xfrm>
        <a:prstGeom xmlns:a="http://schemas.openxmlformats.org/drawingml/2006/main" prst="straightConnector1">
          <a:avLst/>
        </a:prstGeom>
        <a:ln xmlns:a="http://schemas.openxmlformats.org/drawingml/2006/main" w="12700">
          <a:headEnd type="none" w="med" len="med"/>
          <a:tailEnd type="arrow" w="med" len="med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0.47713</cdr:x>
      <cdr:y>0.40387</cdr:y>
    </cdr:from>
    <cdr:to>
      <cdr:x>0.56133</cdr:x>
      <cdr:y>0.47008</cdr:y>
    </cdr:to>
    <cdr:sp macro="" textlink="">
      <cdr:nvSpPr>
        <cdr:cNvPr id="10" name="TextBox 2">
          <a:extLst xmlns:a="http://schemas.openxmlformats.org/drawingml/2006/main">
            <a:ext uri="{FF2B5EF4-FFF2-40B4-BE49-F238E27FC236}">
              <a16:creationId xmlns:a16="http://schemas.microsoft.com/office/drawing/2014/main" id="{2618A359-3DB3-43C1-9FE1-73D9EACB1967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672408" y="1596003"/>
          <a:ext cx="648083" cy="2616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sz="11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</a:t>
          </a:r>
          <a:r>
            <a:rPr lang="ru-RU" altLang="ru-RU" sz="10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875,7</a:t>
          </a:r>
        </a:p>
      </cdr:txBody>
    </cdr:sp>
  </cdr:relSizeAnchor>
  <cdr:relSizeAnchor xmlns:cdr="http://schemas.openxmlformats.org/drawingml/2006/chartDrawing">
    <cdr:from>
      <cdr:x>0.76403</cdr:x>
      <cdr:y>0.14634</cdr:y>
    </cdr:from>
    <cdr:to>
      <cdr:x>0.87629</cdr:x>
      <cdr:y>0.21254</cdr:y>
    </cdr:to>
    <cdr:sp macro="" textlink="">
      <cdr:nvSpPr>
        <cdr:cNvPr id="11" name="TextBox 2">
          <a:extLst xmlns:a="http://schemas.openxmlformats.org/drawingml/2006/main">
            <a:ext uri="{FF2B5EF4-FFF2-40B4-BE49-F238E27FC236}">
              <a16:creationId xmlns:a16="http://schemas.microsoft.com/office/drawing/2014/main" id="{2618A359-3DB3-43C1-9FE1-73D9EACB1967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880722" y="578309"/>
          <a:ext cx="864059" cy="2616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sz="11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altLang="ru-RU" sz="1000" b="0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- 136,9</a:t>
          </a:r>
        </a:p>
      </cdr:txBody>
    </cdr:sp>
  </cdr:relSizeAnchor>
  <cdr:relSizeAnchor xmlns:cdr="http://schemas.openxmlformats.org/drawingml/2006/chartDrawing">
    <cdr:from>
      <cdr:x>0.49584</cdr:x>
      <cdr:y>0.45854</cdr:y>
    </cdr:from>
    <cdr:to>
      <cdr:x>0.55375</cdr:x>
      <cdr:y>0.47744</cdr:y>
    </cdr:to>
    <cdr:cxnSp macro="">
      <cdr:nvCxnSpPr>
        <cdr:cNvPr id="6" name="Прямая со стрелкой 5">
          <a:extLst xmlns:a="http://schemas.openxmlformats.org/drawingml/2006/main">
            <a:ext uri="{FF2B5EF4-FFF2-40B4-BE49-F238E27FC236}">
              <a16:creationId xmlns:a16="http://schemas.microsoft.com/office/drawing/2014/main" id="{DB0489BD-F728-473C-A4D6-5CA29D06E27E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3816424" y="1812027"/>
          <a:ext cx="445797" cy="74694"/>
        </a:xfrm>
        <a:prstGeom xmlns:a="http://schemas.openxmlformats.org/drawingml/2006/main" prst="straightConnector1">
          <a:avLst/>
        </a:prstGeom>
        <a:ln xmlns:a="http://schemas.openxmlformats.org/drawingml/2006/main" w="12700" cap="flat" cmpd="sng" algn="ctr">
          <a:solidFill>
            <a:schemeClr val="accent2"/>
          </a:solidFill>
          <a:prstDash val="solid"/>
          <a:round/>
          <a:headEnd type="none" w="med" len="med"/>
          <a:tailEnd type="arrow" w="med" len="med"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0.21517</cdr:x>
      <cdr:y>0.00299</cdr:y>
    </cdr:from>
    <cdr:to>
      <cdr:x>0.29002</cdr:x>
      <cdr:y>0.0653</cdr:y>
    </cdr:to>
    <cdr:sp macro="" textlink="">
      <cdr:nvSpPr>
        <cdr:cNvPr id="15" name="Прямоугольник 14">
          <a:extLst xmlns:a="http://schemas.openxmlformats.org/drawingml/2006/main">
            <a:ext uri="{FF2B5EF4-FFF2-40B4-BE49-F238E27FC236}">
              <a16:creationId xmlns:a16="http://schemas.microsoft.com/office/drawing/2014/main" id="{A174F52C-FC06-47B7-9789-5BBEE52DF794}"/>
            </a:ext>
          </a:extLst>
        </cdr:cNvPr>
        <cdr:cNvSpPr/>
      </cdr:nvSpPr>
      <cdr:spPr>
        <a:xfrm xmlns:a="http://schemas.openxmlformats.org/drawingml/2006/main">
          <a:off x="1656151" y="11816"/>
          <a:ext cx="576117" cy="24622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sz="10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+ 738,8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0.08768</cdr:x>
      <cdr:y>0.53713</cdr:y>
    </cdr:from>
    <cdr:to>
      <cdr:x>0.14612</cdr:x>
      <cdr:y>0.55568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:a16="http://schemas.microsoft.com/office/drawing/2014/main" id="{E2E0C358-B165-4EF9-8D92-FDF52456E71C}"/>
            </a:ext>
          </a:extLst>
        </cdr:cNvPr>
        <cdr:cNvCxnSpPr/>
      </cdr:nvCxnSpPr>
      <cdr:spPr>
        <a:xfrm xmlns:a="http://schemas.openxmlformats.org/drawingml/2006/main">
          <a:off x="729264" y="2085737"/>
          <a:ext cx="486041" cy="72032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0.23377</cdr:x>
      <cdr:y>0.57422</cdr:y>
    </cdr:from>
    <cdr:to>
      <cdr:x>0.28571</cdr:x>
      <cdr:y>0.61131</cdr:y>
    </cdr:to>
    <cdr:cxnSp macro="">
      <cdr:nvCxnSpPr>
        <cdr:cNvPr id="7" name="Прямая со стрелкой 6">
          <a:extLst xmlns:a="http://schemas.openxmlformats.org/drawingml/2006/main">
            <a:ext uri="{FF2B5EF4-FFF2-40B4-BE49-F238E27FC236}">
              <a16:creationId xmlns:a16="http://schemas.microsoft.com/office/drawing/2014/main" id="{CC72E1DF-EFF7-4B79-B646-3F079D6BE47D}"/>
            </a:ext>
          </a:extLst>
        </cdr:cNvPr>
        <cdr:cNvCxnSpPr/>
      </cdr:nvCxnSpPr>
      <cdr:spPr>
        <a:xfrm xmlns:a="http://schemas.openxmlformats.org/drawingml/2006/main" flipV="1">
          <a:off x="1944216" y="2229753"/>
          <a:ext cx="432048" cy="144016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0.20779</cdr:x>
      <cdr:y>0.51959</cdr:y>
    </cdr:from>
    <cdr:to>
      <cdr:x>0.28801</cdr:x>
      <cdr:y>0.57816</cdr:y>
    </cdr:to>
    <cdr:sp macro="" textlink="">
      <cdr:nvSpPr>
        <cdr:cNvPr id="15" name="TextBox 14">
          <a:extLst xmlns:a="http://schemas.openxmlformats.org/drawingml/2006/main">
            <a:ext uri="{FF2B5EF4-FFF2-40B4-BE49-F238E27FC236}">
              <a16:creationId xmlns:a16="http://schemas.microsoft.com/office/drawing/2014/main" id="{5A6911A7-170A-498E-AA32-3DA322F13F61}"/>
            </a:ext>
          </a:extLst>
        </cdr:cNvPr>
        <cdr:cNvSpPr txBox="1"/>
      </cdr:nvSpPr>
      <cdr:spPr>
        <a:xfrm xmlns:a="http://schemas.openxmlformats.org/drawingml/2006/main">
          <a:off x="1728192" y="2017606"/>
          <a:ext cx="667183" cy="2274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</a:t>
          </a:r>
          <a:r>
            <a:rPr lang="ru-RU" sz="1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340,5</a:t>
          </a:r>
          <a:endParaRPr lang="ru-RU" sz="1000" b="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endParaRPr lang="en-US" sz="1000" b="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endParaRPr lang="en-US" sz="1000" b="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endParaRPr lang="ru-RU" sz="1000" b="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0.46753</cdr:x>
      <cdr:y>0.33315</cdr:y>
    </cdr:from>
    <cdr:to>
      <cdr:x>0.55191</cdr:x>
      <cdr:y>0.39959</cdr:y>
    </cdr:to>
    <cdr:sp macro="" textlink="">
      <cdr:nvSpPr>
        <cdr:cNvPr id="16" name="TextBox 15">
          <a:extLst xmlns:a="http://schemas.openxmlformats.org/drawingml/2006/main">
            <a:ext uri="{FF2B5EF4-FFF2-40B4-BE49-F238E27FC236}">
              <a16:creationId xmlns:a16="http://schemas.microsoft.com/office/drawing/2014/main" id="{0795EE50-0A70-4D46-BA7A-59A29053C4D0}"/>
            </a:ext>
          </a:extLst>
        </cdr:cNvPr>
        <cdr:cNvSpPr txBox="1"/>
      </cdr:nvSpPr>
      <cdr:spPr>
        <a:xfrm xmlns:a="http://schemas.openxmlformats.org/drawingml/2006/main">
          <a:off x="3888432" y="1293649"/>
          <a:ext cx="701782" cy="25799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+ 454,3</a:t>
          </a:r>
        </a:p>
      </cdr:txBody>
    </cdr:sp>
  </cdr:relSizeAnchor>
  <cdr:relSizeAnchor xmlns:cdr="http://schemas.openxmlformats.org/drawingml/2006/chartDrawing">
    <cdr:from>
      <cdr:x>0.80519</cdr:x>
      <cdr:y>0.44688</cdr:y>
    </cdr:from>
    <cdr:to>
      <cdr:x>0.88249</cdr:x>
      <cdr:y>0.51612</cdr:y>
    </cdr:to>
    <cdr:sp macro="" textlink="">
      <cdr:nvSpPr>
        <cdr:cNvPr id="17" name="TextBox 16">
          <a:extLst xmlns:a="http://schemas.openxmlformats.org/drawingml/2006/main">
            <a:ext uri="{FF2B5EF4-FFF2-40B4-BE49-F238E27FC236}">
              <a16:creationId xmlns:a16="http://schemas.microsoft.com/office/drawing/2014/main" id="{306F26B1-9E8E-4612-8E2A-C93757B2F838}"/>
            </a:ext>
          </a:extLst>
        </cdr:cNvPr>
        <cdr:cNvSpPr txBox="1"/>
      </cdr:nvSpPr>
      <cdr:spPr>
        <a:xfrm xmlns:a="http://schemas.openxmlformats.org/drawingml/2006/main">
          <a:off x="6696744" y="1735280"/>
          <a:ext cx="642898" cy="2688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00" b="0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ru-RU" sz="1000" b="0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806,0</a:t>
          </a:r>
          <a:endParaRPr lang="en-US" sz="1000" b="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endParaRPr lang="ru-RU" sz="1000" b="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0.48358</cdr:x>
      <cdr:y>0.38878</cdr:y>
    </cdr:from>
    <cdr:to>
      <cdr:x>0.54545</cdr:x>
      <cdr:y>0.42587</cdr:y>
    </cdr:to>
    <cdr:cxnSp macro="">
      <cdr:nvCxnSpPr>
        <cdr:cNvPr id="12" name="Прямая со стрелкой 11">
          <a:extLst xmlns:a="http://schemas.openxmlformats.org/drawingml/2006/main">
            <a:ext uri="{FF2B5EF4-FFF2-40B4-BE49-F238E27FC236}">
              <a16:creationId xmlns:a16="http://schemas.microsoft.com/office/drawing/2014/main" id="{74F8AA41-9B32-4940-BF10-754FEC3E41E7}"/>
            </a:ext>
          </a:extLst>
        </cdr:cNvPr>
        <cdr:cNvCxnSpPr/>
      </cdr:nvCxnSpPr>
      <cdr:spPr>
        <a:xfrm xmlns:a="http://schemas.openxmlformats.org/drawingml/2006/main" flipV="1">
          <a:off x="4021882" y="1509673"/>
          <a:ext cx="514622" cy="144016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0.64069</cdr:x>
      <cdr:y>0.05499</cdr:y>
    </cdr:from>
    <cdr:to>
      <cdr:x>0.70996</cdr:x>
      <cdr:y>0.07929</cdr:y>
    </cdr:to>
    <cdr:cxnSp macro="">
      <cdr:nvCxnSpPr>
        <cdr:cNvPr id="13" name="Прямая со стрелкой 12">
          <a:extLst xmlns:a="http://schemas.openxmlformats.org/drawingml/2006/main">
            <a:ext uri="{FF2B5EF4-FFF2-40B4-BE49-F238E27FC236}">
              <a16:creationId xmlns:a16="http://schemas.microsoft.com/office/drawing/2014/main" id="{03971FD7-B66B-4973-A6EA-2DDD8B38AC32}"/>
            </a:ext>
          </a:extLst>
        </cdr:cNvPr>
        <cdr:cNvCxnSpPr/>
      </cdr:nvCxnSpPr>
      <cdr:spPr>
        <a:xfrm xmlns:a="http://schemas.openxmlformats.org/drawingml/2006/main">
          <a:off x="5328592" y="213529"/>
          <a:ext cx="576102" cy="94373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0.79654</cdr:x>
      <cdr:y>0.48909</cdr:y>
    </cdr:from>
    <cdr:to>
      <cdr:x>0.84849</cdr:x>
      <cdr:y>0.53791</cdr:y>
    </cdr:to>
    <cdr:cxnSp macro="">
      <cdr:nvCxnSpPr>
        <cdr:cNvPr id="18" name="Прямая со стрелкой 17">
          <a:extLst xmlns:a="http://schemas.openxmlformats.org/drawingml/2006/main">
            <a:ext uri="{FF2B5EF4-FFF2-40B4-BE49-F238E27FC236}">
              <a16:creationId xmlns:a16="http://schemas.microsoft.com/office/drawing/2014/main" id="{A20CCD07-A6AF-431F-AD3E-93D7EC8B03B0}"/>
            </a:ext>
          </a:extLst>
        </cdr:cNvPr>
        <cdr:cNvCxnSpPr/>
      </cdr:nvCxnSpPr>
      <cdr:spPr>
        <a:xfrm xmlns:a="http://schemas.openxmlformats.org/drawingml/2006/main">
          <a:off x="6624736" y="1899194"/>
          <a:ext cx="432064" cy="189572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0.09677</cdr:x>
      <cdr:y>0.06089</cdr:y>
    </cdr:from>
    <cdr:to>
      <cdr:x>0.14516</cdr:x>
      <cdr:y>0.13653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:a16="http://schemas.microsoft.com/office/drawing/2014/main" id="{48476348-3479-453B-A4F2-B37A36467B2F}"/>
            </a:ext>
          </a:extLst>
        </cdr:cNvPr>
        <cdr:cNvCxnSpPr/>
      </cdr:nvCxnSpPr>
      <cdr:spPr>
        <a:xfrm xmlns:a="http://schemas.openxmlformats.org/drawingml/2006/main" flipV="1">
          <a:off x="864096" y="231837"/>
          <a:ext cx="432036" cy="288022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0.08065</cdr:x>
      <cdr:y>0.00694</cdr:y>
    </cdr:from>
    <cdr:to>
      <cdr:x>0.1569</cdr:x>
      <cdr:y>0.06367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96D5A818-5581-421F-BA79-9179F286EDD1}"/>
            </a:ext>
          </a:extLst>
        </cdr:cNvPr>
        <cdr:cNvSpPr txBox="1"/>
      </cdr:nvSpPr>
      <cdr:spPr>
        <a:xfrm xmlns:a="http://schemas.openxmlformats.org/drawingml/2006/main">
          <a:off x="720080" y="26442"/>
          <a:ext cx="680836" cy="2160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+ 645,8</a:t>
          </a:r>
        </a:p>
      </cdr:txBody>
    </cdr:sp>
  </cdr:relSizeAnchor>
  <cdr:relSizeAnchor xmlns:cdr="http://schemas.openxmlformats.org/drawingml/2006/chartDrawing">
    <cdr:from>
      <cdr:x>0.25806</cdr:x>
      <cdr:y>0.5</cdr:y>
    </cdr:from>
    <cdr:to>
      <cdr:x>0.30645</cdr:x>
      <cdr:y>0.53366</cdr:y>
    </cdr:to>
    <cdr:cxnSp macro="">
      <cdr:nvCxnSpPr>
        <cdr:cNvPr id="6" name="Прямая со стрелкой 5">
          <a:extLst xmlns:a="http://schemas.openxmlformats.org/drawingml/2006/main">
            <a:ext uri="{FF2B5EF4-FFF2-40B4-BE49-F238E27FC236}">
              <a16:creationId xmlns:a16="http://schemas.microsoft.com/office/drawing/2014/main" id="{572C12C7-0623-4ABB-B9D0-5D0F31D7000A}"/>
            </a:ext>
          </a:extLst>
        </cdr:cNvPr>
        <cdr:cNvCxnSpPr/>
      </cdr:nvCxnSpPr>
      <cdr:spPr>
        <a:xfrm xmlns:a="http://schemas.openxmlformats.org/drawingml/2006/main" flipV="1">
          <a:off x="2304216" y="1903856"/>
          <a:ext cx="432088" cy="128168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0.25</cdr:x>
      <cdr:y>0.45802</cdr:y>
    </cdr:from>
    <cdr:to>
      <cdr:x>0.31539</cdr:x>
      <cdr:y>0.51475</cdr:y>
    </cdr:to>
    <cdr:sp macro="" textlink="">
      <cdr:nvSpPr>
        <cdr:cNvPr id="8" name="TextBox 7">
          <a:extLst xmlns:a="http://schemas.openxmlformats.org/drawingml/2006/main">
            <a:ext uri="{FF2B5EF4-FFF2-40B4-BE49-F238E27FC236}">
              <a16:creationId xmlns:a16="http://schemas.microsoft.com/office/drawing/2014/main" id="{861D8817-D573-4507-8646-DE1029A20FDF}"/>
            </a:ext>
          </a:extLst>
        </cdr:cNvPr>
        <cdr:cNvSpPr txBox="1"/>
      </cdr:nvSpPr>
      <cdr:spPr>
        <a:xfrm xmlns:a="http://schemas.openxmlformats.org/drawingml/2006/main">
          <a:off x="2232248" y="1744005"/>
          <a:ext cx="583867" cy="2160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+ 23,5</a:t>
          </a:r>
        </a:p>
      </cdr:txBody>
    </cdr:sp>
  </cdr:relSizeAnchor>
  <cdr:relSizeAnchor xmlns:cdr="http://schemas.openxmlformats.org/drawingml/2006/chartDrawing">
    <cdr:from>
      <cdr:x>0.39516</cdr:x>
      <cdr:y>0.49214</cdr:y>
    </cdr:from>
    <cdr:to>
      <cdr:x>0.5</cdr:x>
      <cdr:y>0.54887</cdr:y>
    </cdr:to>
    <cdr:sp macro="" textlink="">
      <cdr:nvSpPr>
        <cdr:cNvPr id="11" name="TextBox 10">
          <a:extLst xmlns:a="http://schemas.openxmlformats.org/drawingml/2006/main">
            <a:ext uri="{FF2B5EF4-FFF2-40B4-BE49-F238E27FC236}">
              <a16:creationId xmlns:a16="http://schemas.microsoft.com/office/drawing/2014/main" id="{757F6942-C183-4852-9E97-97BCDEAF64B4}"/>
            </a:ext>
          </a:extLst>
        </cdr:cNvPr>
        <cdr:cNvSpPr txBox="1"/>
      </cdr:nvSpPr>
      <cdr:spPr>
        <a:xfrm xmlns:a="http://schemas.openxmlformats.org/drawingml/2006/main">
          <a:off x="3528380" y="1873929"/>
          <a:ext cx="936116" cy="2160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  </a:t>
          </a:r>
          <a:r>
            <a:rPr lang="ru-RU" sz="1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+ 6</a:t>
          </a:r>
          <a:endParaRPr lang="en-US" sz="1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0.48435</cdr:x>
      <cdr:y>0.39583</cdr:y>
    </cdr:from>
    <cdr:to>
      <cdr:x>0.52838</cdr:x>
      <cdr:y>0.45833</cdr:y>
    </cdr:to>
    <cdr:sp macro="" textlink="">
      <cdr:nvSpPr>
        <cdr:cNvPr id="14" name="TextBox 13">
          <a:extLst xmlns:a="http://schemas.openxmlformats.org/drawingml/2006/main">
            <a:ext uri="{FF2B5EF4-FFF2-40B4-BE49-F238E27FC236}">
              <a16:creationId xmlns:a16="http://schemas.microsoft.com/office/drawing/2014/main" id="{E490DFB4-CBC2-4F99-90EE-0295D922989C}"/>
            </a:ext>
          </a:extLst>
        </cdr:cNvPr>
        <cdr:cNvSpPr txBox="1"/>
      </cdr:nvSpPr>
      <cdr:spPr>
        <a:xfrm xmlns:a="http://schemas.openxmlformats.org/drawingml/2006/main">
          <a:off x="3960440" y="1368152"/>
          <a:ext cx="360040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0.53226</cdr:x>
      <cdr:y>0.43304</cdr:y>
    </cdr:from>
    <cdr:to>
      <cdr:x>0.59678</cdr:x>
      <cdr:y>0.4831</cdr:y>
    </cdr:to>
    <cdr:sp macro="" textlink="">
      <cdr:nvSpPr>
        <cdr:cNvPr id="18" name="TextBox 17">
          <a:extLst xmlns:a="http://schemas.openxmlformats.org/drawingml/2006/main">
            <a:ext uri="{FF2B5EF4-FFF2-40B4-BE49-F238E27FC236}">
              <a16:creationId xmlns:a16="http://schemas.microsoft.com/office/drawing/2014/main" id="{4D7DA246-4AFF-487C-9434-F101A3322825}"/>
            </a:ext>
          </a:extLst>
        </cdr:cNvPr>
        <cdr:cNvSpPr txBox="1"/>
      </cdr:nvSpPr>
      <cdr:spPr>
        <a:xfrm xmlns:a="http://schemas.openxmlformats.org/drawingml/2006/main">
          <a:off x="4752528" y="1648904"/>
          <a:ext cx="576099" cy="1906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+ 19,6</a:t>
          </a:r>
        </a:p>
      </cdr:txBody>
    </cdr:sp>
  </cdr:relSizeAnchor>
  <cdr:relSizeAnchor xmlns:cdr="http://schemas.openxmlformats.org/drawingml/2006/chartDrawing">
    <cdr:from>
      <cdr:x>0.68548</cdr:x>
      <cdr:y>0.40129</cdr:y>
    </cdr:from>
    <cdr:to>
      <cdr:x>0.75593</cdr:x>
      <cdr:y>0.45803</cdr:y>
    </cdr:to>
    <cdr:sp macro="" textlink="">
      <cdr:nvSpPr>
        <cdr:cNvPr id="21" name="TextBox 20">
          <a:extLst xmlns:a="http://schemas.openxmlformats.org/drawingml/2006/main">
            <a:ext uri="{FF2B5EF4-FFF2-40B4-BE49-F238E27FC236}">
              <a16:creationId xmlns:a16="http://schemas.microsoft.com/office/drawing/2014/main" id="{82CD26AA-8784-4E77-865C-209C8B422003}"/>
            </a:ext>
          </a:extLst>
        </cdr:cNvPr>
        <cdr:cNvSpPr txBox="1"/>
      </cdr:nvSpPr>
      <cdr:spPr>
        <a:xfrm xmlns:a="http://schemas.openxmlformats.org/drawingml/2006/main">
          <a:off x="6120680" y="1527981"/>
          <a:ext cx="629047" cy="2160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en-US" sz="1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3,3</a:t>
          </a:r>
        </a:p>
      </cdr:txBody>
    </cdr:sp>
  </cdr:relSizeAnchor>
  <cdr:relSizeAnchor xmlns:cdr="http://schemas.openxmlformats.org/drawingml/2006/chartDrawing">
    <cdr:from>
      <cdr:x>0.80645</cdr:x>
      <cdr:y>0.4202</cdr:y>
    </cdr:from>
    <cdr:to>
      <cdr:x>0.87903</cdr:x>
      <cdr:y>0.47693</cdr:y>
    </cdr:to>
    <cdr:sp macro="" textlink="">
      <cdr:nvSpPr>
        <cdr:cNvPr id="25" name="TextBox 24">
          <a:extLst xmlns:a="http://schemas.openxmlformats.org/drawingml/2006/main">
            <a:ext uri="{FF2B5EF4-FFF2-40B4-BE49-F238E27FC236}">
              <a16:creationId xmlns:a16="http://schemas.microsoft.com/office/drawing/2014/main" id="{4F6A142C-0300-459A-9387-1163FC8B45B9}"/>
            </a:ext>
          </a:extLst>
        </cdr:cNvPr>
        <cdr:cNvSpPr txBox="1"/>
      </cdr:nvSpPr>
      <cdr:spPr>
        <a:xfrm xmlns:a="http://schemas.openxmlformats.org/drawingml/2006/main">
          <a:off x="7200800" y="1599989"/>
          <a:ext cx="648066" cy="2160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+ 64,1</a:t>
          </a:r>
        </a:p>
        <a:p xmlns:a="http://schemas.openxmlformats.org/drawingml/2006/main">
          <a:endParaRPr lang="ru-RU" sz="100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0.41129</cdr:x>
      <cdr:y>0.53366</cdr:y>
    </cdr:from>
    <cdr:to>
      <cdr:x>0.45968</cdr:x>
      <cdr:y>0.55257</cdr:y>
    </cdr:to>
    <cdr:cxnSp macro="">
      <cdr:nvCxnSpPr>
        <cdr:cNvPr id="19" name="Прямая со стрелкой 18">
          <a:extLst xmlns:a="http://schemas.openxmlformats.org/drawingml/2006/main">
            <a:ext uri="{FF2B5EF4-FFF2-40B4-BE49-F238E27FC236}">
              <a16:creationId xmlns:a16="http://schemas.microsoft.com/office/drawing/2014/main" id="{03A32890-83DE-4086-8CBE-608C92DDD732}"/>
            </a:ext>
          </a:extLst>
        </cdr:cNvPr>
        <cdr:cNvCxnSpPr/>
      </cdr:nvCxnSpPr>
      <cdr:spPr>
        <a:xfrm xmlns:a="http://schemas.openxmlformats.org/drawingml/2006/main" flipV="1">
          <a:off x="3672408" y="2032037"/>
          <a:ext cx="432048" cy="72008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0.54839</cdr:x>
      <cdr:y>0.5</cdr:y>
    </cdr:from>
    <cdr:to>
      <cdr:x>0.59677</cdr:x>
      <cdr:y>0.51475</cdr:y>
    </cdr:to>
    <cdr:cxnSp macro="">
      <cdr:nvCxnSpPr>
        <cdr:cNvPr id="24" name="Прямая со стрелкой 23">
          <a:extLst xmlns:a="http://schemas.openxmlformats.org/drawingml/2006/main">
            <a:ext uri="{FF2B5EF4-FFF2-40B4-BE49-F238E27FC236}">
              <a16:creationId xmlns:a16="http://schemas.microsoft.com/office/drawing/2014/main" id="{92ED387D-A2F9-4812-B4AF-55F11345C807}"/>
            </a:ext>
          </a:extLst>
        </cdr:cNvPr>
        <cdr:cNvCxnSpPr/>
      </cdr:nvCxnSpPr>
      <cdr:spPr>
        <a:xfrm xmlns:a="http://schemas.openxmlformats.org/drawingml/2006/main" flipV="1">
          <a:off x="4896544" y="1903856"/>
          <a:ext cx="432048" cy="56173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0.68548</cdr:x>
      <cdr:y>0.45802</cdr:y>
    </cdr:from>
    <cdr:to>
      <cdr:x>0.73387</cdr:x>
      <cdr:y>0.47693</cdr:y>
    </cdr:to>
    <cdr:cxnSp macro="">
      <cdr:nvCxnSpPr>
        <cdr:cNvPr id="26" name="Прямая со стрелкой 25">
          <a:extLst xmlns:a="http://schemas.openxmlformats.org/drawingml/2006/main">
            <a:ext uri="{FF2B5EF4-FFF2-40B4-BE49-F238E27FC236}">
              <a16:creationId xmlns:a16="http://schemas.microsoft.com/office/drawing/2014/main" id="{79904080-4234-4E52-85B1-2746D059D629}"/>
            </a:ext>
          </a:extLst>
        </cdr:cNvPr>
        <cdr:cNvCxnSpPr/>
      </cdr:nvCxnSpPr>
      <cdr:spPr>
        <a:xfrm xmlns:a="http://schemas.openxmlformats.org/drawingml/2006/main" flipV="1">
          <a:off x="6120680" y="1744005"/>
          <a:ext cx="432048" cy="72004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0.81452</cdr:x>
      <cdr:y>0.47693</cdr:y>
    </cdr:from>
    <cdr:to>
      <cdr:x>0.87097</cdr:x>
      <cdr:y>0.49584</cdr:y>
    </cdr:to>
    <cdr:cxnSp macro="">
      <cdr:nvCxnSpPr>
        <cdr:cNvPr id="28" name="Прямая со стрелкой 27">
          <a:extLst xmlns:a="http://schemas.openxmlformats.org/drawingml/2006/main">
            <a:ext uri="{FF2B5EF4-FFF2-40B4-BE49-F238E27FC236}">
              <a16:creationId xmlns:a16="http://schemas.microsoft.com/office/drawing/2014/main" id="{55680128-3CC2-41D8-A3E2-FC4CFDA6F576}"/>
            </a:ext>
          </a:extLst>
        </cdr:cNvPr>
        <cdr:cNvCxnSpPr/>
      </cdr:nvCxnSpPr>
      <cdr:spPr>
        <a:xfrm xmlns:a="http://schemas.openxmlformats.org/drawingml/2006/main" flipV="1">
          <a:off x="7272808" y="1816013"/>
          <a:ext cx="504036" cy="72013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0.16964</cdr:x>
      <cdr:y>0.0823</cdr:y>
    </cdr:from>
    <cdr:to>
      <cdr:x>0.24107</cdr:x>
      <cdr:y>0.0969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:a16="http://schemas.microsoft.com/office/drawing/2014/main" id="{C02C74D4-58C9-4F27-BF51-C4B1020A28D1}"/>
            </a:ext>
          </a:extLst>
        </cdr:cNvPr>
        <cdr:cNvCxnSpPr/>
      </cdr:nvCxnSpPr>
      <cdr:spPr>
        <a:xfrm xmlns:a="http://schemas.openxmlformats.org/drawingml/2006/main" flipV="1">
          <a:off x="1368129" y="360041"/>
          <a:ext cx="576087" cy="63867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0.375</cdr:x>
      <cdr:y>0.55964</cdr:y>
    </cdr:from>
    <cdr:to>
      <cdr:x>0.4375</cdr:x>
      <cdr:y>0.59256</cdr:y>
    </cdr:to>
    <cdr:cxnSp macro="">
      <cdr:nvCxnSpPr>
        <cdr:cNvPr id="5" name="Прямая со стрелкой 4">
          <a:extLst xmlns:a="http://schemas.openxmlformats.org/drawingml/2006/main">
            <a:ext uri="{FF2B5EF4-FFF2-40B4-BE49-F238E27FC236}">
              <a16:creationId xmlns:a16="http://schemas.microsoft.com/office/drawing/2014/main" id="{3215B6B7-8F7A-4D85-9AFB-919EA8E59392}"/>
            </a:ext>
          </a:extLst>
        </cdr:cNvPr>
        <cdr:cNvCxnSpPr/>
      </cdr:nvCxnSpPr>
      <cdr:spPr>
        <a:xfrm xmlns:a="http://schemas.openxmlformats.org/drawingml/2006/main">
          <a:off x="3024336" y="2448273"/>
          <a:ext cx="504056" cy="144016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0.5625</cdr:x>
      <cdr:y>0.6156</cdr:y>
    </cdr:from>
    <cdr:to>
      <cdr:x>0.63392</cdr:x>
      <cdr:y>0.64912</cdr:y>
    </cdr:to>
    <cdr:cxnSp macro="">
      <cdr:nvCxnSpPr>
        <cdr:cNvPr id="7" name="Прямая со стрелкой 6">
          <a:extLst xmlns:a="http://schemas.openxmlformats.org/drawingml/2006/main">
            <a:ext uri="{FF2B5EF4-FFF2-40B4-BE49-F238E27FC236}">
              <a16:creationId xmlns:a16="http://schemas.microsoft.com/office/drawing/2014/main" id="{547A6B27-E953-41A6-8534-748647848213}"/>
            </a:ext>
          </a:extLst>
        </cdr:cNvPr>
        <cdr:cNvCxnSpPr/>
      </cdr:nvCxnSpPr>
      <cdr:spPr>
        <a:xfrm xmlns:a="http://schemas.openxmlformats.org/drawingml/2006/main" flipV="1">
          <a:off x="4536504" y="2734698"/>
          <a:ext cx="575994" cy="148908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0.76786</cdr:x>
      <cdr:y>0.2469</cdr:y>
    </cdr:from>
    <cdr:to>
      <cdr:x>0.83036</cdr:x>
      <cdr:y>0.27982</cdr:y>
    </cdr:to>
    <cdr:cxnSp macro="">
      <cdr:nvCxnSpPr>
        <cdr:cNvPr id="9" name="Прямая со стрелкой 8">
          <a:extLst xmlns:a="http://schemas.openxmlformats.org/drawingml/2006/main">
            <a:ext uri="{FF2B5EF4-FFF2-40B4-BE49-F238E27FC236}">
              <a16:creationId xmlns:a16="http://schemas.microsoft.com/office/drawing/2014/main" id="{1637F448-532D-49A7-8F76-A52E14AEB523}"/>
            </a:ext>
          </a:extLst>
        </cdr:cNvPr>
        <cdr:cNvCxnSpPr/>
      </cdr:nvCxnSpPr>
      <cdr:spPr>
        <a:xfrm xmlns:a="http://schemas.openxmlformats.org/drawingml/2006/main" flipV="1">
          <a:off x="6192688" y="1080121"/>
          <a:ext cx="504056" cy="144016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0.16071</cdr:x>
      <cdr:y>0.03292</cdr:y>
    </cdr:from>
    <cdr:to>
      <cdr:x>0.25893</cdr:x>
      <cdr:y>0.08266</cdr:y>
    </cdr:to>
    <cdr:sp macro="" textlink="">
      <cdr:nvSpPr>
        <cdr:cNvPr id="10" name="TextBox 9">
          <a:extLst xmlns:a="http://schemas.openxmlformats.org/drawingml/2006/main">
            <a:ext uri="{FF2B5EF4-FFF2-40B4-BE49-F238E27FC236}">
              <a16:creationId xmlns:a16="http://schemas.microsoft.com/office/drawing/2014/main" id="{670DE909-0EE6-4F76-9744-62E7ED244E74}"/>
            </a:ext>
          </a:extLst>
        </cdr:cNvPr>
        <cdr:cNvSpPr txBox="1"/>
      </cdr:nvSpPr>
      <cdr:spPr>
        <a:xfrm xmlns:a="http://schemas.openxmlformats.org/drawingml/2006/main">
          <a:off x="1296144" y="144017"/>
          <a:ext cx="792135" cy="21759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ru-RU" sz="1000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96,0</a:t>
          </a:r>
        </a:p>
      </cdr:txBody>
    </cdr:sp>
  </cdr:relSizeAnchor>
  <cdr:relSizeAnchor xmlns:cdr="http://schemas.openxmlformats.org/drawingml/2006/chartDrawing">
    <cdr:from>
      <cdr:x>0.39286</cdr:x>
      <cdr:y>0.52672</cdr:y>
    </cdr:from>
    <cdr:to>
      <cdr:x>0.48214</cdr:x>
      <cdr:y>0.57535</cdr:y>
    </cdr:to>
    <cdr:sp macro="" textlink="">
      <cdr:nvSpPr>
        <cdr:cNvPr id="11" name="TextBox 10">
          <a:extLst xmlns:a="http://schemas.openxmlformats.org/drawingml/2006/main">
            <a:ext uri="{FF2B5EF4-FFF2-40B4-BE49-F238E27FC236}">
              <a16:creationId xmlns:a16="http://schemas.microsoft.com/office/drawing/2014/main" id="{75D4FBEA-5F99-4547-B35C-CBEFA8ED05D4}"/>
            </a:ext>
          </a:extLst>
        </cdr:cNvPr>
        <cdr:cNvSpPr txBox="1"/>
      </cdr:nvSpPr>
      <cdr:spPr>
        <a:xfrm xmlns:a="http://schemas.openxmlformats.org/drawingml/2006/main">
          <a:off x="3168352" y="2304257"/>
          <a:ext cx="720034" cy="21274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00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ru-RU" sz="1000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1 118,9</a:t>
          </a:r>
        </a:p>
      </cdr:txBody>
    </cdr:sp>
  </cdr:relSizeAnchor>
  <cdr:relSizeAnchor xmlns:cdr="http://schemas.openxmlformats.org/drawingml/2006/chartDrawing">
    <cdr:from>
      <cdr:x>0.55357</cdr:x>
      <cdr:y>0.56697</cdr:y>
    </cdr:from>
    <cdr:to>
      <cdr:x>0.63393</cdr:x>
      <cdr:y>0.61559</cdr:y>
    </cdr:to>
    <cdr:sp macro="" textlink="">
      <cdr:nvSpPr>
        <cdr:cNvPr id="12" name="TextBox 11">
          <a:extLst xmlns:a="http://schemas.openxmlformats.org/drawingml/2006/main">
            <a:ext uri="{FF2B5EF4-FFF2-40B4-BE49-F238E27FC236}">
              <a16:creationId xmlns:a16="http://schemas.microsoft.com/office/drawing/2014/main" id="{6D0DE98B-B68B-476C-A8EE-0812A7726AB3}"/>
            </a:ext>
          </a:extLst>
        </cdr:cNvPr>
        <cdr:cNvSpPr txBox="1"/>
      </cdr:nvSpPr>
      <cdr:spPr>
        <a:xfrm xmlns:a="http://schemas.openxmlformats.org/drawingml/2006/main">
          <a:off x="4464496" y="2518674"/>
          <a:ext cx="648096" cy="2160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+ 228,4</a:t>
          </a:r>
        </a:p>
      </cdr:txBody>
    </cdr:sp>
  </cdr:relSizeAnchor>
  <cdr:relSizeAnchor xmlns:cdr="http://schemas.openxmlformats.org/drawingml/2006/chartDrawing">
    <cdr:from>
      <cdr:x>0.75</cdr:x>
      <cdr:y>0.19752</cdr:y>
    </cdr:from>
    <cdr:to>
      <cdr:x>0.83036</cdr:x>
      <cdr:y>0.26336</cdr:y>
    </cdr:to>
    <cdr:sp macro="" textlink="">
      <cdr:nvSpPr>
        <cdr:cNvPr id="13" name="TextBox 12">
          <a:extLst xmlns:a="http://schemas.openxmlformats.org/drawingml/2006/main">
            <a:ext uri="{FF2B5EF4-FFF2-40B4-BE49-F238E27FC236}">
              <a16:creationId xmlns:a16="http://schemas.microsoft.com/office/drawing/2014/main" id="{25565787-7A35-4A58-B19A-44ECB2F9C104}"/>
            </a:ext>
          </a:extLst>
        </cdr:cNvPr>
        <cdr:cNvSpPr txBox="1"/>
      </cdr:nvSpPr>
      <cdr:spPr>
        <a:xfrm xmlns:a="http://schemas.openxmlformats.org/drawingml/2006/main">
          <a:off x="6048672" y="864097"/>
          <a:ext cx="648095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+ 786,5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6287" cy="4008438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US" sz="1160" b="0" strike="noStrike" spc="-1">
                <a:solidFill>
                  <a:srgbClr val="000000"/>
                </a:solidFill>
                <a:latin typeface="Arial"/>
              </a:rPr>
              <a:t>Для перемещения страницы щёлкните мышью</a:t>
            </a:r>
          </a:p>
        </p:txBody>
      </p:sp>
      <p:sp>
        <p:nvSpPr>
          <p:cNvPr id="456" name="PlaceHolder 2"/>
          <p:cNvSpPr>
            <a:spLocks noGrp="1"/>
          </p:cNvSpPr>
          <p:nvPr>
            <p:ph type="body"/>
          </p:nvPr>
        </p:nvSpPr>
        <p:spPr>
          <a:xfrm>
            <a:off x="756121" y="5078520"/>
            <a:ext cx="6048607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2000" b="0" strike="noStrike" spc="-1">
                <a:latin typeface="Arial"/>
              </a:rPr>
              <a:t>Для правки формата примечаний щёлкните мышью</a:t>
            </a:r>
          </a:p>
        </p:txBody>
      </p:sp>
      <p:sp>
        <p:nvSpPr>
          <p:cNvPr id="457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1204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1400" b="0" strike="noStrike" spc="-1">
                <a:latin typeface="Times New Roman"/>
              </a:rPr>
              <a:t>&lt;верхний колонтитул&gt;</a:t>
            </a:r>
          </a:p>
        </p:txBody>
      </p:sp>
      <p:sp>
        <p:nvSpPr>
          <p:cNvPr id="458" name="PlaceHolder 4"/>
          <p:cNvSpPr>
            <a:spLocks noGrp="1"/>
          </p:cNvSpPr>
          <p:nvPr>
            <p:ph type="dt"/>
          </p:nvPr>
        </p:nvSpPr>
        <p:spPr>
          <a:xfrm>
            <a:off x="4279644" y="0"/>
            <a:ext cx="3281204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459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1204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460" name="PlaceHolder 6"/>
          <p:cNvSpPr>
            <a:spLocks noGrp="1"/>
          </p:cNvSpPr>
          <p:nvPr>
            <p:ph type="sldNum"/>
          </p:nvPr>
        </p:nvSpPr>
        <p:spPr>
          <a:xfrm>
            <a:off x="4279644" y="10157400"/>
            <a:ext cx="3281204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A4F0D29D-A430-4E52-9C7D-90CA42D358B6}" type="slidenum">
              <a:rPr lang="ru-RU" sz="1400" b="0" strike="noStrike" spc="-1">
                <a:latin typeface="Times New Roman"/>
              </a:rPr>
              <a:t>‹#›</a:t>
            </a:fld>
            <a:endParaRPr lang="ru-RU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48573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14680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29361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44041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5872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7340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8808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02763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317443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5" r="15513"/>
          <a:stretch/>
        </p:blipFill>
        <p:spPr>
          <a:xfrm>
            <a:off x="0" y="3"/>
            <a:ext cx="9144000" cy="509614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0018" y="8162"/>
            <a:ext cx="368486" cy="501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8044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3652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</p:sldLayoutIdLst>
  <p:txStyles>
    <p:titleStyle>
      <a:lvl1pPr algn="ctr" defTabSz="829361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1010" indent="-31101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73856" indent="-259175" algn="l" defTabSz="829361" rtl="0" eaLnBrk="1" latinLnBrk="0" hangingPunct="1">
        <a:spcBef>
          <a:spcPct val="20000"/>
        </a:spcBef>
        <a:buFont typeface="Arial" panose="020B0604020202020204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36701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51381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6062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0742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9542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1010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52478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4680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9361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44041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5872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7340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8808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02763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17443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C435B06-9F79-4C76-96FE-2B6D60B65137}"/>
              </a:ext>
            </a:extLst>
          </p:cNvPr>
          <p:cNvSpPr/>
          <p:nvPr/>
        </p:nvSpPr>
        <p:spPr>
          <a:xfrm>
            <a:off x="899592" y="1428914"/>
            <a:ext cx="712879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037" indent="0" algn="ctr">
              <a:buFont typeface="Georgia" panose="02040502050405020303" pitchFamily="18" charset="0"/>
              <a:buNone/>
              <a:defRPr/>
            </a:pPr>
            <a:r>
              <a:rPr lang="ru-RU" sz="3600" b="1" dirty="0">
                <a:ln w="11430"/>
                <a:solidFill>
                  <a:srgbClr val="0058B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Исполнение бюджетов муниципальных образований Орловской области</a:t>
            </a:r>
          </a:p>
          <a:p>
            <a:pPr marL="46037" indent="0" algn="ctr">
              <a:buFont typeface="Georgia" panose="02040502050405020303" pitchFamily="18" charset="0"/>
              <a:buNone/>
              <a:defRPr/>
            </a:pPr>
            <a:r>
              <a:rPr lang="ru-RU" sz="3600" b="1" dirty="0">
                <a:ln w="11430"/>
                <a:solidFill>
                  <a:srgbClr val="0058B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 1 полугодие 2024 года</a:t>
            </a:r>
          </a:p>
        </p:txBody>
      </p:sp>
    </p:spTree>
    <p:extLst>
      <p:ext uri="{BB962C8B-B14F-4D97-AF65-F5344CB8AC3E}">
        <p14:creationId xmlns:p14="http://schemas.microsoft.com/office/powerpoint/2010/main" val="1397612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5"/>
          <p:cNvSpPr txBox="1">
            <a:spLocks/>
          </p:cNvSpPr>
          <p:nvPr/>
        </p:nvSpPr>
        <p:spPr bwMode="white">
          <a:xfrm>
            <a:off x="34374" y="0"/>
            <a:ext cx="8930114" cy="483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565" rIns="71741" bIns="45565" numCol="1" anchor="ctr" anchorCtr="0" compatLnSpc="1">
            <a:prstTxWarp prst="textNoShape">
              <a:avLst/>
            </a:prstTxWarp>
          </a:bodyPr>
          <a:lstStyle/>
          <a:p>
            <a:pPr defTabSz="910991" eaLnBrk="0" fontAlgn="base" hangingPunct="0">
              <a:lnSpc>
                <a:spcPts val="21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ru-RU" b="1" kern="0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E40AB48-56C1-47B7-A5C0-F018D32A8332}"/>
              </a:ext>
            </a:extLst>
          </p:cNvPr>
          <p:cNvSpPr/>
          <p:nvPr/>
        </p:nvSpPr>
        <p:spPr>
          <a:xfrm>
            <a:off x="1403648" y="555526"/>
            <a:ext cx="66064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бюджетов муниципальных образований Орловской области                                       за 1 полугодие 2023 -2024 годов (млн рублей)</a:t>
            </a:r>
          </a:p>
        </p:txBody>
      </p:sp>
      <p:graphicFrame>
        <p:nvGraphicFramePr>
          <p:cNvPr id="5" name="Объект 7">
            <a:extLst>
              <a:ext uri="{FF2B5EF4-FFF2-40B4-BE49-F238E27FC236}">
                <a16:creationId xmlns:a16="http://schemas.microsoft.com/office/drawing/2014/main" id="{C2B6AAF1-1FAE-4013-9F70-735A80A963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20661360"/>
              </p:ext>
            </p:extLst>
          </p:nvPr>
        </p:nvGraphicFramePr>
        <p:xfrm>
          <a:off x="539552" y="1191771"/>
          <a:ext cx="7696944" cy="39517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Овал 7">
            <a:extLst>
              <a:ext uri="{FF2B5EF4-FFF2-40B4-BE49-F238E27FC236}">
                <a16:creationId xmlns:a16="http://schemas.microsoft.com/office/drawing/2014/main" id="{A7E623D7-B059-40D1-8A71-2A279422E718}"/>
              </a:ext>
            </a:extLst>
          </p:cNvPr>
          <p:cNvSpPr/>
          <p:nvPr/>
        </p:nvSpPr>
        <p:spPr>
          <a:xfrm>
            <a:off x="8748464" y="4731990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cxnSp>
        <p:nvCxnSpPr>
          <p:cNvPr id="6" name="Прямая со стрелкой 5">
            <a:extLst>
              <a:ext uri="{FF2B5EF4-FFF2-40B4-BE49-F238E27FC236}">
                <a16:creationId xmlns:a16="http://schemas.microsoft.com/office/drawing/2014/main" id="{DB0489BD-F728-473C-A4D6-5CA29D06E27E}"/>
              </a:ext>
            </a:extLst>
          </p:cNvPr>
          <p:cNvCxnSpPr>
            <a:cxnSpLocks/>
          </p:cNvCxnSpPr>
          <p:nvPr/>
        </p:nvCxnSpPr>
        <p:spPr>
          <a:xfrm>
            <a:off x="6448671" y="1995686"/>
            <a:ext cx="504056" cy="72008"/>
          </a:xfrm>
          <a:prstGeom prst="straightConnector1">
            <a:avLst/>
          </a:prstGeom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2641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>
            <a:extLst>
              <a:ext uri="{FF2B5EF4-FFF2-40B4-BE49-F238E27FC236}">
                <a16:creationId xmlns:a16="http://schemas.microsoft.com/office/drawing/2014/main" id="{B687D68D-5F4E-4047-BB22-C52FE58B509E}"/>
              </a:ext>
            </a:extLst>
          </p:cNvPr>
          <p:cNvSpPr/>
          <p:nvPr/>
        </p:nvSpPr>
        <p:spPr>
          <a:xfrm>
            <a:off x="8748464" y="4731990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D1ECA141-5754-4148-B506-7F376F71E97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18309273"/>
              </p:ext>
            </p:extLst>
          </p:nvPr>
        </p:nvGraphicFramePr>
        <p:xfrm>
          <a:off x="323528" y="1206093"/>
          <a:ext cx="8316924" cy="38830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9EF97F94-2372-4006-8082-5CBA14548B1B}"/>
              </a:ext>
            </a:extLst>
          </p:cNvPr>
          <p:cNvSpPr txBox="1"/>
          <p:nvPr/>
        </p:nvSpPr>
        <p:spPr>
          <a:xfrm>
            <a:off x="107504" y="467212"/>
            <a:ext cx="85329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Безвозмездные поступления бюджетам муниципальных образований Орловской области из областного бюджета за 1 полугодие 202</a:t>
            </a:r>
            <a:r>
              <a:rPr lang="en-US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202</a:t>
            </a:r>
            <a:r>
              <a:rPr lang="en-US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годов (млн рублей)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07BA3D5-AFA9-484A-B874-0D937CA5964A}"/>
              </a:ext>
            </a:extLst>
          </p:cNvPr>
          <p:cNvSpPr txBox="1"/>
          <p:nvPr/>
        </p:nvSpPr>
        <p:spPr>
          <a:xfrm>
            <a:off x="1043608" y="3075806"/>
            <a:ext cx="7200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000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104,5</a:t>
            </a:r>
            <a:endParaRPr lang="en-US" sz="1000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83B9182-80F4-46AB-B703-273C73582CD6}"/>
              </a:ext>
            </a:extLst>
          </p:cNvPr>
          <p:cNvSpPr txBox="1"/>
          <p:nvPr/>
        </p:nvSpPr>
        <p:spPr>
          <a:xfrm>
            <a:off x="5724128" y="1203598"/>
            <a:ext cx="6663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000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125,7</a:t>
            </a:r>
          </a:p>
        </p:txBody>
      </p:sp>
    </p:spTree>
    <p:extLst>
      <p:ext uri="{BB962C8B-B14F-4D97-AF65-F5344CB8AC3E}">
        <p14:creationId xmlns:p14="http://schemas.microsoft.com/office/powerpoint/2010/main" val="979094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63548428-F9AC-4A93-B47C-7760F3BF3E2C}"/>
              </a:ext>
            </a:extLst>
          </p:cNvPr>
          <p:cNvSpPr/>
          <p:nvPr/>
        </p:nvSpPr>
        <p:spPr>
          <a:xfrm>
            <a:off x="467544" y="699542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и неналоговые доходы бюджетов муниципальных образований Орловской области за 1 полугодие 2023 – 2024 годов (млн рублей)</a:t>
            </a:r>
            <a:endParaRPr lang="ru-RU" altLang="ru-RU" sz="11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A6E6511C-C65D-4665-9B09-C5FEC614AE69}"/>
              </a:ext>
            </a:extLst>
          </p:cNvPr>
          <p:cNvSpPr/>
          <p:nvPr/>
        </p:nvSpPr>
        <p:spPr>
          <a:xfrm>
            <a:off x="8699991" y="4710318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7D0D7936-F684-4702-ABB8-29D30F0264E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94127666"/>
              </p:ext>
            </p:extLst>
          </p:nvPr>
        </p:nvGraphicFramePr>
        <p:xfrm>
          <a:off x="107504" y="1259793"/>
          <a:ext cx="8928992" cy="38077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75818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BAE1F3F-15CA-41FE-8A7E-916FC575C06C}"/>
              </a:ext>
            </a:extLst>
          </p:cNvPr>
          <p:cNvSpPr/>
          <p:nvPr/>
        </p:nvSpPr>
        <p:spPr>
          <a:xfrm>
            <a:off x="-22615" y="483518"/>
            <a:ext cx="89289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бюджетов муниципальных образований Орловской области </a:t>
            </a:r>
          </a:p>
          <a:p>
            <a:pPr algn="ctr"/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1 полугодие 2023 - 2024 годов (млн рублей)</a:t>
            </a:r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F870DFD7-70E5-40D0-AB93-7B55222623F2}"/>
              </a:ext>
            </a:extLst>
          </p:cNvPr>
          <p:cNvSpPr/>
          <p:nvPr/>
        </p:nvSpPr>
        <p:spPr>
          <a:xfrm>
            <a:off x="8676456" y="4743300"/>
            <a:ext cx="360000" cy="360000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graphicFrame>
        <p:nvGraphicFramePr>
          <p:cNvPr id="11" name="Диаграмма 10">
            <a:extLst>
              <a:ext uri="{FF2B5EF4-FFF2-40B4-BE49-F238E27FC236}">
                <a16:creationId xmlns:a16="http://schemas.microsoft.com/office/drawing/2014/main" id="{996AAB61-A0F4-414C-A043-5D1C109766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67075583"/>
              </p:ext>
            </p:extLst>
          </p:nvPr>
        </p:nvGraphicFramePr>
        <p:xfrm>
          <a:off x="323528" y="843557"/>
          <a:ext cx="8064896" cy="43746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89553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">
            <a:extLst>
              <a:ext uri="{FF2B5EF4-FFF2-40B4-BE49-F238E27FC236}">
                <a16:creationId xmlns:a16="http://schemas.microsoft.com/office/drawing/2014/main" id="{EF67938B-590E-43E6-8057-EEEF777EF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1760" y="540246"/>
            <a:ext cx="48966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1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долг (млн рублей)</a:t>
            </a: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B4C9C84F-359B-4A5D-8F94-11F1C965F236}"/>
              </a:ext>
            </a:extLst>
          </p:cNvPr>
          <p:cNvSpPr/>
          <p:nvPr/>
        </p:nvSpPr>
        <p:spPr>
          <a:xfrm>
            <a:off x="8748464" y="536917"/>
            <a:ext cx="360000" cy="360000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3427889"/>
              </p:ext>
            </p:extLst>
          </p:nvPr>
        </p:nvGraphicFramePr>
        <p:xfrm>
          <a:off x="1547664" y="944640"/>
          <a:ext cx="6264695" cy="4078411"/>
        </p:xfrm>
        <a:graphic>
          <a:graphicData uri="http://schemas.openxmlformats.org/drawingml/2006/table">
            <a:tbl>
              <a:tblPr/>
              <a:tblGrid>
                <a:gridCol w="16924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05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87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979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949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6738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 1 полугодие 2023 года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 1 полугодие 2024 года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Отклонение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Удельный вес (%) </a:t>
                      </a:r>
                      <a:b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</a:b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 налоговых</a:t>
                      </a:r>
                      <a:b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</a:b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 неналоговых доходах</a:t>
                      </a:r>
                      <a:b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</a:b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 2024 год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599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Всего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2 721,3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2 961,1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239,8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47,6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599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Орел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2 570,0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2 818,5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248,5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79,5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599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Ливны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59,0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39,0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-20,0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7,6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599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 Мценск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62,0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65,0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3,0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22,0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599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Верховский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район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4,0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-4,0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599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Глазуновский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район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1,5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1,5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0,9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599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Дмитровский район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6,0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6,0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3,5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599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Залегощенский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район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0,9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0,9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0,5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599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Колпнянский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район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4,1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4,1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1,7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599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Краснозоренский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район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2,0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2,0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2,0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599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Ливенский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район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10,0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10,0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2,7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599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Малоархангельский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район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6,0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6,0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4,0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599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Урицкий район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1,5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1,5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0,8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599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Хотынецкий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район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6,8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6,7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-0,1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7,6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746205"/>
      </p:ext>
    </p:extLst>
  </p:cSld>
  <p:clrMapOvr>
    <a:masterClrMapping/>
  </p:clrMapOvr>
</p:sld>
</file>

<file path=ppt/theme/theme1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128389</TotalTime>
  <Words>288</Words>
  <Application>Microsoft Office PowerPoint</Application>
  <PresentationFormat>Экран (16:9)</PresentationFormat>
  <Paragraphs>137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Georgia</vt:lpstr>
      <vt:lpstr>Times New Roman</vt:lpstr>
      <vt:lpstr>Специальное оформление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dde</dc:creator>
  <cp:lastModifiedBy>Finansov Departament</cp:lastModifiedBy>
  <cp:revision>236</cp:revision>
  <cp:lastPrinted>2024-08-06T09:11:19Z</cp:lastPrinted>
  <dcterms:modified xsi:type="dcterms:W3CDTF">2024-08-13T12:44:16Z</dcterms:modified>
</cp:coreProperties>
</file>

<file path=docProps/core0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2010-09-28T04:44:59Z</dcterms:created>
  <dc:creator>pavel</dc:creator>
  <dc:description/>
  <dc:language>ru-RU</dc:language>
  <cp:lastModifiedBy/>
  <cp:lastPrinted>2017-09-29T13:28:55Z</cp:lastPrinted>
  <dcterms:modified xsi:type="dcterms:W3CDTF">2020-04-07T13:15:50Z</dcterms:modified>
  <cp:revision>17353</cp:revision>
  <dc:subject/>
  <dc:title>Совместное заседание Координационного совещания руководителей правоохранительных органов Орловской области и Координационного Совета по противодействию коррупции в Орловской области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23</vt:i4>
  </property>
  <property fmtid="{D5CDD505-2E9C-101B-9397-08002B2CF9AE}" pid="8" name="PresentationFormat">
    <vt:lpwstr>Экран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95</vt:i4>
  </property>
</Properties>
</file>