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=""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31" autoAdjust="0"/>
    <p:restoredTop sz="94660" autoAdjust="0"/>
  </p:normalViewPr>
  <p:slideViewPr>
    <p:cSldViewPr>
      <p:cViewPr varScale="1">
        <p:scale>
          <a:sx n="156" d="100"/>
          <a:sy n="156" d="100"/>
        </p:scale>
        <p:origin x="-618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Relationship Id="rId4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9000330520788507E-3"/>
                  <c:y val="-3.213783131383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6073.1</c:v>
                </c:pt>
                <c:pt idx="1">
                  <c:v>1443.4</c:v>
                </c:pt>
                <c:pt idx="2">
                  <c:v>4629.7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00011017359617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6330.3</c:v>
                </c:pt>
                <c:pt idx="1">
                  <c:v>1987.3</c:v>
                </c:pt>
                <c:pt idx="2">
                  <c:v>4343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7147520"/>
        <c:axId val="62500224"/>
        <c:axId val="0"/>
      </c:bar3DChart>
      <c:catAx>
        <c:axId val="117147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2500224"/>
        <c:crosses val="autoZero"/>
        <c:auto val="1"/>
        <c:lblAlgn val="ctr"/>
        <c:lblOffset val="100"/>
        <c:noMultiLvlLbl val="0"/>
      </c:catAx>
      <c:valAx>
        <c:axId val="625002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7147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03376392522048E-3"/>
                  <c:y val="-1.10680039195639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2.9482053701584867E-4"/>
                  <c:y val="-1.4338599335322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1.6952421351932517E-2"/>
                  <c:y val="-1.01960168268271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7.140019555306746E-3"/>
                  <c:y val="-9.82054217201014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1.846824619294345E-2"/>
                  <c:y val="-1.1293597745091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-2.5301923789996142E-2"/>
                  <c:y val="-6.4509460159947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566.9</c:v>
                </c:pt>
                <c:pt idx="1">
                  <c:v>255.2</c:v>
                </c:pt>
                <c:pt idx="2">
                  <c:v>825.1</c:v>
                </c:pt>
                <c:pt idx="3">
                  <c:v>2342.9</c:v>
                </c:pt>
                <c:pt idx="4">
                  <c:v>704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324082316971996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378096036467384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901313033520566E-2"/>
                  <c:y val="-1.6352977078791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4432109755962661E-2"/>
                  <c:y val="-1.6352977078791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Лист1!$C$2:$C$6</c:f>
              <c:numCache>
                <c:formatCode>#,##0.0</c:formatCode>
                <c:ptCount val="5"/>
                <c:pt idx="0">
                  <c:v>482.4</c:v>
                </c:pt>
                <c:pt idx="1">
                  <c:v>465.4</c:v>
                </c:pt>
                <c:pt idx="2">
                  <c:v>688.6</c:v>
                </c:pt>
                <c:pt idx="3">
                  <c:v>2382.5</c:v>
                </c:pt>
                <c:pt idx="4">
                  <c:v>309.39999999999998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7483392"/>
        <c:axId val="117484928"/>
        <c:axId val="0"/>
      </c:bar3DChart>
      <c:dateAx>
        <c:axId val="11748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7484928"/>
        <c:crosses val="autoZero"/>
        <c:auto val="0"/>
        <c:lblOffset val="100"/>
        <c:baseTimeUnit val="days"/>
      </c:dateAx>
      <c:valAx>
        <c:axId val="1174849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7483392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1314895244373984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3037901907285259E-17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680.2</c:v>
                </c:pt>
                <c:pt idx="1">
                  <c:v>75.900000000000006</c:v>
                </c:pt>
                <c:pt idx="2">
                  <c:v>2.2000000000000002</c:v>
                </c:pt>
                <c:pt idx="3">
                  <c:v>108.6</c:v>
                </c:pt>
                <c:pt idx="4">
                  <c:v>200.5</c:v>
                </c:pt>
                <c:pt idx="5">
                  <c:v>131.19999999999999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2800997021836284E-2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1087.3</c:v>
                </c:pt>
                <c:pt idx="1">
                  <c:v>87.6</c:v>
                </c:pt>
                <c:pt idx="2">
                  <c:v>11.6</c:v>
                </c:pt>
                <c:pt idx="3">
                  <c:v>126.9</c:v>
                </c:pt>
                <c:pt idx="4">
                  <c:v>221.3</c:v>
                </c:pt>
                <c:pt idx="5">
                  <c:v>122.4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739072"/>
        <c:axId val="28740224"/>
        <c:axId val="0"/>
      </c:bar3DChart>
      <c:catAx>
        <c:axId val="2873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40224"/>
        <c:crosses val="autoZero"/>
        <c:auto val="1"/>
        <c:lblAlgn val="ctr"/>
        <c:lblOffset val="100"/>
        <c:tickLblSkip val="1"/>
        <c:noMultiLvlLbl val="0"/>
      </c:catAx>
      <c:valAx>
        <c:axId val="287402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873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023080768803466E-2"/>
                  <c:y val="-1.4294229723353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023080768803466E-2"/>
                  <c:y val="-2.2870767557366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97806592918247E-2"/>
                  <c:y val="-1.4294229723353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896709889377371E-2"/>
                  <c:y val="-1.1435383778683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6097.1</c:v>
                </c:pt>
                <c:pt idx="1">
                  <c:v>1183.7</c:v>
                </c:pt>
                <c:pt idx="2">
                  <c:v>262.3</c:v>
                </c:pt>
                <c:pt idx="3">
                  <c:v>3913.5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Лист1!$B$2:$B$5</c15:f>
                <c15:dlblRangeCache>
                  <c:ptCount val="4"/>
                  <c:pt idx="0">
                    <c:v>4 541,1</c:v>
                  </c:pt>
                  <c:pt idx="1">
                    <c:v>395,2</c:v>
                  </c:pt>
                  <c:pt idx="2">
                    <c:v>235,8</c:v>
                  </c:pt>
                  <c:pt idx="3">
                    <c:v>3 196,9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5747258241147838E-2"/>
                  <c:y val="-1.7153075668024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321984065262648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321984065262589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149451648229562E-2"/>
                  <c:y val="-1.7153075668024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5704.7</c:v>
                </c:pt>
                <c:pt idx="1">
                  <c:v>530</c:v>
                </c:pt>
                <c:pt idx="2">
                  <c:v>524.20000000000005</c:v>
                </c:pt>
                <c:pt idx="3">
                  <c:v>3813.1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Лист1!$C$2:$C$5</c15:f>
                <c15:dlblRangeCache>
                  <c:ptCount val="4"/>
                  <c:pt idx="0">
                    <c:v>6 097,1</c:v>
                  </c:pt>
                  <c:pt idx="1">
                    <c:v>1 183,7</c:v>
                  </c:pt>
                  <c:pt idx="2">
                    <c:v>262,3</c:v>
                  </c:pt>
                  <c:pt idx="3">
                    <c:v>3 913,5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5612544"/>
        <c:axId val="75614080"/>
        <c:axId val="0"/>
      </c:bar3DChart>
      <c:catAx>
        <c:axId val="7561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614080"/>
        <c:crosses val="autoZero"/>
        <c:auto val="1"/>
        <c:lblAlgn val="ctr"/>
        <c:lblOffset val="100"/>
        <c:tickLblSkip val="1"/>
        <c:noMultiLvlLbl val="0"/>
      </c:catAx>
      <c:valAx>
        <c:axId val="756140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7561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0.04928</cdr:y>
    </cdr:from>
    <cdr:to>
      <cdr:x>0.29937</cdr:x>
      <cdr:y>0.07735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728192" y="194752"/>
          <a:ext cx="576064" cy="110917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0.47713</cdr:x>
      <cdr:y>0.40387</cdr:y>
    </cdr:from>
    <cdr:to>
      <cdr:x>0.56133</cdr:x>
      <cdr:y>0.47008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08" y="1596003"/>
          <a:ext cx="648083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543,9</a:t>
          </a:r>
        </a:p>
      </cdr:txBody>
    </cdr:sp>
  </cdr:relSizeAnchor>
  <cdr:relSizeAnchor xmlns:cdr="http://schemas.openxmlformats.org/drawingml/2006/chartDrawing">
    <cdr:from>
      <cdr:x>0.76403</cdr:x>
      <cdr:y>0.14634</cdr:y>
    </cdr:from>
    <cdr:to>
      <cdr:x>0.87629</cdr:x>
      <cdr:y>0.21254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80722" y="578309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- 286,7</a:t>
          </a:r>
        </a:p>
      </cdr:txBody>
    </cdr:sp>
  </cdr:relSizeAnchor>
  <cdr:relSizeAnchor xmlns:cdr="http://schemas.openxmlformats.org/drawingml/2006/chartDrawing">
    <cdr:from>
      <cdr:x>0.49584</cdr:x>
      <cdr:y>0.45854</cdr:y>
    </cdr:from>
    <cdr:to>
      <cdr:x>0.55375</cdr:x>
      <cdr:y>0.47744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812027"/>
          <a:ext cx="445797" cy="74694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0.21517</cdr:x>
      <cdr:y>0.00299</cdr:y>
    </cdr:from>
    <cdr:to>
      <cdr:x>0.29002</cdr:x>
      <cdr:y>0.0653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=""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656184" y="11827"/>
          <a:ext cx="576064" cy="2462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257,2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0.11255</cdr:x>
      <cdr:y>0.4815</cdr:y>
    </cdr:from>
    <cdr:to>
      <cdr:x>0.17099</cdr:x>
      <cdr:y>0.50005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>
          <a:off x="936104" y="1869713"/>
          <a:ext cx="486042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0.25108</cdr:x>
      <cdr:y>0.51519</cdr:y>
    </cdr:from>
    <cdr:to>
      <cdr:x>0.31168</cdr:x>
      <cdr:y>0.53348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088232" y="2000518"/>
          <a:ext cx="504006" cy="7102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0.24242</cdr:x>
      <cdr:y>0.45662</cdr:y>
    </cdr:from>
    <cdr:to>
      <cdr:x>0.32264</cdr:x>
      <cdr:y>0.51519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=""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016224" y="1773092"/>
          <a:ext cx="667184" cy="227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+ 210,2</a:t>
          </a:r>
        </a:p>
        <a:p xmlns:a="http://schemas.openxmlformats.org/drawingml/2006/main">
          <a:endParaRPr lang="en-US" sz="1000" b="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0.44482</cdr:x>
      <cdr:y>0.37024</cdr:y>
    </cdr:from>
    <cdr:to>
      <cdr:x>0.5292</cdr:x>
      <cdr:y>0.43668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=""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699559" y="1437665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-136,5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0.79654</cdr:x>
      <cdr:y>0.42587</cdr:y>
    </cdr:from>
    <cdr:to>
      <cdr:x>0.87384</cdr:x>
      <cdr:y>0.49511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=""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624736" y="1653689"/>
          <a:ext cx="642898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-394,6</a:t>
          </a: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0.44156</cdr:x>
      <cdr:y>0.42587</cdr:y>
    </cdr:from>
    <cdr:to>
      <cdr:x>0.50216</cdr:x>
      <cdr:y>0.45207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>
          <a:off x="3672408" y="1653689"/>
          <a:ext cx="504056" cy="10172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0.58874</cdr:x>
      <cdr:y>0.03921</cdr:y>
    </cdr:from>
    <cdr:to>
      <cdr:x>0.6601</cdr:x>
      <cdr:y>0.04923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=""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4896544" y="152274"/>
          <a:ext cx="593431" cy="3888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0.78788</cdr:x>
      <cdr:y>0.45956</cdr:y>
    </cdr:from>
    <cdr:to>
      <cdr:x>0.83983</cdr:x>
      <cdr:y>0.50838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=""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552728" y="1784494"/>
          <a:ext cx="432048" cy="18960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0.08871</cdr:x>
      <cdr:y>0.0798</cdr:y>
    </cdr:from>
    <cdr:to>
      <cdr:x>0.14516</cdr:x>
      <cdr:y>0.13653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792088" y="303845"/>
          <a:ext cx="504056" cy="21602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0.07258</cdr:x>
      <cdr:y>0.04198</cdr:y>
    </cdr:from>
    <cdr:to>
      <cdr:x>0.14883</cdr:x>
      <cdr:y>0.09871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648072" y="159829"/>
          <a:ext cx="680835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+407,1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0.49584</cdr:y>
    </cdr:from>
    <cdr:to>
      <cdr:x>0.31452</cdr:x>
      <cdr:y>0.51475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56" y="1888021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</cdr:x>
      <cdr:y>0.43911</cdr:y>
    </cdr:from>
    <cdr:to>
      <cdr:x>0.31539</cdr:x>
      <cdr:y>0.49584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=""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232248" y="1671997"/>
          <a:ext cx="58386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+11,7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0.47693</cdr:y>
    </cdr:from>
    <cdr:to>
      <cdr:x>0.45968</cdr:x>
      <cdr:y>0.53366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600400" y="1816013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+9,4</a:t>
          </a:r>
          <a:endParaRPr lang="en-US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=""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0.53226</cdr:x>
      <cdr:y>0.4202</cdr:y>
    </cdr:from>
    <cdr:to>
      <cdr:x>0.59678</cdr:x>
      <cdr:y>0.47026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=""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752528" y="1599989"/>
          <a:ext cx="576099" cy="190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+18,3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0.66935</cdr:x>
      <cdr:y>0.38237</cdr:y>
    </cdr:from>
    <cdr:to>
      <cdr:x>0.7398</cdr:x>
      <cdr:y>0.43911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=""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76664" y="1455973"/>
          <a:ext cx="629048" cy="2160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20,8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0.82258</cdr:x>
      <cdr:y>0.4202</cdr:y>
    </cdr:from>
    <cdr:to>
      <cdr:x>0.89516</cdr:x>
      <cdr:y>0.47693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=""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344816" y="1599989"/>
          <a:ext cx="648066" cy="2160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- 8,8</a:t>
          </a: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0.53366</cdr:y>
    </cdr:from>
    <cdr:to>
      <cdr:x>0.45968</cdr:x>
      <cdr:y>0.55257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2032037"/>
          <a:ext cx="504056" cy="7199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0.53226</cdr:x>
      <cdr:y>0.47693</cdr:y>
    </cdr:from>
    <cdr:to>
      <cdr:x>0.59677</cdr:x>
      <cdr:y>0.4909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=""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752528" y="1816013"/>
          <a:ext cx="576047" cy="5319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0.67742</cdr:x>
      <cdr:y>0.43911</cdr:y>
    </cdr:from>
    <cdr:to>
      <cdr:x>0.73387</cdr:x>
      <cdr:y>0.45802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=""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048678" y="1671997"/>
          <a:ext cx="504050" cy="7201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0.81452</cdr:x>
      <cdr:y>0.47693</cdr:y>
    </cdr:from>
    <cdr:to>
      <cdr:x>0.87903</cdr:x>
      <cdr:y>0.49584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=""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>
          <a:off x="7272808" y="1816013"/>
          <a:ext cx="576050" cy="7199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0.16964</cdr:x>
      <cdr:y>0.0969</cdr:y>
    </cdr:from>
    <cdr:to>
      <cdr:x>0.24107</cdr:x>
      <cdr:y>0.1131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>
          <a:off x="1368152" y="430442"/>
          <a:ext cx="576064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0.36607</cdr:x>
      <cdr:y>0.55076</cdr:y>
    </cdr:from>
    <cdr:to>
      <cdr:x>0.44643</cdr:x>
      <cdr:y>0.5655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=""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>
          <a:off x="2952328" y="2446666"/>
          <a:ext cx="648072" cy="6547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0.5625</cdr:x>
      <cdr:y>0.6156</cdr:y>
    </cdr:from>
    <cdr:to>
      <cdr:x>0.63392</cdr:x>
      <cdr:y>0.64912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536504" y="2734698"/>
          <a:ext cx="575994" cy="1489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0.79464</cdr:x>
      <cdr:y>0.29141</cdr:y>
    </cdr:from>
    <cdr:to>
      <cdr:x>0.85714</cdr:x>
      <cdr:y>0.30762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=""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>
          <a:off x="6408712" y="1294538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0.17857</cdr:x>
      <cdr:y>0.05778</cdr:y>
    </cdr:from>
    <cdr:to>
      <cdr:x>0.27679</cdr:x>
      <cdr:y>0.10752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440160" y="256663"/>
          <a:ext cx="792134" cy="2209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- 392,4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0.375</cdr:x>
      <cdr:y>0.50213</cdr:y>
    </cdr:from>
    <cdr:to>
      <cdr:x>0.46428</cdr:x>
      <cdr:y>0.55076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024336" y="2230642"/>
          <a:ext cx="72003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653,7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0.55357</cdr:x>
      <cdr:y>0.56697</cdr:y>
    </cdr:from>
    <cdr:to>
      <cdr:x>0.63393</cdr:x>
      <cdr:y>0.61559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464496" y="2518674"/>
          <a:ext cx="648096" cy="216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261,9</a:t>
          </a:r>
        </a:p>
      </cdr:txBody>
    </cdr:sp>
  </cdr:relSizeAnchor>
  <cdr:relSizeAnchor xmlns:cdr="http://schemas.openxmlformats.org/drawingml/2006/chartDrawing">
    <cdr:from>
      <cdr:x>0.78571</cdr:x>
      <cdr:y>0.24278</cdr:y>
    </cdr:from>
    <cdr:to>
      <cdr:x>0.86607</cdr:x>
      <cdr:y>0.29141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=""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6336704" y="1078514"/>
          <a:ext cx="64807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- 100,4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квартал 2024 года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2023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годов (млн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=""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7016606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>
            <a:off x="6448671" y="1995686"/>
            <a:ext cx="504056" cy="7200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3110725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бюджетам муниципальных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образований Орловской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из областного бюджета за 1 квартал 202</a:t>
            </a:r>
            <a:r>
              <a:rPr lang="en-US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259632" y="2859782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- 84,5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220072" y="1131590"/>
            <a:ext cx="666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39,6</a:t>
            </a:r>
            <a:endParaRPr lang="ru-RU" sz="10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2023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годов (млн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7069396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2023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годов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6329733"/>
              </p:ext>
            </p:extLst>
          </p:nvPr>
        </p:nvGraphicFramePr>
        <p:xfrm>
          <a:off x="323528" y="843557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=""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678" y="546234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15566"/>
            <a:ext cx="6176541" cy="416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128053</TotalTime>
  <Words>187</Words>
  <Application>Microsoft Office PowerPoint</Application>
  <PresentationFormat>Экран (16:9)</PresentationFormat>
  <Paragraphs>68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221</cp:revision>
  <cp:lastPrinted>2024-07-05T14:39:12Z</cp:lastPrinted>
  <dcterms:modified xsi:type="dcterms:W3CDTF">2024-07-05T14:42:52Z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