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0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степень качества (высокое качество)</c:v>
                </c:pt>
              </c:strCache>
            </c:strRef>
          </c:tx>
          <c:spPr>
            <a:solidFill>
              <a:schemeClr val="accent2"/>
            </a:solidFill>
            <a:ln w="1905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83-4135-B37F-813B2EC5F4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степень качества (надлежащее качество)</c:v>
                </c:pt>
              </c:strCache>
            </c:strRef>
          </c:tx>
          <c:spPr>
            <a:solidFill>
              <a:schemeClr val="accent4"/>
            </a:solidFill>
            <a:ln w="1905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83-4135-B37F-813B2EC5F4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степень качества (низкое качество)</c:v>
                </c:pt>
              </c:strCache>
            </c:strRef>
          </c:tx>
          <c:spPr>
            <a:solidFill>
              <a:schemeClr val="accent5"/>
            </a:solidFill>
            <a:ln w="1905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83-4135-B37F-813B2EC5F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317760"/>
        <c:axId val="69319296"/>
      </c:barChart>
      <c:catAx>
        <c:axId val="69317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9319296"/>
        <c:crosses val="autoZero"/>
        <c:auto val="1"/>
        <c:lblAlgn val="ctr"/>
        <c:lblOffset val="100"/>
        <c:noMultiLvlLbl val="0"/>
      </c:catAx>
      <c:valAx>
        <c:axId val="69319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317760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0.63785369801544611"/>
          <c:y val="0.1676237362515276"/>
          <c:w val="0.34934412230185785"/>
          <c:h val="0.68238945672703033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933533629803169E-2"/>
          <c:y val="2.3442658779981956E-2"/>
          <c:w val="0.90142723616608278"/>
          <c:h val="0.751098521032818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74000"/>
                  </a:schemeClr>
                </a:gs>
                <a:gs pos="49000">
                  <a:schemeClr val="accent1">
                    <a:tint val="96000"/>
                    <a:shade val="84000"/>
                    <a:satMod val="110000"/>
                  </a:schemeClr>
                </a:gs>
                <a:gs pos="49100">
                  <a:schemeClr val="accent1">
                    <a:shade val="55000"/>
                    <a:satMod val="150000"/>
                  </a:schemeClr>
                </a:gs>
                <a:gs pos="92000">
                  <a:schemeClr val="accent1">
                    <a:tint val="98000"/>
                    <a:shade val="90000"/>
                    <a:satMod val="128000"/>
                  </a:schemeClr>
                </a:gs>
                <a:gs pos="100000">
                  <a:schemeClr val="accent1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1"/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8584478861323104E-2"/>
                  <c:y val="4.7311963364658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56-4AF6-88D0-7BAA2DEDE1EE}"/>
                </c:ext>
              </c:extLst>
            </c:dLbl>
            <c:dLbl>
              <c:idx val="1"/>
              <c:layout>
                <c:manualLayout>
                  <c:x val="1.3883136743613861E-2"/>
                  <c:y val="-1.8080184837529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56-4AF6-88D0-7BAA2DEDE1EE}"/>
                </c:ext>
              </c:extLst>
            </c:dLbl>
            <c:dLbl>
              <c:idx val="2"/>
              <c:layout>
                <c:manualLayout>
                  <c:x val="1.7306346401593498E-2"/>
                  <c:y val="-2.16770896857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56-4AF6-88D0-7BAA2DEDE1EE}"/>
                </c:ext>
              </c:extLst>
            </c:dLbl>
            <c:dLbl>
              <c:idx val="3"/>
              <c:layout>
                <c:manualLayout>
                  <c:x val="1.8060395930585393E-2"/>
                  <c:y val="-2.2285929522055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56-4AF6-88D0-7BAA2DEDE1EE}"/>
                </c:ext>
              </c:extLst>
            </c:dLbl>
            <c:dLbl>
              <c:idx val="4"/>
              <c:layout>
                <c:manualLayout>
                  <c:x val="1.3692838631918303E-2"/>
                  <c:y val="-2.3235560232295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56-4AF6-88D0-7BAA2DEDE1EE}"/>
                </c:ext>
              </c:extLst>
            </c:dLbl>
            <c:dLbl>
              <c:idx val="5"/>
              <c:layout>
                <c:manualLayout>
                  <c:x val="5.1348144869693638E-3"/>
                  <c:y val="-2.1560171179322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56-4AF6-88D0-7BAA2DEDE1EE}"/>
                </c:ext>
              </c:extLst>
            </c:dLbl>
            <c:dLbl>
              <c:idx val="6"/>
              <c:layout>
                <c:manualLayout>
                  <c:x val="8.4792928990795897E-3"/>
                  <c:y val="-1.233393298045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>
                    <a:effectLst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город Орел</c:v>
                </c:pt>
                <c:pt idx="1">
                  <c:v>Верховский район</c:v>
                </c:pt>
                <c:pt idx="2">
                  <c:v>Знаменский район</c:v>
                </c:pt>
                <c:pt idx="3">
                  <c:v>Корсаковский район</c:v>
                </c:pt>
                <c:pt idx="4">
                  <c:v>Новосильский район</c:v>
                </c:pt>
                <c:pt idx="5">
                  <c:v>Хотынецкий район</c:v>
                </c:pt>
                <c:pt idx="6">
                  <c:v>Шаблыкинский район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139366.5</c:v>
                </c:pt>
                <c:pt idx="1">
                  <c:v>398.8</c:v>
                </c:pt>
                <c:pt idx="2">
                  <c:v>8009.4</c:v>
                </c:pt>
                <c:pt idx="3">
                  <c:v>2212.6999999999998</c:v>
                </c:pt>
                <c:pt idx="4">
                  <c:v>4242.3999999999996</c:v>
                </c:pt>
                <c:pt idx="5">
                  <c:v>996.3</c:v>
                </c:pt>
                <c:pt idx="6">
                  <c:v>791.2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C56-4AF6-88D0-7BAA2DEDE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1371136"/>
        <c:axId val="151372928"/>
        <c:axId val="0"/>
      </c:bar3DChart>
      <c:catAx>
        <c:axId val="15137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51372928"/>
        <c:crossesAt val="0"/>
        <c:auto val="1"/>
        <c:lblAlgn val="ctr"/>
        <c:lblOffset val="100"/>
        <c:noMultiLvlLbl val="0"/>
      </c:catAx>
      <c:valAx>
        <c:axId val="15137292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1371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(муниципальных округов, городских округов), которым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степень качества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управления 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2023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2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 муниципальных районов (городских округов) с высоким качествов управления муниципальными финаннсами в 2022 году</c:v>
                </c:pt>
              </c:strCache>
            </c:strRef>
          </c:tx>
          <c:spPr>
            <a:solidFill>
              <a:schemeClr val="accent2"/>
            </a:solidFill>
            <a:ln w="400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1.1257677718348754E-2"/>
                  <c:y val="0.20547397968605724"/>
                </c:manualLayout>
              </c:layout>
              <c:tx>
                <c:rich>
                  <a:bodyPr/>
                  <a:lstStyle/>
                  <a:p>
                    <a:r>
                      <a:rPr lang="ru-RU" sz="2800" dirty="0" smtClean="0"/>
                      <a:t>8</a:t>
                    </a:r>
                    <a:endParaRPr lang="en-US" sz="2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6-47A5-AF2F-4E22EA7D76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D46-47A5-AF2F-4E22EA7D7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985664"/>
        <c:axId val="31987200"/>
        <c:axId val="0"/>
      </c:bar3DChart>
      <c:catAx>
        <c:axId val="31985664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31987200"/>
        <c:crosses val="autoZero"/>
        <c:auto val="1"/>
        <c:lblAlgn val="ctr"/>
        <c:lblOffset val="100"/>
        <c:noMultiLvlLbl val="0"/>
      </c:catAx>
      <c:valAx>
        <c:axId val="31987200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31985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11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(городских округов,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муниципальных округов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качества управления 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2023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4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/>
            </a:solidFill>
            <a:ln w="4000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2.612878404457112E-2"/>
                  <c:y val="0.14569641588628313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dirty="0" smtClean="0"/>
                      <a:t>1</a:t>
                    </a:r>
                    <a:r>
                      <a:rPr lang="ru-RU" dirty="0" smtClean="0"/>
                      <a:t>1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F-442A-A259-69847E2E006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1F-442A-A259-69847E2E0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6351616"/>
        <c:axId val="166353152"/>
        <c:axId val="0"/>
      </c:bar3DChart>
      <c:catAx>
        <c:axId val="166351616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66353152"/>
        <c:crosses val="autoZero"/>
        <c:auto val="1"/>
        <c:lblAlgn val="ctr"/>
        <c:lblOffset val="100"/>
        <c:noMultiLvlLbl val="0"/>
      </c:catAx>
      <c:valAx>
        <c:axId val="166353152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66351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8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муниципальных районов (муниципальных округов, городских округов),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которым присвоена </a:t>
            </a:r>
            <a:r>
              <a:rPr lang="en-US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III </a:t>
            </a:r>
            <a:r>
              <a:rPr lang="ru-RU" sz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степень качества управления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муниципальными финансами в </a:t>
            </a:r>
            <a:r>
              <a:rPr lang="ru-RU" sz="1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2023 </a:t>
            </a:r>
            <a:r>
              <a:rPr lang="ru-RU" sz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году </a:t>
            </a:r>
            <a:endParaRPr lang="ru-RU" sz="1200" dirty="0"/>
          </a:p>
        </c:rich>
      </c:tx>
      <c:layout>
        <c:manualLayout>
          <c:xMode val="edge"/>
          <c:yMode val="edge"/>
          <c:x val="0.12968286445538973"/>
          <c:y val="0.11118937001847923"/>
        </c:manualLayout>
      </c:layout>
      <c:overlay val="0"/>
      <c:spPr>
        <a:solidFill>
          <a:schemeClr val="lt1"/>
        </a:solidFill>
        <a:ln w="40000" cap="flat" cmpd="sng" algn="ctr">
          <a:solidFill>
            <a:schemeClr val="accent5"/>
          </a:solidFill>
          <a:prstDash val="solid"/>
        </a:ln>
        <a:effectLst/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277919474668301E-2"/>
          <c:y val="0.47886429924598461"/>
          <c:w val="0.93620685172096718"/>
          <c:h val="0.473817094109155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/>
            </a:solidFill>
            <a:ln w="40000" cap="flat" cmpd="sng" algn="ctr">
              <a:solidFill>
                <a:schemeClr val="accent5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dLbl>
              <c:idx val="0"/>
              <c:layout>
                <c:manualLayout>
                  <c:x val="7.6583923625344313E-3"/>
                  <c:y val="0.15703902027061237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dirty="0" smtClean="0"/>
                      <a:t>8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0-4247-8520-CC1AF4A4C9A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10-4247-8520-CC1AF4A4C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9853568"/>
        <c:axId val="179855360"/>
        <c:axId val="0"/>
      </c:bar3DChart>
      <c:catAx>
        <c:axId val="179853568"/>
        <c:scaling>
          <c:orientation val="minMax"/>
        </c:scaling>
        <c:delete val="1"/>
        <c:axPos val="b"/>
        <c:majorGridlines/>
        <c:minorGridlines/>
        <c:numFmt formatCode="General" sourceLinked="0"/>
        <c:majorTickMark val="out"/>
        <c:minorTickMark val="none"/>
        <c:tickLblPos val="nextTo"/>
        <c:crossAx val="179855360"/>
        <c:crosses val="autoZero"/>
        <c:auto val="1"/>
        <c:lblAlgn val="ctr"/>
        <c:lblOffset val="100"/>
        <c:noMultiLvlLbl val="0"/>
      </c:catAx>
      <c:valAx>
        <c:axId val="179855360"/>
        <c:scaling>
          <c:orientation val="minMax"/>
        </c:scaling>
        <c:delete val="1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79853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1430" cap="flat" cmpd="sng" algn="ctr">
              <a:solidFill>
                <a:schemeClr val="accent3">
                  <a:lumMod val="60000"/>
                  <a:lumOff val="40000"/>
                </a:schemeClr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4588511047432975E-3"/>
                  <c:y val="-0.3408161154608552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81,2</a:t>
                    </a:r>
                    <a:r>
                      <a:rPr lang="en-US" baseline="0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59C-4469-994F-2DA230288364}"/>
                </c:ext>
              </c:extLst>
            </c:dLbl>
            <c:dLbl>
              <c:idx val="1"/>
              <c:layout>
                <c:manualLayout>
                  <c:x val="1.5204249336280642E-3"/>
                  <c:y val="-0.3469383031515017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85,0</a:t>
                    </a:r>
                    <a:r>
                      <a:rPr lang="en-US" baseline="0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59C-4469-994F-2DA230288364}"/>
                </c:ext>
              </c:extLst>
            </c:dLbl>
            <c:dLbl>
              <c:idx val="2"/>
              <c:layout>
                <c:manualLayout>
                  <c:x val="-1.693191721687839E-3"/>
                  <c:y val="-0.357673891497435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87,1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59C-4469-994F-2DA230288364}"/>
                </c:ext>
              </c:extLst>
            </c:dLbl>
            <c:dLbl>
              <c:idx val="3"/>
              <c:layout>
                <c:manualLayout>
                  <c:x val="-1.1518226506234877E-4"/>
                  <c:y val="-0.3390027204579608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5,2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59C-4469-994F-2DA230288364}"/>
                </c:ext>
              </c:extLst>
            </c:dLbl>
            <c:dLbl>
              <c:idx val="4"/>
              <c:layout>
                <c:manualLayout>
                  <c:x val="0"/>
                  <c:y val="-9.15220899316065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15,</a:t>
                    </a:r>
                    <a:r>
                      <a:rPr lang="ru-RU" dirty="0" smtClean="0"/>
                      <a:t>9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59C-4469-994F-2DA230288364}"/>
                </c:ext>
              </c:extLst>
            </c:dLbl>
            <c:dLbl>
              <c:idx val="5"/>
              <c:layout>
                <c:manualLayout>
                  <c:x val="-3.0408366481886316E-3"/>
                  <c:y val="-0.302301023570480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73,3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59C-4469-994F-2DA230288364}"/>
                </c:ext>
              </c:extLst>
            </c:dLbl>
            <c:dLbl>
              <c:idx val="6"/>
              <c:layout>
                <c:manualLayout>
                  <c:x val="-1.5204804504508759E-3"/>
                  <c:y val="-0.3058974806892801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2,5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59C-4469-994F-2DA230288364}"/>
                </c:ext>
              </c:extLst>
            </c:dLbl>
            <c:dLbl>
              <c:idx val="7"/>
              <c:layout>
                <c:manualLayout>
                  <c:x val="1.4052981853885271E-3"/>
                  <c:y val="-0.3018465784503476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3,8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59C-4469-994F-2DA230288364}"/>
                </c:ext>
              </c:extLst>
            </c:dLbl>
            <c:dLbl>
              <c:idx val="8"/>
              <c:layout>
                <c:manualLayout>
                  <c:x val="1.693191721687839E-3"/>
                  <c:y val="-0.28599782772674381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70,2</a:t>
                    </a:r>
                    <a:r>
                      <a:rPr lang="en-US" baseline="0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59C-4469-994F-2DA230288364}"/>
                </c:ext>
              </c:extLst>
            </c:dLbl>
            <c:dLbl>
              <c:idx val="9"/>
              <c:layout>
                <c:manualLayout>
                  <c:x val="-3.098738412502606E-3"/>
                  <c:y val="-0.3392665800291195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5,3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59C-4469-994F-2DA230288364}"/>
                </c:ext>
              </c:extLst>
            </c:dLbl>
            <c:dLbl>
              <c:idx val="10"/>
              <c:layout>
                <c:manualLayout>
                  <c:x val="-1.5781337093386102E-3"/>
                  <c:y val="-0.3364216841403586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82,1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59C-4469-994F-2DA230288364}"/>
                </c:ext>
              </c:extLst>
            </c:dLbl>
            <c:dLbl>
              <c:idx val="11"/>
              <c:layout>
                <c:manualLayout>
                  <c:x val="5.7280500748374088E-5"/>
                  <c:y val="-0.3560236728082844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7,4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59C-4469-994F-2DA230288364}"/>
                </c:ext>
              </c:extLst>
            </c:dLbl>
            <c:dLbl>
              <c:idx val="12"/>
              <c:layout>
                <c:manualLayout>
                  <c:x val="1.5778852039123701E-3"/>
                  <c:y val="-0.3109113607260012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4,6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3.1560189132509805E-3"/>
                  <c:y val="-0.3229242803431197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78</a:t>
                    </a:r>
                    <a:r>
                      <a:rPr lang="ru-RU" dirty="0" smtClean="0"/>
                      <a:t>,6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059C-4469-994F-2DA230288364}"/>
                </c:ext>
              </c:extLst>
            </c:dLbl>
            <c:dLbl>
              <c:idx val="14"/>
              <c:layout>
                <c:manualLayout>
                  <c:x val="0"/>
                  <c:y val="-0.3033592027786386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6,8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059C-4469-994F-2DA230288364}"/>
                </c:ext>
              </c:extLst>
            </c:dLbl>
            <c:dLbl>
              <c:idx val="15"/>
              <c:layout>
                <c:manualLayout>
                  <c:x val="1.5204804504508759E-3"/>
                  <c:y val="-0.3225495047333922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78,</a:t>
                    </a:r>
                    <a:r>
                      <a:rPr lang="ru-RU" dirty="0" smtClean="0"/>
                      <a:t>8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059C-4469-994F-2DA230288364}"/>
                </c:ext>
              </c:extLst>
            </c:dLbl>
            <c:dLbl>
              <c:idx val="16"/>
              <c:layout>
                <c:manualLayout>
                  <c:x val="3.0984899070763661E-3"/>
                  <c:y val="-0.30419427081201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r>
                      <a:rPr lang="ru-RU" dirty="0" smtClean="0"/>
                      <a:t>3,2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059C-4469-994F-2DA230288364}"/>
                </c:ext>
              </c:extLst>
            </c:dLbl>
            <c:dLbl>
              <c:idx val="17"/>
              <c:layout>
                <c:manualLayout>
                  <c:x val="-3.2252276744588857E-3"/>
                  <c:y val="-0.3193563288289605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80,</a:t>
                    </a:r>
                    <a:r>
                      <a:rPr lang="ru-RU" dirty="0" smtClean="0"/>
                      <a:t>0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059C-4469-994F-2DA230288364}"/>
                </c:ext>
              </c:extLst>
            </c:dLbl>
            <c:dLbl>
              <c:idx val="18"/>
              <c:layout>
                <c:manualLayout>
                  <c:x val="-1.727112712369631E-4"/>
                  <c:y val="-0.3155347505247955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77,4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059C-4469-994F-2DA230288364}"/>
                </c:ext>
              </c:extLst>
            </c:dLbl>
            <c:dLbl>
              <c:idx val="19"/>
              <c:layout>
                <c:manualLayout>
                  <c:x val="3.0408366481886316E-3"/>
                  <c:y val="-0.340284741753840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84,1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059C-4469-994F-2DA230288364}"/>
                </c:ext>
              </c:extLst>
            </c:dLbl>
            <c:dLbl>
              <c:idx val="20"/>
              <c:layout>
                <c:manualLayout>
                  <c:x val="3.2710769256002088E-3"/>
                  <c:y val="-0.345008449353580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83,4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-1.693191721687839E-3"/>
                  <c:y val="-0.3063665440682029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72,6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-1.1518226506234877E-4"/>
                  <c:y val="-0.37145068676579795"/>
                </c:manualLayout>
              </c:layout>
              <c:tx>
                <c:rich>
                  <a:bodyPr/>
                  <a:lstStyle/>
                  <a:p>
                    <a:r>
                      <a:rPr lang="ru-RU" sz="800" dirty="0" smtClean="0"/>
                      <a:t>94,5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059C-4469-994F-2DA230288364}"/>
                </c:ext>
              </c:extLst>
            </c:dLbl>
            <c:dLbl>
              <c:idx val="23"/>
              <c:layout>
                <c:manualLayout>
                  <c:x val="-1.5205446521267751E-3"/>
                  <c:y val="-0.338554667356200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79,7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2.9830591365877768E-3"/>
                  <c:y val="-0.3435354770522573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83,8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>
                <c:manualLayout>
                  <c:x val="4.561155082385482E-3"/>
                  <c:y val="-0.3313077662186165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77,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layout>
                <c:manualLayout>
                  <c:x val="-1.557014817631881E-3"/>
                  <c:y val="-0.325636149485060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 i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#,##0.0</c:formatCode>
                <c:ptCount val="27"/>
                <c:pt idx="0">
                  <c:v>81.215893586463267</c:v>
                </c:pt>
                <c:pt idx="1">
                  <c:v>85.00127596691793</c:v>
                </c:pt>
                <c:pt idx="2">
                  <c:v>87.105019077931544</c:v>
                </c:pt>
                <c:pt idx="3">
                  <c:v>85.235273247885289</c:v>
                </c:pt>
                <c:pt idx="4">
                  <c:v>15.917696280625842</c:v>
                </c:pt>
                <c:pt idx="5">
                  <c:v>73.318209805563441</c:v>
                </c:pt>
                <c:pt idx="6">
                  <c:v>72.462079556433665</c:v>
                </c:pt>
                <c:pt idx="7">
                  <c:v>73.749651247063142</c:v>
                </c:pt>
                <c:pt idx="8">
                  <c:v>70.195639260752984</c:v>
                </c:pt>
                <c:pt idx="9">
                  <c:v>85.24659781768186</c:v>
                </c:pt>
                <c:pt idx="10">
                  <c:v>82.094897602356994</c:v>
                </c:pt>
                <c:pt idx="11">
                  <c:v>87.403163009214467</c:v>
                </c:pt>
                <c:pt idx="12">
                  <c:v>74.644791635531504</c:v>
                </c:pt>
                <c:pt idx="13">
                  <c:v>78.593168690102431</c:v>
                </c:pt>
                <c:pt idx="14">
                  <c:v>76.805754097515447</c:v>
                </c:pt>
                <c:pt idx="15">
                  <c:v>78.822259965544532</c:v>
                </c:pt>
                <c:pt idx="16">
                  <c:v>73.232276637312665</c:v>
                </c:pt>
                <c:pt idx="17">
                  <c:v>79.957737567169161</c:v>
                </c:pt>
                <c:pt idx="18">
                  <c:v>77.371025107991613</c:v>
                </c:pt>
                <c:pt idx="19">
                  <c:v>84.124729982803032</c:v>
                </c:pt>
                <c:pt idx="20">
                  <c:v>83.375787522770736</c:v>
                </c:pt>
                <c:pt idx="21">
                  <c:v>72.550309508749237</c:v>
                </c:pt>
                <c:pt idx="22">
                  <c:v>94.460816361866435</c:v>
                </c:pt>
                <c:pt idx="23">
                  <c:v>79.665660493991481</c:v>
                </c:pt>
                <c:pt idx="24">
                  <c:v>83.754734840641788</c:v>
                </c:pt>
                <c:pt idx="25">
                  <c:v>77.189693010791757</c:v>
                </c:pt>
                <c:pt idx="26">
                  <c:v>77.05756606552238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059C-4469-994F-2DA2302883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059C-4469-994F-2DA23028836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059C-4469-994F-2DA23028836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059C-4469-994F-2DA23028836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059C-4469-994F-2DA23028836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059C-4469-994F-2DA23028836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059C-4469-994F-2DA23028836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059C-4469-994F-2DA230288364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059C-4469-994F-2DA230288364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059C-4469-994F-2DA230288364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059C-4469-994F-2DA230288364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059C-4469-994F-2DA230288364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059C-4469-994F-2DA230288364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059C-4469-994F-2DA230288364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059C-4469-994F-2DA230288364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059C-4469-994F-2DA230288364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059C-4469-994F-2DA230288364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059C-4469-994F-2DA230288364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059C-4469-994F-2DA230288364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059C-4469-994F-2DA230288364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059C-4469-994F-2DA230288364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059C-4469-994F-2DA230288364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059C-4469-994F-2DA230288364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059C-4469-994F-2DA230288364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059C-4469-994F-2DA230288364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059C-4469-994F-2DA230288364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059C-4469-994F-2DA2302883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199040"/>
        <c:axId val="32200576"/>
      </c:barChart>
      <c:catAx>
        <c:axId val="32199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i="0"/>
            </a:pPr>
            <a:endParaRPr lang="ru-RU"/>
          </a:p>
        </c:txPr>
        <c:crossAx val="32200576"/>
        <c:crossesAt val="0"/>
        <c:auto val="1"/>
        <c:lblAlgn val="ctr"/>
        <c:lblOffset val="100"/>
        <c:noMultiLvlLbl val="0"/>
      </c:catAx>
      <c:valAx>
        <c:axId val="32200576"/>
        <c:scaling>
          <c:orientation val="minMax"/>
          <c:max val="100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2199040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74000"/>
                  </a:schemeClr>
                </a:gs>
                <a:gs pos="49000">
                  <a:schemeClr val="accent5">
                    <a:tint val="96000"/>
                    <a:shade val="84000"/>
                    <a:satMod val="110000"/>
                  </a:schemeClr>
                </a:gs>
                <a:gs pos="49100">
                  <a:schemeClr val="accent5">
                    <a:shade val="55000"/>
                    <a:satMod val="150000"/>
                  </a:schemeClr>
                </a:gs>
                <a:gs pos="92000">
                  <a:schemeClr val="accent5">
                    <a:tint val="98000"/>
                    <a:shade val="90000"/>
                    <a:satMod val="128000"/>
                  </a:schemeClr>
                </a:gs>
                <a:gs pos="100000">
                  <a:schemeClr val="accent5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5"/>
              </a:solidFill>
              <a:prstDash val="solid"/>
            </a:ln>
            <a:effectLst>
              <a:outerShdw blurRad="39000" dist="25400" dir="5400000" rotWithShape="0">
                <a:schemeClr val="accent5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9166837868431607E-3"/>
                  <c:y val="-0.3681713640441277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93-402B-8ECA-FB5553637149}"/>
                </c:ext>
              </c:extLst>
            </c:dLbl>
            <c:dLbl>
              <c:idx val="1"/>
              <c:layout>
                <c:manualLayout>
                  <c:x val="3.8340967781038899E-3"/>
                  <c:y val="-8.081129459910756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93-402B-8ECA-FB5553637149}"/>
                </c:ext>
              </c:extLst>
            </c:dLbl>
            <c:dLbl>
              <c:idx val="2"/>
              <c:layout>
                <c:manualLayout>
                  <c:x val="-1.7875995018936123E-3"/>
                  <c:y val="-0.247962705636355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93-402B-8ECA-FB5553637149}"/>
                </c:ext>
              </c:extLst>
            </c:dLbl>
            <c:dLbl>
              <c:idx val="3"/>
              <c:layout>
                <c:manualLayout>
                  <c:x val="4.0641954810436724E-3"/>
                  <c:y val="-7.503685328495839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93-402B-8ECA-FB5553637149}"/>
                </c:ext>
              </c:extLst>
            </c:dLbl>
            <c:dLbl>
              <c:idx val="4"/>
              <c:layout>
                <c:manualLayout>
                  <c:x val="5.2139334365444556E-3"/>
                  <c:y val="-5.97079631712677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93-402B-8ECA-FB5553637149}"/>
                </c:ext>
              </c:extLst>
            </c:dLbl>
            <c:dLbl>
              <c:idx val="5"/>
              <c:layout>
                <c:manualLayout>
                  <c:x val="-3.4759556243630549E-3"/>
                  <c:y val="-5.973969863925374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93-402B-8ECA-FB5553637149}"/>
                </c:ext>
              </c:extLst>
            </c:dLbl>
            <c:dLbl>
              <c:idx val="6"/>
              <c:layout>
                <c:manualLayout>
                  <c:x val="1.5588543364061095E-3"/>
                  <c:y val="-9.47305606176428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B93-402B-8ECA-FB55536371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0"/>
              <a:lstStyle/>
              <a:p>
                <a:pPr>
                  <a:defRPr sz="1050" b="0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Дмитровский район</c:v>
                </c:pt>
                <c:pt idx="4">
                  <c:v>Малоархангельский район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19.5</c:v>
                </c:pt>
                <c:pt idx="1">
                  <c:v>2.1800000000000002</c:v>
                </c:pt>
                <c:pt idx="2">
                  <c:v>13.45</c:v>
                </c:pt>
                <c:pt idx="3">
                  <c:v>2.48</c:v>
                </c:pt>
                <c:pt idx="4">
                  <c:v>1.51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B93-402B-8ECA-FB5553637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638080"/>
        <c:axId val="151561344"/>
      </c:barChart>
      <c:catAx>
        <c:axId val="76638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561344"/>
        <c:crossesAt val="0"/>
        <c:auto val="1"/>
        <c:lblAlgn val="ctr"/>
        <c:lblOffset val="100"/>
        <c:noMultiLvlLbl val="0"/>
      </c:catAx>
      <c:valAx>
        <c:axId val="151561344"/>
        <c:scaling>
          <c:orientation val="minMax"/>
        </c:scaling>
        <c:delete val="0"/>
        <c:axPos val="l"/>
        <c:majorGridlines>
          <c:spPr>
            <a:ln w="1143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1143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63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143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68079062994964E-2"/>
          <c:y val="0.10359162358618289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74000"/>
                  </a:schemeClr>
                </a:gs>
                <a:gs pos="49000">
                  <a:schemeClr val="accent4">
                    <a:tint val="96000"/>
                    <a:shade val="84000"/>
                    <a:satMod val="110000"/>
                  </a:schemeClr>
                </a:gs>
                <a:gs pos="49100">
                  <a:schemeClr val="accent4">
                    <a:shade val="55000"/>
                    <a:satMod val="150000"/>
                  </a:schemeClr>
                </a:gs>
                <a:gs pos="92000">
                  <a:schemeClr val="accent4">
                    <a:tint val="98000"/>
                    <a:shade val="90000"/>
                    <a:satMod val="128000"/>
                  </a:schemeClr>
                </a:gs>
                <a:gs pos="100000">
                  <a:schemeClr val="accent4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39000" dist="25400" dir="5400000" rotWithShape="0">
                <a:schemeClr val="accent4">
                  <a:shade val="33000"/>
                  <a:alpha val="83000"/>
                </a:scheme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500000"/>
              </a:lightRig>
            </a:scene3d>
            <a:sp3d extrusionH="127000" prstMaterial="powder">
              <a:bevelT w="50800" h="63500"/>
            </a:sp3d>
          </c:spPr>
          <c:invertIfNegative val="0"/>
          <c:dLbls>
            <c:dLbl>
              <c:idx val="0"/>
              <c:layout>
                <c:manualLayout>
                  <c:x val="-1.5607901973527032E-3"/>
                  <c:y val="-0.318151199544017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C2-495D-AA78-C0761CDD6A02}"/>
                </c:ext>
              </c:extLst>
            </c:dLbl>
            <c:dLbl>
              <c:idx val="1"/>
              <c:layout>
                <c:manualLayout>
                  <c:x val="0"/>
                  <c:y val="-0.3354078064360980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C2-495D-AA78-C0761CDD6A02}"/>
                </c:ext>
              </c:extLst>
            </c:dLbl>
            <c:dLbl>
              <c:idx val="2"/>
              <c:layout>
                <c:manualLayout>
                  <c:x val="1.5607901973527032E-3"/>
                  <c:y val="-0.321083130386721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C2-495D-AA78-C0761CDD6A02}"/>
                </c:ext>
              </c:extLst>
            </c:dLbl>
            <c:dLbl>
              <c:idx val="3"/>
              <c:layout>
                <c:manualLayout>
                  <c:x val="3.1215803947054065E-3"/>
                  <c:y val="-0.3429596790586997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C2-495D-AA78-C0761CDD6A02}"/>
                </c:ext>
              </c:extLst>
            </c:dLbl>
            <c:dLbl>
              <c:idx val="4"/>
              <c:layout>
                <c:manualLayout>
                  <c:x val="-1.5609130942186651E-3"/>
                  <c:y val="-0.3354793858058275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C2-495D-AA78-C0761CDD6A02}"/>
                </c:ext>
              </c:extLst>
            </c:dLbl>
            <c:dLbl>
              <c:idx val="5"/>
              <c:layout>
                <c:manualLayout>
                  <c:x val="0"/>
                  <c:y val="-0.3227258021871732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C2-495D-AA78-C0761CDD6A02}"/>
                </c:ext>
              </c:extLst>
            </c:dLbl>
            <c:dLbl>
              <c:idx val="6"/>
              <c:layout>
                <c:manualLayout>
                  <c:x val="0"/>
                  <c:y val="-0.3047509104364381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C2-495D-AA78-C0761CDD6A02}"/>
                </c:ext>
              </c:extLst>
            </c:dLbl>
            <c:dLbl>
              <c:idx val="7"/>
              <c:layout>
                <c:manualLayout>
                  <c:x val="1.5607901973527032E-3"/>
                  <c:y val="-0.3199091290767024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C2-495D-AA78-C0761CDD6A02}"/>
                </c:ext>
              </c:extLst>
            </c:dLbl>
            <c:dLbl>
              <c:idx val="8"/>
              <c:layout>
                <c:manualLayout>
                  <c:x val="-3.1215803947054065E-3"/>
                  <c:y val="-0.3642916598574922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C2-495D-AA78-C0761CDD6A02}"/>
                </c:ext>
              </c:extLst>
            </c:dLbl>
            <c:dLbl>
              <c:idx val="9"/>
              <c:layout>
                <c:manualLayout>
                  <c:x val="-1.5607901973527032E-3"/>
                  <c:y val="-0.330788196811047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C2-495D-AA78-C0761CDD6A02}"/>
                </c:ext>
              </c:extLst>
            </c:dLbl>
            <c:dLbl>
              <c:idx val="10"/>
              <c:layout>
                <c:manualLayout>
                  <c:x val="-1.2289686593328372E-7"/>
                  <c:y val="-0.3199602809232842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C2-495D-AA78-C0761CDD6A02}"/>
                </c:ext>
              </c:extLst>
            </c:dLbl>
            <c:dLbl>
              <c:idx val="11"/>
              <c:layout>
                <c:manualLayout>
                  <c:x val="1.5607901973527605E-3"/>
                  <c:y val="-0.315107332517561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EC2-495D-AA78-C0761CDD6A02}"/>
                </c:ext>
              </c:extLst>
            </c:dLbl>
            <c:dLbl>
              <c:idx val="12"/>
              <c:layout>
                <c:manualLayout>
                  <c:x val="-1.560790197352646E-3"/>
                  <c:y val="-0.2918848924017585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EC2-495D-AA78-C0761CDD6A02}"/>
                </c:ext>
              </c:extLst>
            </c:dLbl>
            <c:dLbl>
              <c:idx val="13"/>
              <c:layout>
                <c:manualLayout>
                  <c:x val="-1.5607901973527032E-3"/>
                  <c:y val="-0.3051244185629386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EC2-495D-AA78-C0761CDD6A02}"/>
                </c:ext>
              </c:extLst>
            </c:dLbl>
            <c:dLbl>
              <c:idx val="14"/>
              <c:layout>
                <c:manualLayout>
                  <c:x val="0"/>
                  <c:y val="-0.336617016159997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EC2-495D-AA78-C0761CDD6A02}"/>
                </c:ext>
              </c:extLst>
            </c:dLbl>
            <c:dLbl>
              <c:idx val="15"/>
              <c:layout>
                <c:manualLayout>
                  <c:x val="0"/>
                  <c:y val="-0.331722714475706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EC2-495D-AA78-C0761CDD6A02}"/>
                </c:ext>
              </c:extLst>
            </c:dLbl>
            <c:dLbl>
              <c:idx val="16"/>
              <c:layout>
                <c:manualLayout>
                  <c:x val="-4.6823705920581099E-3"/>
                  <c:y val="-0.31711952658633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EC2-495D-AA78-C0761CDD6A02}"/>
                </c:ext>
              </c:extLst>
            </c:dLbl>
            <c:dLbl>
              <c:idx val="17"/>
              <c:layout>
                <c:manualLayout>
                  <c:x val="-3.1215803947054065E-3"/>
                  <c:y val="-0.3245586326380667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EC2-495D-AA78-C0761CDD6A02}"/>
                </c:ext>
              </c:extLst>
            </c:dLbl>
            <c:dLbl>
              <c:idx val="18"/>
              <c:layout>
                <c:manualLayout>
                  <c:x val="3.1215803947054065E-3"/>
                  <c:y val="-0.288205779228630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EC2-495D-AA78-C0761CDD6A02}"/>
                </c:ext>
              </c:extLst>
            </c:dLbl>
            <c:dLbl>
              <c:idx val="19"/>
              <c:layout>
                <c:manualLayout>
                  <c:x val="0"/>
                  <c:y val="-0.3044049711623161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EC2-495D-AA78-C0761CDD6A02}"/>
                </c:ext>
              </c:extLst>
            </c:dLbl>
            <c:dLbl>
              <c:idx val="20"/>
              <c:layout>
                <c:manualLayout>
                  <c:x val="1.5607901973527032E-3"/>
                  <c:y val="-0.341424127196706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EC2-495D-AA78-C0761CDD6A02}"/>
                </c:ext>
              </c:extLst>
            </c:dLbl>
            <c:dLbl>
              <c:idx val="21"/>
              <c:layout>
                <c:manualLayout>
                  <c:x val="3.1215803947054065E-3"/>
                  <c:y val="-0.3125176872456524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EC2-495D-AA78-C0761CDD6A02}"/>
                </c:ext>
              </c:extLst>
            </c:dLbl>
            <c:dLbl>
              <c:idx val="22"/>
              <c:layout>
                <c:manualLayout>
                  <c:x val="-1.5609130942186365E-3"/>
                  <c:y val="-0.321600129407528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EC2-495D-AA78-C0761CDD6A02}"/>
                </c:ext>
              </c:extLst>
            </c:dLbl>
            <c:dLbl>
              <c:idx val="23"/>
              <c:layout>
                <c:manualLayout>
                  <c:x val="0"/>
                  <c:y val="-0.3183182734325280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EC2-495D-AA78-C0761CDD6A02}"/>
                </c:ext>
              </c:extLst>
            </c:dLbl>
            <c:dLbl>
              <c:idx val="24"/>
              <c:layout>
                <c:manualLayout>
                  <c:x val="1.5607901973528177E-3"/>
                  <c:y val="-0.312328525059754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EC2-495D-AA78-C0761CDD6A02}"/>
                </c:ext>
              </c:extLst>
            </c:dLbl>
            <c:dLbl>
              <c:idx val="25"/>
              <c:layout>
                <c:manualLayout>
                  <c:x val="3.1215803947054065E-3"/>
                  <c:y val="-0.3053210542329149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EC2-495D-AA78-C0761CDD6A02}"/>
                </c:ext>
              </c:extLst>
            </c:dLbl>
            <c:dLbl>
              <c:idx val="26"/>
              <c:layout>
                <c:manualLayout>
                  <c:x val="-1.5607901973525887E-3"/>
                  <c:y val="-0.3057962017428829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EC2-495D-AA78-C0761CDD6A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104.59938437492937</c:v>
                </c:pt>
                <c:pt idx="1">
                  <c:v>111.55768076933307</c:v>
                </c:pt>
                <c:pt idx="2">
                  <c:v>103.17169911267061</c:v>
                </c:pt>
                <c:pt idx="3">
                  <c:v>113.05000720619709</c:v>
                </c:pt>
                <c:pt idx="4">
                  <c:v>111.49834037083475</c:v>
                </c:pt>
                <c:pt idx="5">
                  <c:v>102.40930461740612</c:v>
                </c:pt>
                <c:pt idx="6">
                  <c:v>100.23911690159635</c:v>
                </c:pt>
                <c:pt idx="7">
                  <c:v>103.60377503751361</c:v>
                </c:pt>
                <c:pt idx="8">
                  <c:v>118.77672208006689</c:v>
                </c:pt>
                <c:pt idx="9">
                  <c:v>104.37360999785503</c:v>
                </c:pt>
                <c:pt idx="10">
                  <c:v>103.62309081874794</c:v>
                </c:pt>
                <c:pt idx="11">
                  <c:v>105.98861623024231</c:v>
                </c:pt>
                <c:pt idx="12">
                  <c:v>96.438241874928892</c:v>
                </c:pt>
                <c:pt idx="13">
                  <c:v>100.23640179738796</c:v>
                </c:pt>
                <c:pt idx="14">
                  <c:v>111.10366793616251</c:v>
                </c:pt>
                <c:pt idx="15">
                  <c:v>108.58571402663411</c:v>
                </c:pt>
                <c:pt idx="16">
                  <c:v>105.20319649610987</c:v>
                </c:pt>
                <c:pt idx="17">
                  <c:v>106.74977095112604</c:v>
                </c:pt>
                <c:pt idx="18">
                  <c:v>93.027371974424454</c:v>
                </c:pt>
                <c:pt idx="19">
                  <c:v>100.31222456458654</c:v>
                </c:pt>
                <c:pt idx="20">
                  <c:v>113.76261626118402</c:v>
                </c:pt>
                <c:pt idx="21">
                  <c:v>101.92151376944152</c:v>
                </c:pt>
                <c:pt idx="22">
                  <c:v>103.92468088958628</c:v>
                </c:pt>
                <c:pt idx="23">
                  <c:v>104.5372565641046</c:v>
                </c:pt>
                <c:pt idx="24">
                  <c:v>101.87979683259366</c:v>
                </c:pt>
                <c:pt idx="25">
                  <c:v>100.04319115310562</c:v>
                </c:pt>
                <c:pt idx="26">
                  <c:v>100.00198931196933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1EC2-495D-AA78-C0761CDD6A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1EC2-495D-AA78-C0761CDD6A0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1EC2-495D-AA78-C0761CDD6A0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1EC2-495D-AA78-C0761CDD6A0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1EC2-495D-AA78-C0761CDD6A02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1EC2-495D-AA78-C0761CDD6A02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1EC2-495D-AA78-C0761CDD6A02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1EC2-495D-AA78-C0761CDD6A02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1EC2-495D-AA78-C0761CDD6A02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1EC2-495D-AA78-C0761CDD6A02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1EC2-495D-AA78-C0761CDD6A02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1EC2-495D-AA78-C0761CDD6A02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1EC2-495D-AA78-C0761CDD6A02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1EC2-495D-AA78-C0761CDD6A02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1EC2-495D-AA78-C0761CDD6A02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1EC2-495D-AA78-C0761CDD6A02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1EC2-495D-AA78-C0761CDD6A02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1EC2-495D-AA78-C0761CDD6A02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1EC2-495D-AA78-C0761CDD6A02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1EC2-495D-AA78-C0761CDD6A02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1EC2-495D-AA78-C0761CDD6A02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1EC2-495D-AA78-C0761CDD6A02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1EC2-495D-AA78-C0761CDD6A02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1EC2-495D-AA78-C0761CDD6A02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1EC2-495D-AA78-C0761CDD6A02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1EC2-495D-AA78-C0761CDD6A02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1EC2-495D-AA78-C0761CDD6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768256"/>
        <c:axId val="62769792"/>
      </c:barChart>
      <c:catAx>
        <c:axId val="62768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62769792"/>
        <c:crossesAt val="0"/>
        <c:auto val="1"/>
        <c:lblAlgn val="ctr"/>
        <c:lblOffset val="100"/>
        <c:noMultiLvlLbl val="0"/>
      </c:catAx>
      <c:valAx>
        <c:axId val="6276979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2768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97935627604799E-2"/>
          <c:y val="3.3988575201850502E-2"/>
          <c:w val="0.90142723616608278"/>
          <c:h val="0.751098521032818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74000"/>
                  </a:schemeClr>
                </a:gs>
                <a:gs pos="49000">
                  <a:schemeClr val="accent2">
                    <a:tint val="96000"/>
                    <a:shade val="84000"/>
                    <a:satMod val="110000"/>
                  </a:schemeClr>
                </a:gs>
                <a:gs pos="49100">
                  <a:schemeClr val="accent2">
                    <a:shade val="55000"/>
                    <a:satMod val="150000"/>
                  </a:schemeClr>
                </a:gs>
                <a:gs pos="92000">
                  <a:schemeClr val="accent2">
                    <a:tint val="98000"/>
                    <a:shade val="90000"/>
                    <a:satMod val="128000"/>
                  </a:schemeClr>
                </a:gs>
                <a:gs pos="100000">
                  <a:schemeClr val="accent2">
                    <a:tint val="90000"/>
                    <a:shade val="97000"/>
                    <a:satMod val="128000"/>
                  </a:schemeClr>
                </a:gs>
              </a:gsLst>
              <a:lin ang="5400000" scaled="1"/>
            </a:gradFill>
            <a:ln w="11430" cap="flat" cmpd="sng" algn="ctr">
              <a:solidFill>
                <a:schemeClr val="accent2"/>
              </a:solidFill>
              <a:prstDash val="solid"/>
            </a:ln>
            <a:effectLst>
              <a:outerShdw blurRad="39000" dist="25400" dir="5400000" rotWithShape="0">
                <a:schemeClr val="accent2">
                  <a:shade val="33000"/>
                  <a:alpha val="83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5607901973526889E-3"/>
                  <c:y val="-9.84141598940293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60-45BC-86B4-D14BFCF164B5}"/>
                </c:ext>
              </c:extLst>
            </c:dLbl>
            <c:dLbl>
              <c:idx val="1"/>
              <c:layout>
                <c:manualLayout>
                  <c:x val="-4.6823705920581099E-3"/>
                  <c:y val="-8.52422272444035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60-45BC-86B4-D14BFCF164B5}"/>
                </c:ext>
              </c:extLst>
            </c:dLbl>
            <c:dLbl>
              <c:idx val="2"/>
              <c:layout>
                <c:manualLayout>
                  <c:x val="0"/>
                  <c:y val="-0.2209148607407584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60-45BC-86B4-D14BFCF164B5}"/>
                </c:ext>
              </c:extLst>
            </c:dLbl>
            <c:dLbl>
              <c:idx val="3"/>
              <c:layout>
                <c:manualLayout>
                  <c:x val="0"/>
                  <c:y val="-6.76229072583806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60-45BC-86B4-D14BFCF164B5}"/>
                </c:ext>
              </c:extLst>
            </c:dLbl>
            <c:dLbl>
              <c:idx val="4"/>
              <c:layout>
                <c:manualLayout>
                  <c:x val="-3.1215803947054065E-3"/>
                  <c:y val="-0.127212151287232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60-45BC-86B4-D14BFCF164B5}"/>
                </c:ext>
              </c:extLst>
            </c:dLbl>
            <c:dLbl>
              <c:idx val="5"/>
              <c:layout>
                <c:manualLayout>
                  <c:x val="3.1215803947054065E-3"/>
                  <c:y val="-0.1174815089396156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60-45BC-86B4-D14BFCF164B5}"/>
                </c:ext>
              </c:extLst>
            </c:dLbl>
            <c:dLbl>
              <c:idx val="6"/>
              <c:layout>
                <c:manualLayout>
                  <c:x val="0"/>
                  <c:y val="-0.1621775938968539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60-45BC-86B4-D14BFCF164B5}"/>
                </c:ext>
              </c:extLst>
            </c:dLbl>
            <c:dLbl>
              <c:idx val="7"/>
              <c:layout>
                <c:manualLayout>
                  <c:x val="-1.5607901973527032E-3"/>
                  <c:y val="-6.483496554225615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60-45BC-86B4-D14BFCF164B5}"/>
                </c:ext>
              </c:extLst>
            </c:dLbl>
            <c:dLbl>
              <c:idx val="8"/>
              <c:layout>
                <c:manualLayout>
                  <c:x val="0"/>
                  <c:y val="-8.43550416455748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60-45BC-86B4-D14BFCF164B5}"/>
                </c:ext>
              </c:extLst>
            </c:dLbl>
            <c:dLbl>
              <c:idx val="9"/>
              <c:layout>
                <c:manualLayout>
                  <c:x val="-3.1215803947054065E-3"/>
                  <c:y val="-0.217784467376415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60-45BC-86B4-D14BFCF164B5}"/>
                </c:ext>
              </c:extLst>
            </c:dLbl>
            <c:dLbl>
              <c:idx val="10"/>
              <c:layout>
                <c:manualLayout>
                  <c:x val="-1.5607901973527032E-3"/>
                  <c:y val="-0.3591557155213303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60-45BC-86B4-D14BFCF164B5}"/>
                </c:ext>
              </c:extLst>
            </c:dLbl>
            <c:dLbl>
              <c:idx val="11"/>
              <c:layout>
                <c:manualLayout>
                  <c:x val="5.7228312796579545E-17"/>
                  <c:y val="-0.2453383727866862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60-45BC-86B4-D14BFCF164B5}"/>
                </c:ext>
              </c:extLst>
            </c:dLbl>
            <c:dLbl>
              <c:idx val="12"/>
              <c:layout>
                <c:manualLayout>
                  <c:x val="3.1215803947054065E-3"/>
                  <c:y val="-0.2778222865274007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260-45BC-86B4-D14BFCF164B5}"/>
                </c:ext>
              </c:extLst>
            </c:dLbl>
            <c:dLbl>
              <c:idx val="13"/>
              <c:layout>
                <c:manualLayout>
                  <c:x val="-3.1215803947054065E-3"/>
                  <c:y val="-0.164503674296927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260-45BC-86B4-D14BFCF164B5}"/>
                </c:ext>
              </c:extLst>
            </c:dLbl>
            <c:dLbl>
              <c:idx val="14"/>
              <c:layout>
                <c:manualLayout>
                  <c:x val="-1.5607901973527032E-3"/>
                  <c:y val="-0.1352597650203743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260-45BC-86B4-D14BFCF164B5}"/>
                </c:ext>
              </c:extLst>
            </c:dLbl>
            <c:dLbl>
              <c:idx val="15"/>
              <c:layout>
                <c:manualLayout>
                  <c:x val="-3.1215803947054065E-3"/>
                  <c:y val="-8.9055198821248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60-45BC-86B4-D14BFCF164B5}"/>
                </c:ext>
              </c:extLst>
            </c:dLbl>
            <c:dLbl>
              <c:idx val="16"/>
              <c:layout>
                <c:manualLayout>
                  <c:x val="-1.5607901973527032E-3"/>
                  <c:y val="-9.45686371420864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60-45BC-86B4-D14BFCF164B5}"/>
                </c:ext>
              </c:extLst>
            </c:dLbl>
            <c:dLbl>
              <c:idx val="17"/>
              <c:layout>
                <c:manualLayout>
                  <c:x val="3.1215803947054065E-3"/>
                  <c:y val="-0.200590803828018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60-45BC-86B4-D14BFCF164B5}"/>
                </c:ext>
              </c:extLst>
            </c:dLbl>
            <c:dLbl>
              <c:idx val="18"/>
              <c:layout>
                <c:manualLayout>
                  <c:x val="1.5607901973527032E-3"/>
                  <c:y val="-3.84333052994643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60-45BC-86B4-D14BFCF164B5}"/>
                </c:ext>
              </c:extLst>
            </c:dLbl>
            <c:dLbl>
              <c:idx val="19"/>
              <c:layout>
                <c:manualLayout>
                  <c:x val="3.1215803947054065E-3"/>
                  <c:y val="-9.51864451592417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60-45BC-86B4-D14BFCF164B5}"/>
                </c:ext>
              </c:extLst>
            </c:dLbl>
            <c:dLbl>
              <c:idx val="20"/>
              <c:layout>
                <c:manualLayout>
                  <c:x val="0"/>
                  <c:y val="-0.1389330654836639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260-45BC-86B4-D14BFCF164B5}"/>
                </c:ext>
              </c:extLst>
            </c:dLbl>
            <c:dLbl>
              <c:idx val="21"/>
              <c:layout>
                <c:manualLayout>
                  <c:x val="-1.228968658188271E-7"/>
                  <c:y val="-3.64415387538347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260-45BC-86B4-D14BFCF164B5}"/>
                </c:ext>
              </c:extLst>
            </c:dLbl>
            <c:dLbl>
              <c:idx val="22"/>
              <c:layout>
                <c:manualLayout>
                  <c:x val="4.6823705920582244E-3"/>
                  <c:y val="-0.241418281271382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260-45BC-86B4-D14BFCF164B5}"/>
                </c:ext>
              </c:extLst>
            </c:dLbl>
            <c:dLbl>
              <c:idx val="23"/>
              <c:layout>
                <c:manualLayout>
                  <c:x val="-1.5607901973527032E-3"/>
                  <c:y val="-0.17663181033692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260-45BC-86B4-D14BFCF164B5}"/>
                </c:ext>
              </c:extLst>
            </c:dLbl>
            <c:dLbl>
              <c:idx val="24"/>
              <c:layout>
                <c:manualLayout>
                  <c:x val="0"/>
                  <c:y val="-0.1460622710622710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260-45BC-86B4-D14BFCF164B5}"/>
                </c:ext>
              </c:extLst>
            </c:dLbl>
            <c:dLbl>
              <c:idx val="25"/>
              <c:layout>
                <c:manualLayout>
                  <c:x val="3.1214574978395875E-3"/>
                  <c:y val="-0.3122527937544259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260-45BC-86B4-D14BFCF164B5}"/>
                </c:ext>
              </c:extLst>
            </c:dLbl>
            <c:dLbl>
              <c:idx val="26"/>
              <c:layout>
                <c:manualLayout>
                  <c:x val="-3.1215803947054065E-3"/>
                  <c:y val="-0.322358272847935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260-45BC-86B4-D14BFCF164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>
                    <a:ln>
                      <a:noFill/>
                    </a:ln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Лист1!$B$2:$B$28</c:f>
              <c:numCache>
                <c:formatCode>0.0</c:formatCode>
                <c:ptCount val="27"/>
                <c:pt idx="0">
                  <c:v>7.2603794213218098</c:v>
                </c:pt>
                <c:pt idx="1">
                  <c:v>6.2076527444809377</c:v>
                </c:pt>
                <c:pt idx="2">
                  <c:v>21.331502402937048</c:v>
                </c:pt>
                <c:pt idx="3">
                  <c:v>4.137628317747005</c:v>
                </c:pt>
                <c:pt idx="4">
                  <c:v>11.339411508971827</c:v>
                </c:pt>
                <c:pt idx="5">
                  <c:v>9.4932557423533535</c:v>
                </c:pt>
                <c:pt idx="6">
                  <c:v>15.63398592095629</c:v>
                </c:pt>
                <c:pt idx="7">
                  <c:v>3.0797317972855041</c:v>
                </c:pt>
                <c:pt idx="8">
                  <c:v>6.2793447109917482</c:v>
                </c:pt>
                <c:pt idx="9">
                  <c:v>21.95052009365445</c:v>
                </c:pt>
                <c:pt idx="10">
                  <c:v>39.074104909410138</c:v>
                </c:pt>
                <c:pt idx="11">
                  <c:v>25.577939626416246</c:v>
                </c:pt>
                <c:pt idx="12">
                  <c:v>28.773895820785039</c:v>
                </c:pt>
                <c:pt idx="13">
                  <c:v>15.537479428515285</c:v>
                </c:pt>
                <c:pt idx="14">
                  <c:v>11.84752411273953</c:v>
                </c:pt>
                <c:pt idx="15">
                  <c:v>7.2214619524381254</c:v>
                </c:pt>
                <c:pt idx="16">
                  <c:v>8.0955333481073097</c:v>
                </c:pt>
                <c:pt idx="17">
                  <c:v>20.808259577203383</c:v>
                </c:pt>
                <c:pt idx="18">
                  <c:v>1.7881079900706678</c:v>
                </c:pt>
                <c:pt idx="19">
                  <c:v>8.0854547445455331</c:v>
                </c:pt>
                <c:pt idx="20">
                  <c:v>12.637262755951101</c:v>
                </c:pt>
                <c:pt idx="21">
                  <c:v>0.55498579120392866</c:v>
                </c:pt>
                <c:pt idx="22">
                  <c:v>26.021139460885305</c:v>
                </c:pt>
                <c:pt idx="23">
                  <c:v>16.907967586652809</c:v>
                </c:pt>
                <c:pt idx="24">
                  <c:v>13.205862013112277</c:v>
                </c:pt>
                <c:pt idx="25">
                  <c:v>33.327133510560216</c:v>
                </c:pt>
                <c:pt idx="26">
                  <c:v>33.635771134791767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C260-45BC-86B4-D14BFCF164B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C260-45BC-86B4-D14BFCF164B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C260-45BC-86B4-D14BFCF164B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Лист1!$E$2:$E$28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C260-45BC-86B4-D14BFCF164B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Лист1!$F$2:$F$28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C260-45BC-86B4-D14BFCF164B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Лист1!$G$2:$G$28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C260-45BC-86B4-D14BFCF164B5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Лист1!$H$2:$H$28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1-C260-45BC-86B4-D14BFCF164B5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Лист1!$I$2:$I$28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C260-45BC-86B4-D14BFCF164B5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Лист1!$J$2:$J$28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3-C260-45BC-86B4-D14BFCF164B5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Лист1!$K$2:$K$28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4-C260-45BC-86B4-D14BFCF164B5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Лист1!$L$2:$L$28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5-C260-45BC-86B4-D14BFCF164B5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Лист1!$M$2:$M$28</c:f>
              <c:numCache>
                <c:formatCode>General</c:formatCode>
                <c:ptCount val="27"/>
                <c:pt idx="1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C260-45BC-86B4-D14BFCF164B5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Лист1!$N$2:$N$28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C260-45BC-86B4-D14BFCF164B5}"/>
            </c:ext>
          </c:extLst>
        </c:ser>
        <c:ser>
          <c:idx val="13"/>
          <c:order val="13"/>
          <c:tx>
            <c:strRef>
              <c:f>Лист1!$O$1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Лист1!$O$2:$O$28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8-C260-45BC-86B4-D14BFCF164B5}"/>
            </c:ext>
          </c:extLst>
        </c:ser>
        <c:ser>
          <c:idx val="14"/>
          <c:order val="14"/>
          <c:tx>
            <c:strRef>
              <c:f>Лист1!$P$1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Лист1!$P$2:$P$28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9-C260-45BC-86B4-D14BFCF164B5}"/>
            </c:ext>
          </c:extLst>
        </c:ser>
        <c:ser>
          <c:idx val="15"/>
          <c:order val="15"/>
          <c:tx>
            <c:strRef>
              <c:f>Лист1!$Q$1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Лист1!$Q$2:$Q$28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C260-45BC-86B4-D14BFCF164B5}"/>
            </c:ext>
          </c:extLst>
        </c:ser>
        <c:ser>
          <c:idx val="16"/>
          <c:order val="16"/>
          <c:tx>
            <c:strRef>
              <c:f>Лист1!$R$1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Лист1!$R$2:$R$28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B-C260-45BC-86B4-D14BFCF164B5}"/>
            </c:ext>
          </c:extLst>
        </c:ser>
        <c:ser>
          <c:idx val="17"/>
          <c:order val="17"/>
          <c:tx>
            <c:strRef>
              <c:f>Лист1!$S$1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Лист1!$S$2:$S$28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C260-45BC-86B4-D14BFCF164B5}"/>
            </c:ext>
          </c:extLst>
        </c:ser>
        <c:ser>
          <c:idx val="18"/>
          <c:order val="18"/>
          <c:tx>
            <c:strRef>
              <c:f>Лист1!$T$1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Лист1!$T$2:$T$28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D-C260-45BC-86B4-D14BFCF164B5}"/>
            </c:ext>
          </c:extLst>
        </c:ser>
        <c:ser>
          <c:idx val="19"/>
          <c:order val="19"/>
          <c:tx>
            <c:strRef>
              <c:f>Лист1!$U$1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Лист1!$U$2:$U$28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E-C260-45BC-86B4-D14BFCF164B5}"/>
            </c:ext>
          </c:extLst>
        </c:ser>
        <c:ser>
          <c:idx val="20"/>
          <c:order val="20"/>
          <c:tx>
            <c:strRef>
              <c:f>Лист1!$V$1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Лист1!$V$2:$V$28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F-C260-45BC-86B4-D14BFCF164B5}"/>
            </c:ext>
          </c:extLst>
        </c:ser>
        <c:ser>
          <c:idx val="21"/>
          <c:order val="21"/>
          <c:tx>
            <c:strRef>
              <c:f>Лист1!$W$1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Лист1!$W$2:$W$28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0-C260-45BC-86B4-D14BFCF164B5}"/>
            </c:ext>
          </c:extLst>
        </c:ser>
        <c:ser>
          <c:idx val="22"/>
          <c:order val="22"/>
          <c:tx>
            <c:strRef>
              <c:f>Лист1!$X$1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Лист1!$X$2:$X$28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1-C260-45BC-86B4-D14BFCF164B5}"/>
            </c:ext>
          </c:extLst>
        </c:ser>
        <c:ser>
          <c:idx val="23"/>
          <c:order val="23"/>
          <c:tx>
            <c:strRef>
              <c:f>Лист1!$Y$1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Лист1!$Y$2:$Y$28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2-C260-45BC-86B4-D14BFCF164B5}"/>
            </c:ext>
          </c:extLst>
        </c:ser>
        <c:ser>
          <c:idx val="24"/>
          <c:order val="24"/>
          <c:tx>
            <c:strRef>
              <c:f>Лист1!$Z$1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Лист1!$Z$2:$Z$28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3-C260-45BC-86B4-D14BFCF164B5}"/>
            </c:ext>
          </c:extLst>
        </c:ser>
        <c:ser>
          <c:idx val="25"/>
          <c:order val="25"/>
          <c:tx>
            <c:strRef>
              <c:f>Лист1!$AA$1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Лист1!$AA$2:$AA$28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4-C260-45BC-86B4-D14BFCF164B5}"/>
            </c:ext>
          </c:extLst>
        </c:ser>
        <c:ser>
          <c:idx val="26"/>
          <c:order val="26"/>
          <c:tx>
            <c:strRef>
              <c:f>Лист1!$AB$1</c:f>
              <c:strCache>
                <c:ptCount val="1"/>
              </c:strCache>
            </c:strRef>
          </c:tx>
          <c:invertIfNegative val="0"/>
          <c:cat>
            <c:strRef>
              <c:f>Лист1!$A$2:$A$28</c:f>
              <c:strCache>
                <c:ptCount val="27"/>
                <c:pt idx="0">
                  <c:v>город Орел</c:v>
                </c:pt>
                <c:pt idx="1">
                  <c:v>город Ливны</c:v>
                </c:pt>
                <c:pt idx="2">
                  <c:v>город Мценск</c:v>
                </c:pt>
                <c:pt idx="3">
                  <c:v>Орловский МО</c:v>
                </c:pt>
                <c:pt idx="4">
                  <c:v>Болховский район</c:v>
                </c:pt>
                <c:pt idx="5">
                  <c:v>Верховский район</c:v>
                </c:pt>
                <c:pt idx="6">
                  <c:v>Глазуновский район</c:v>
                </c:pt>
                <c:pt idx="7">
                  <c:v>Дмитровский район</c:v>
                </c:pt>
                <c:pt idx="8">
                  <c:v>Должанский район</c:v>
                </c:pt>
                <c:pt idx="9">
                  <c:v>Залегощенский район</c:v>
                </c:pt>
                <c:pt idx="10">
                  <c:v>Знаменский район</c:v>
                </c:pt>
                <c:pt idx="11">
                  <c:v>Колпнянский район</c:v>
                </c:pt>
                <c:pt idx="12">
                  <c:v>Корсаковский район</c:v>
                </c:pt>
                <c:pt idx="13">
                  <c:v>Краснозоренский район</c:v>
                </c:pt>
                <c:pt idx="14">
                  <c:v>Кромской район</c:v>
                </c:pt>
                <c:pt idx="15">
                  <c:v>Ливенский район</c:v>
                </c:pt>
                <c:pt idx="16">
                  <c:v>Малоархангельский район</c:v>
                </c:pt>
                <c:pt idx="17">
                  <c:v>Мценский район</c:v>
                </c:pt>
                <c:pt idx="18">
                  <c:v>Новодеревеньковский район</c:v>
                </c:pt>
                <c:pt idx="19">
                  <c:v>Новосильский район</c:v>
                </c:pt>
                <c:pt idx="20">
                  <c:v>Покровский район</c:v>
                </c:pt>
                <c:pt idx="21">
                  <c:v>Свердловский район</c:v>
                </c:pt>
                <c:pt idx="22">
                  <c:v>Сосковский район</c:v>
                </c:pt>
                <c:pt idx="23">
                  <c:v>Троснянский район</c:v>
                </c:pt>
                <c:pt idx="24">
                  <c:v>Урицкий район</c:v>
                </c:pt>
                <c:pt idx="25">
                  <c:v>Хотынецкий район</c:v>
                </c:pt>
                <c:pt idx="26">
                  <c:v>Шаблыкинский район</c:v>
                </c:pt>
              </c:strCache>
            </c:strRef>
          </c:cat>
          <c:val>
            <c:numRef>
              <c:f>Лист1!$AB$2:$AB$28</c:f>
              <c:numCache>
                <c:formatCode>General</c:formatCode>
                <c:ptCount val="2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5-C260-45BC-86B4-D14BFCF16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850112"/>
        <c:axId val="77851648"/>
      </c:barChart>
      <c:catAx>
        <c:axId val="77850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77851648"/>
        <c:crossesAt val="0"/>
        <c:auto val="1"/>
        <c:lblAlgn val="ctr"/>
        <c:lblOffset val="100"/>
        <c:noMultiLvlLbl val="0"/>
      </c:catAx>
      <c:valAx>
        <c:axId val="7785164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7850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392968746886047E-2"/>
          <c:y val="2.3442710865166125E-2"/>
          <c:w val="0.90142723616608278"/>
          <c:h val="0.7510985210328181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11430" cap="flat" cmpd="sng" algn="ctr">
              <a:solidFill>
                <a:schemeClr val="bg2">
                  <a:lumMod val="50000"/>
                </a:schemeClr>
              </a:solidFill>
              <a:prstDash val="solid"/>
            </a:ln>
            <a:effectLst>
              <a:outerShdw blurRad="39000" dist="25400" dir="5400000" rotWithShape="0">
                <a:schemeClr val="accent1">
                  <a:shade val="33000"/>
                  <a:alpha val="83000"/>
                </a:schemeClr>
              </a:outerShdw>
            </a:effectLst>
            <a:scene3d>
              <a:camera prst="orthographicFront"/>
              <a:lightRig rig="threePt" dir="t"/>
            </a:scene3d>
            <a:sp3d prstMaterial="dkEdge">
              <a:bevelB/>
            </a:sp3d>
          </c:spPr>
          <c:invertIfNegative val="0"/>
          <c:dLbls>
            <c:dLbl>
              <c:idx val="0"/>
              <c:layout>
                <c:manualLayout>
                  <c:x val="1.4123828427208876E-2"/>
                  <c:y val="-0.296067143908325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DB-4884-A02E-706D2D21129C}"/>
                </c:ext>
              </c:extLst>
            </c:dLbl>
            <c:dLbl>
              <c:idx val="1"/>
              <c:layout>
                <c:manualLayout>
                  <c:x val="1.0207184126230378E-2"/>
                  <c:y val="-6.7878327528825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DB-4884-A02E-706D2D21129C}"/>
                </c:ext>
              </c:extLst>
            </c:dLbl>
            <c:dLbl>
              <c:idx val="2"/>
              <c:layout>
                <c:manualLayout>
                  <c:x val="7.2099976422741081E-3"/>
                  <c:y val="-6.5527340762459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DB-4884-A02E-706D2D21129C}"/>
                </c:ext>
              </c:extLst>
            </c:dLbl>
            <c:dLbl>
              <c:idx val="3"/>
              <c:layout>
                <c:manualLayout>
                  <c:x val="1.2465128183724616E-2"/>
                  <c:y val="-0.385390351152609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DB-4884-A02E-706D2D21129C}"/>
                </c:ext>
              </c:extLst>
            </c:dLbl>
            <c:dLbl>
              <c:idx val="4"/>
              <c:layout>
                <c:manualLayout>
                  <c:x val="8.2386350287308105E-3"/>
                  <c:y val="-0.145508188301138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DB-4884-A02E-706D2D21129C}"/>
                </c:ext>
              </c:extLst>
            </c:dLbl>
            <c:dLbl>
              <c:idx val="5"/>
              <c:layout>
                <c:manualLayout>
                  <c:x val="1.264437616037843E-2"/>
                  <c:y val="-5.6191622830957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DB-4884-A02E-706D2D21129C}"/>
                </c:ext>
              </c:extLst>
            </c:dLbl>
            <c:dLbl>
              <c:idx val="6"/>
              <c:layout>
                <c:manualLayout>
                  <c:x val="1.0334744559886099E-2"/>
                  <c:y val="-0.245539142993773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DB-4884-A02E-706D2D21129C}"/>
                </c:ext>
              </c:extLst>
            </c:dLbl>
            <c:dLbl>
              <c:idx val="7"/>
              <c:layout>
                <c:manualLayout>
                  <c:x val="5.2654956904474512E-3"/>
                  <c:y val="-8.4350531100409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7.9238377700384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1050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город Орел</c:v>
                </c:pt>
                <c:pt idx="1">
                  <c:v> город Мценск</c:v>
                </c:pt>
                <c:pt idx="2">
                  <c:v>Верховский район</c:v>
                </c:pt>
                <c:pt idx="3">
                  <c:v>Знаменский район</c:v>
                </c:pt>
                <c:pt idx="4">
                  <c:v>Корсаковский район</c:v>
                </c:pt>
                <c:pt idx="5">
                  <c:v>Малоархангельский район</c:v>
                </c:pt>
                <c:pt idx="6">
                  <c:v>Новосильский район</c:v>
                </c:pt>
                <c:pt idx="7">
                  <c:v>Хотынецкий район</c:v>
                </c:pt>
                <c:pt idx="8">
                  <c:v>Шаблыкинский район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5.5</c:v>
                </c:pt>
                <c:pt idx="1">
                  <c:v>0.5</c:v>
                </c:pt>
                <c:pt idx="2">
                  <c:v>0.2</c:v>
                </c:pt>
                <c:pt idx="3">
                  <c:v>7.7</c:v>
                </c:pt>
                <c:pt idx="4">
                  <c:v>2.2999999999999998</c:v>
                </c:pt>
                <c:pt idx="5">
                  <c:v>0.1</c:v>
                </c:pt>
                <c:pt idx="6">
                  <c:v>4.5999999999999996</c:v>
                </c:pt>
                <c:pt idx="7">
                  <c:v>0.7</c:v>
                </c:pt>
                <c:pt idx="8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2DB-4884-A02E-706D2D2112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7289344"/>
        <c:axId val="77290880"/>
        <c:axId val="0"/>
      </c:bar3DChart>
      <c:catAx>
        <c:axId val="77289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77290880"/>
        <c:crossesAt val="0"/>
        <c:auto val="1"/>
        <c:lblAlgn val="ctr"/>
        <c:lblOffset val="100"/>
        <c:noMultiLvlLbl val="0"/>
      </c:catAx>
      <c:valAx>
        <c:axId val="7729088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7289344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0.36337</cdr:y>
    </cdr:from>
    <cdr:to>
      <cdr:x>0.0708</cdr:x>
      <cdr:y>0.44348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-35496" y="2187985"/>
          <a:ext cx="576064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0.00024</cdr:x>
      <cdr:y>0.37183</cdr:y>
    </cdr:from>
    <cdr:to>
      <cdr:x>0.0531</cdr:x>
      <cdr:y>0.45193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977" y="2238915"/>
          <a:ext cx="430071" cy="482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>
              <a:solidFill>
                <a:schemeClr val="tx1"/>
              </a:solidFill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B836-24D2-44C7-8AD2-2790FE5CD14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24017-7E27-432C-9A72-046D69C2A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23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3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24017-7E27-432C-9A72-046D69C2A54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85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256584" cy="432048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Качества управления муниципальными финансами муниципальных районов (муниципальных округов, городских округов) Орловской области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2023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3076148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7740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Отношение объема просроченной кредиторской задолженности местного бюджета к объему расходов местного бюджета</a:t>
            </a:r>
            <a:b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(за исключением расходов, осуществляемых за счет субвенции) 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37321079"/>
              </p:ext>
            </p:extLst>
          </p:nvPr>
        </p:nvGraphicFramePr>
        <p:xfrm>
          <a:off x="511838" y="1268760"/>
          <a:ext cx="723578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3429000"/>
            <a:ext cx="430071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95481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188640"/>
            <a:ext cx="5688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наличие просроченной кредиторской задолженности по оплате труда с начислениями на нее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15211136"/>
              </p:ext>
            </p:extLst>
          </p:nvPr>
        </p:nvGraphicFramePr>
        <p:xfrm>
          <a:off x="251520" y="1111970"/>
          <a:ext cx="7488832" cy="6178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 rot="16200000">
            <a:off x="-360548" y="2960948"/>
            <a:ext cx="1224136" cy="2880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тыс. рублей</a:t>
            </a:r>
          </a:p>
        </p:txBody>
      </p:sp>
    </p:spTree>
    <p:extLst>
      <p:ext uri="{BB962C8B-B14F-4D97-AF65-F5344CB8AC3E}">
        <p14:creationId xmlns:p14="http://schemas.microsoft.com/office/powerpoint/2010/main" val="2877510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188640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Результаты мониторинга соблюдения муниципальными районами (муниципальными округами, </a:t>
            </a:r>
            <a:r>
              <a:rPr lang="ru-RU" sz="16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городскими округами) </a:t>
            </a: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требований </a:t>
            </a:r>
            <a:r>
              <a:rPr lang="ru-RU" sz="1600" b="1" cap="all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бюджетного законодательства </a:t>
            </a:r>
            <a:endParaRPr lang="ru-RU" sz="16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060848"/>
            <a:ext cx="2808312" cy="2554545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Превышение норматива формирования расходов на содержание органов местного самоуправления</a:t>
            </a:r>
          </a:p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1600" dirty="0" err="1" smtClean="0"/>
              <a:t>Колпнянский</a:t>
            </a:r>
            <a:r>
              <a:rPr lang="ru-RU" sz="1600" dirty="0" smtClean="0"/>
              <a:t> район</a:t>
            </a:r>
          </a:p>
          <a:p>
            <a:pPr algn="ctr"/>
            <a:r>
              <a:rPr lang="ru-RU" sz="1600" dirty="0" err="1" smtClean="0"/>
              <a:t>Малоархангельский</a:t>
            </a:r>
            <a:r>
              <a:rPr lang="ru-RU" sz="1600" dirty="0" smtClean="0"/>
              <a:t> район</a:t>
            </a:r>
            <a:endParaRPr lang="ru-RU" sz="1600" dirty="0"/>
          </a:p>
          <a:p>
            <a:pPr algn="ctr"/>
            <a:r>
              <a:rPr lang="ru-RU" sz="1600" dirty="0" smtClean="0"/>
              <a:t>Свердловский </a:t>
            </a:r>
            <a:r>
              <a:rPr lang="ru-RU" sz="1600" dirty="0"/>
              <a:t>район</a:t>
            </a:r>
          </a:p>
          <a:p>
            <a:pPr algn="ctr"/>
            <a:r>
              <a:rPr lang="ru-RU" sz="1600" dirty="0" smtClean="0"/>
              <a:t>Урицкий </a:t>
            </a:r>
            <a:r>
              <a:rPr lang="ru-RU" sz="1600" dirty="0"/>
              <a:t>район</a:t>
            </a:r>
          </a:p>
          <a:p>
            <a:pPr algn="ctr"/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38836" y="1568405"/>
            <a:ext cx="3526578" cy="477053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Несоблюдение органами местного самоуправления условий предоставления межбюджетных трансфертов из областного бюджета в течение отчетного финансового года по плановым назначениям</a:t>
            </a:r>
          </a:p>
          <a:p>
            <a:pPr algn="ct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1600" dirty="0" smtClean="0"/>
              <a:t>Город Мценск</a:t>
            </a:r>
          </a:p>
          <a:p>
            <a:pPr algn="ctr"/>
            <a:r>
              <a:rPr lang="ru-RU" sz="1600" dirty="0" smtClean="0"/>
              <a:t>Орловский МО</a:t>
            </a:r>
          </a:p>
          <a:p>
            <a:pPr algn="ctr"/>
            <a:r>
              <a:rPr lang="ru-RU" sz="1600" dirty="0" err="1" smtClean="0"/>
              <a:t>Глазуновский</a:t>
            </a:r>
            <a:r>
              <a:rPr lang="ru-RU" sz="1600" dirty="0" smtClean="0"/>
              <a:t> район</a:t>
            </a:r>
          </a:p>
          <a:p>
            <a:pPr algn="ctr"/>
            <a:r>
              <a:rPr lang="ru-RU" sz="1600" dirty="0" err="1" smtClean="0"/>
              <a:t>Залегощенский</a:t>
            </a:r>
            <a:r>
              <a:rPr lang="ru-RU" sz="1600" dirty="0" smtClean="0"/>
              <a:t> район</a:t>
            </a:r>
            <a:endParaRPr lang="ru-RU" sz="1600" dirty="0"/>
          </a:p>
          <a:p>
            <a:pPr algn="ctr"/>
            <a:r>
              <a:rPr lang="ru-RU" sz="1600" dirty="0" err="1"/>
              <a:t>Колпнянский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 err="1" smtClean="0"/>
              <a:t>Малоархангельский</a:t>
            </a:r>
            <a:r>
              <a:rPr lang="ru-RU" sz="1600" dirty="0" smtClean="0"/>
              <a:t> район</a:t>
            </a:r>
          </a:p>
          <a:p>
            <a:pPr algn="ctr"/>
            <a:r>
              <a:rPr lang="ru-RU" sz="1600" dirty="0" err="1" smtClean="0"/>
              <a:t>Мценский</a:t>
            </a:r>
            <a:r>
              <a:rPr lang="ru-RU" sz="1600" dirty="0" smtClean="0"/>
              <a:t> район</a:t>
            </a:r>
            <a:endParaRPr lang="ru-RU" sz="1600" dirty="0"/>
          </a:p>
          <a:p>
            <a:pPr algn="ctr"/>
            <a:r>
              <a:rPr lang="ru-RU" sz="1600" dirty="0" err="1"/>
              <a:t>Новодеревеньковский</a:t>
            </a:r>
            <a:r>
              <a:rPr lang="ru-RU" sz="1600" dirty="0"/>
              <a:t> район</a:t>
            </a:r>
          </a:p>
          <a:p>
            <a:pPr algn="ctr"/>
            <a:r>
              <a:rPr lang="ru-RU" sz="1600" dirty="0"/>
              <a:t>Свердловский район</a:t>
            </a:r>
          </a:p>
          <a:p>
            <a:pPr algn="ctr"/>
            <a:r>
              <a:rPr lang="ru-RU" sz="1600" dirty="0" err="1" smtClean="0"/>
              <a:t>Шаблыкинский</a:t>
            </a:r>
            <a:r>
              <a:rPr lang="ru-RU" sz="1600" dirty="0" smtClean="0"/>
              <a:t> </a:t>
            </a:r>
            <a:r>
              <a:rPr lang="ru-RU" sz="1600" dirty="0"/>
              <a:t>район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8052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55160" cy="100811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Рейтинг муниципальных районов (муниципальных округов, городских округов) Орловской области по качеству управления муниципальными финансами за </a:t>
            </a:r>
            <a:r>
              <a:rPr lang="ru-RU" sz="1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2023 </a:t>
            </a:r>
            <a:r>
              <a:rPr lang="ru-RU" sz="18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год</a:t>
            </a:r>
            <a:endParaRPr lang="ru-RU" sz="1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79153440"/>
              </p:ext>
            </p:extLst>
          </p:nvPr>
        </p:nvGraphicFramePr>
        <p:xfrm>
          <a:off x="992158" y="1988840"/>
          <a:ext cx="694413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6200000">
            <a:off x="-979098" y="3509464"/>
            <a:ext cx="32038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Количество муниципальных районов (муниципальных округов, городских округов) </a:t>
            </a:r>
          </a:p>
        </p:txBody>
      </p:sp>
    </p:spTree>
    <p:extLst>
      <p:ext uri="{BB962C8B-B14F-4D97-AF65-F5344CB8AC3E}">
        <p14:creationId xmlns:p14="http://schemas.microsoft.com/office/powerpoint/2010/main" val="393833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1"/>
            <a:ext cx="7211144" cy="1015961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16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55679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Кромской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Сосковский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Троснянский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Верховский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Должанский</a:t>
            </a:r>
            <a:r>
              <a:rPr lang="ru-RU" sz="1400" b="1" dirty="0"/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 smtClean="0"/>
              <a:t>Краснозоренский</a:t>
            </a:r>
            <a:r>
              <a:rPr lang="ru-RU" sz="1400" b="1" dirty="0" smtClean="0"/>
              <a:t> </a:t>
            </a:r>
            <a:r>
              <a:rPr lang="ru-RU" sz="1400" b="1" dirty="0"/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/>
              <a:t>город Ливны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/>
              <a:t>Ливенский</a:t>
            </a:r>
            <a:r>
              <a:rPr lang="ru-RU" sz="1400" b="1" dirty="0"/>
              <a:t> район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31603819"/>
              </p:ext>
            </p:extLst>
          </p:nvPr>
        </p:nvGraphicFramePr>
        <p:xfrm>
          <a:off x="3995936" y="2564904"/>
          <a:ext cx="4032448" cy="338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965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926" y="116632"/>
            <a:ext cx="7242048" cy="1008112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 качества управления муниципальными финансами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821" y="1412775"/>
            <a:ext cx="4056129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Залегощенский</a:t>
            </a:r>
            <a:r>
              <a:rPr lang="ru-RU" sz="1400" b="1" dirty="0">
                <a:solidFill>
                  <a:prstClr val="black"/>
                </a:solidFill>
              </a:rPr>
              <a:t> район *</a:t>
            </a:r>
          </a:p>
          <a:p>
            <a:pPr marL="28575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Мценский</a:t>
            </a:r>
            <a:r>
              <a:rPr lang="ru-RU" sz="1400" b="1">
                <a:solidFill>
                  <a:prstClr val="black"/>
                </a:solidFill>
              </a:rPr>
              <a:t> </a:t>
            </a:r>
            <a:r>
              <a:rPr lang="ru-RU" sz="1400" b="1" smtClean="0">
                <a:solidFill>
                  <a:prstClr val="black"/>
                </a:solidFill>
              </a:rPr>
              <a:t>район*</a:t>
            </a:r>
            <a:endParaRPr lang="ru-RU" sz="1400" b="1" dirty="0">
              <a:solidFill>
                <a:prstClr val="black"/>
              </a:solidFill>
            </a:endParaRP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smtClean="0">
                <a:solidFill>
                  <a:prstClr val="black"/>
                </a:solidFill>
              </a:rPr>
              <a:t>Орловский </a:t>
            </a:r>
            <a:r>
              <a:rPr lang="ru-RU" sz="1400" b="1" dirty="0">
                <a:solidFill>
                  <a:prstClr val="black"/>
                </a:solidFill>
              </a:rPr>
              <a:t>МО *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Болховский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Покровский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Урицкий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Дмитровский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Глазуновский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Хотынецкий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>
                <a:solidFill>
                  <a:prstClr val="black"/>
                </a:solidFill>
              </a:rPr>
              <a:t>город Мценск</a:t>
            </a:r>
          </a:p>
          <a:p>
            <a:pPr marL="285750" lvl="0" indent="-285750">
              <a:lnSpc>
                <a:spcPct val="150000"/>
              </a:lnSpc>
              <a:buBlip>
                <a:blip r:embed="rId2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Малоархангельский</a:t>
            </a:r>
            <a:r>
              <a:rPr lang="ru-RU" sz="1400" b="1" dirty="0">
                <a:solidFill>
                  <a:prstClr val="black"/>
                </a:solidFill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</a:rPr>
              <a:t>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2"/>
              </a:buBlip>
            </a:pP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5038781"/>
            <a:ext cx="51184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* В соответствии с пунктом 6 приложения 1 к Постановлению Правительства Орловской области от 19 декабря 2017 года № 528 "О проведении оценки качества управления муниципальными финансами и соблюдения муниципальными районами (муниципальными округами, городскими округами) Орловской области требований бюджетного законодательства и законодательства Российской Федерации о налогах и сборах" в случае выявления в муниципальном районе (муниципальном округе, городском округе) Орловской области несоответствия значений индикаторов соблюдения требований бюджетного законодательства и законодательства Российской Федерации о налогах и сборах целевым значениям, указанному муниципальному образованию Орловской области не может быть присвоена I Степень качества независимо от Оценки качества.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31509294"/>
              </p:ext>
            </p:extLst>
          </p:nvPr>
        </p:nvGraphicFramePr>
        <p:xfrm>
          <a:off x="3707904" y="1412775"/>
          <a:ext cx="4104456" cy="3384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127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6768752" cy="986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Муниципальные районы (муниципальные округа, городские округа) Орловской области, которым присвоена </a:t>
            </a:r>
            <a:r>
              <a:rPr lang="en-US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качества управления муниципальными финансами (ненадлежащее качество управления муниципальными финансами)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98386840"/>
              </p:ext>
            </p:extLst>
          </p:nvPr>
        </p:nvGraphicFramePr>
        <p:xfrm>
          <a:off x="3851920" y="2492896"/>
          <a:ext cx="4176464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54206" y="1340768"/>
            <a:ext cx="3005951" cy="39241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Знаменский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Колпнянский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Корсаковский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Новосильский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Свердловский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Новодеревеньковский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 err="1">
                <a:solidFill>
                  <a:prstClr val="black"/>
                </a:solidFill>
              </a:rPr>
              <a:t>Шаблыкинский</a:t>
            </a:r>
            <a:r>
              <a:rPr lang="ru-RU" sz="1400" b="1" dirty="0">
                <a:solidFill>
                  <a:prstClr val="black"/>
                </a:solidFill>
              </a:rPr>
              <a:t> район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3"/>
              </a:buBlip>
            </a:pPr>
            <a:r>
              <a:rPr lang="ru-RU" sz="1400" b="1" dirty="0">
                <a:solidFill>
                  <a:prstClr val="black"/>
                </a:solidFill>
              </a:rPr>
              <a:t>город Орел</a:t>
            </a:r>
          </a:p>
          <a:p>
            <a:pPr marL="285750" lvl="0" indent="-285750" algn="just">
              <a:lnSpc>
                <a:spcPct val="150000"/>
              </a:lnSpc>
              <a:buBlip>
                <a:blip r:embed="rId4"/>
              </a:buBlip>
            </a:pPr>
            <a:endParaRPr lang="ru-RU" b="1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</a:pP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6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6768752" cy="914360"/>
          </a:xfrm>
        </p:spPr>
        <p:txBody>
          <a:bodyPr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расходов, формируемых в рамках программ, в общем объеме расходов местного бюджета</a:t>
            </a:r>
            <a:b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425861597"/>
              </p:ext>
            </p:extLst>
          </p:nvPr>
        </p:nvGraphicFramePr>
        <p:xfrm>
          <a:off x="0" y="1340768"/>
          <a:ext cx="804811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80528" y="3356992"/>
            <a:ext cx="792088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0346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42048" cy="1143000"/>
          </a:xfrm>
        </p:spPr>
        <p:txBody>
          <a:bodyPr vert="horz" lIns="45720" tIns="0" rIns="45720" bIns="0" anchor="b" anchorCtr="0">
            <a:noAutofit/>
          </a:bodyPr>
          <a:lstStyle/>
          <a:p>
            <a:pPr algn="ctr"/>
            <a:r>
              <a:rPr lang="ru-RU" sz="160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-108520" y="3356992"/>
            <a:ext cx="790829" cy="482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%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66995432"/>
              </p:ext>
            </p:extLst>
          </p:nvPr>
        </p:nvGraphicFramePr>
        <p:xfrm>
          <a:off x="251520" y="1700808"/>
          <a:ext cx="6805775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0594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7992888" cy="648072"/>
          </a:xfrm>
        </p:spPr>
        <p:txBody>
          <a:bodyPr>
            <a:noAutofit/>
          </a:bodyPr>
          <a:lstStyle/>
          <a:p>
            <a:pPr algn="ctr"/>
            <a:r>
              <a:rPr lang="ru-RU" sz="1600" dirty="0"/>
              <a:t>Исполнение бюджета по налоговым </a:t>
            </a:r>
            <a:r>
              <a:rPr lang="ru-RU" sz="1600" dirty="0" smtClean="0"/>
              <a:t>доходам</a:t>
            </a:r>
            <a:endParaRPr lang="ru-RU" sz="160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98582779"/>
              </p:ext>
            </p:extLst>
          </p:nvPr>
        </p:nvGraphicFramePr>
        <p:xfrm>
          <a:off x="0" y="764704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56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560840" cy="710952"/>
          </a:xfrm>
        </p:spPr>
        <p:txBody>
          <a:bodyPr>
            <a:noAutofit/>
          </a:bodyPr>
          <a:lstStyle/>
          <a:p>
            <a:pPr algn="ctr"/>
            <a: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</a:t>
            </a:r>
            <a:b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объеме доходов местного бюджета, за исключением субвенции из областного бюджета</a:t>
            </a:r>
            <a:br>
              <a:rPr lang="ru-RU" sz="1200" b="0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200" b="0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816168541"/>
              </p:ext>
            </p:extLst>
          </p:nvPr>
        </p:nvGraphicFramePr>
        <p:xfrm>
          <a:off x="-27639" y="836712"/>
          <a:ext cx="8136904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0404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688</TotalTime>
  <Words>633</Words>
  <Application>Microsoft Office PowerPoint</Application>
  <PresentationFormat>Экран (4:3)</PresentationFormat>
  <Paragraphs>178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оценка Качества управления муниципальными финансами муниципальных районов (муниципальных округов, городских округов) Орловской области за 2023 год</vt:lpstr>
      <vt:lpstr>Рейтинг муниципальных районов (муниципальных округов, городских округов) Орловской области по качеству управления муниципальными финансами за 2023 год</vt:lpstr>
      <vt:lpstr>Муниципальные районы (муниципальные округа, городские округа) Орловской области, КОТОРЫМ ПРИСВОЕНА I СТЕПЕНЬ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 степень  качества управления муниципальными финансами</vt:lpstr>
      <vt:lpstr>Муниципальные районы (муниципальные округа, городские округа) Орловской области, которым присвоена III степень качества управления муниципальными финансами (ненадлежащее качество управления муниципальными финансами)</vt:lpstr>
      <vt:lpstr>Удельный вес расходов, формируемых в рамках программ, в общем объеме расходов местного бюджета </vt:lpstr>
      <vt:lpstr>Удельный вес Объема планируемых к привлечению бюджетных и коммерческих кредитов, предусмотренных в качестве источника финансирования дефицита бюджета, в общем  Объеме налоговых и неналоговых доходов</vt:lpstr>
      <vt:lpstr>Исполнение бюджета по налоговым доходам</vt:lpstr>
      <vt:lpstr>Удельный вес фактически поступивших доходов местного бюджета в виде дотации и (или) поступлений налоговых доходов по дополнительным нормативам отчислений в объеме доходов местного бюджета, за исключением субвенции из областного бюджета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качества управления региональными финансами за 2022 год</dc:title>
  <dc:creator>Жидкова Е.В.</dc:creator>
  <cp:lastModifiedBy>user</cp:lastModifiedBy>
  <cp:revision>95</cp:revision>
  <cp:lastPrinted>2024-04-25T14:04:39Z</cp:lastPrinted>
  <dcterms:created xsi:type="dcterms:W3CDTF">2023-11-28T11:35:58Z</dcterms:created>
  <dcterms:modified xsi:type="dcterms:W3CDTF">2024-04-25T14:27:44Z</dcterms:modified>
</cp:coreProperties>
</file>