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xmlns="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47" autoAdjust="0"/>
    <p:restoredTop sz="94660"/>
  </p:normalViewPr>
  <p:slideViewPr>
    <p:cSldViewPr>
      <p:cViewPr varScale="1">
        <p:scale>
          <a:sx n="156" d="100"/>
          <a:sy n="156" d="100"/>
        </p:scale>
        <p:origin x="-61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Relationship Id="rId4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4850049578118276E-2"/>
                  <c:y val="-6.4275662627675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850049578118276E-2"/>
                  <c:y val="-2.571026505107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1250137716995212E-2"/>
                  <c:y val="-3.2137831313837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26521.8</c:v>
                </c:pt>
                <c:pt idx="1">
                  <c:v>8538.7999999999993</c:v>
                </c:pt>
                <c:pt idx="2">
                  <c:v>17983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8.0850269925310622E-2"/>
                  <c:y val="-5.4634313233523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2700209329832723E-2"/>
                  <c:y val="-3.8565397576605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4150280942670228E-2"/>
                  <c:y val="-3.5351614445221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30709.1</c:v>
                </c:pt>
                <c:pt idx="1">
                  <c:v>8862.4</c:v>
                </c:pt>
                <c:pt idx="2">
                  <c:v>21846.7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5716096"/>
        <c:axId val="75717248"/>
        <c:axId val="0"/>
      </c:bar3DChart>
      <c:catAx>
        <c:axId val="7571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5717248"/>
        <c:crosses val="autoZero"/>
        <c:auto val="1"/>
        <c:lblAlgn val="ctr"/>
        <c:lblOffset val="100"/>
        <c:noMultiLvlLbl val="0"/>
      </c:catAx>
      <c:valAx>
        <c:axId val="757172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7571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9.0769323875217772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793609561272853E-2"/>
                  <c:y val="-6.54119083151669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9679301169926506E-3"/>
                  <c:y val="-2.943535874182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946550194987751E-3"/>
                  <c:y val="-2.616476332606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6441205214486526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6903790350977952E-2"/>
                  <c:y val="-1.3082381663033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0925170272982851E-2"/>
                  <c:y val="-2.289416791030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Лист1!$A$3:$A$8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Лист1!$B$3:$B$8</c:f>
              <c:numCache>
                <c:formatCode>#,##0.0</c:formatCode>
                <c:ptCount val="6"/>
                <c:pt idx="0">
                  <c:v>1183.7</c:v>
                </c:pt>
                <c:pt idx="1">
                  <c:v>855.8</c:v>
                </c:pt>
                <c:pt idx="2">
                  <c:v>28</c:v>
                </c:pt>
                <c:pt idx="3">
                  <c:v>5816.7</c:v>
                </c:pt>
                <c:pt idx="4">
                  <c:v>8166.9</c:v>
                </c:pt>
                <c:pt idx="5">
                  <c:v>1921.3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7366375487469378E-2"/>
                  <c:y val="-1.962357249455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398445370476727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925170272982851E-2"/>
                  <c:y val="-3.9247144989100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8861030506968153E-2"/>
                  <c:y val="-6.54119083151669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9786200779951004E-2"/>
                  <c:y val="-6.54119083151670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1850340545965814E-2"/>
                  <c:y val="-2.289416791030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Лист1!$A$3:$A$8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Лист1!$C$3:$C$8</c:f>
              <c:numCache>
                <c:formatCode>#,##0.0</c:formatCode>
                <c:ptCount val="6"/>
                <c:pt idx="0">
                  <c:v>1300.8</c:v>
                </c:pt>
                <c:pt idx="1">
                  <c:v>562.29999999999995</c:v>
                </c:pt>
                <c:pt idx="2">
                  <c:v>39.6</c:v>
                </c:pt>
                <c:pt idx="3">
                  <c:v>6460.5</c:v>
                </c:pt>
                <c:pt idx="4">
                  <c:v>9406.4</c:v>
                </c:pt>
                <c:pt idx="5">
                  <c:v>4137.1000000000004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41600"/>
        <c:axId val="29033216"/>
        <c:axId val="0"/>
      </c:bar3DChart>
      <c:dateAx>
        <c:axId val="2844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accent2">
                <a:alpha val="88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9033216"/>
        <c:crosses val="autoZero"/>
        <c:auto val="0"/>
        <c:lblOffset val="100"/>
        <c:baseTimeUnit val="days"/>
      </c:dateAx>
      <c:valAx>
        <c:axId val="290332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8441600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58935972001187"/>
          <c:y val="0.87717240287039799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9.6139631438800707E-3"/>
                  <c:y val="-1.3182978864215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814436388788342E-2"/>
                  <c:y val="-3.1765786969763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7753457501137865E-3"/>
                  <c:y val="-3.7804319810868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028905390440488E-2"/>
                  <c:y val="-2.8867196661092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8973080052037233E-3"/>
                  <c:y val="-1.7464814181110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0091844633750372E-2"/>
                  <c:y val="-2.1500307402369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6167576362483023E-3"/>
                  <c:y val="-1.3064535063435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1C29-40A0-B18D-A5510682CAB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4389.5</c:v>
                </c:pt>
                <c:pt idx="1">
                  <c:v>150.19999999999999</c:v>
                </c:pt>
                <c:pt idx="2">
                  <c:v>151.6</c:v>
                </c:pt>
                <c:pt idx="3">
                  <c:v>704.5</c:v>
                </c:pt>
                <c:pt idx="4">
                  <c:v>851.5</c:v>
                </c:pt>
                <c:pt idx="5">
                  <c:v>1002.2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3.9825324067935104E-2"/>
                  <c:y val="-2.3716073138915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699-465F-92E3-865A44611A5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2350899183244871E-2"/>
                  <c:y val="-2.0189546848725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812984937157571E-2"/>
                  <c:y val="-2.3138561125799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608375055101406E-2"/>
                  <c:y val="-1.8861190431106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8205862431056048E-2"/>
                  <c:y val="-2.200165821321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1958133684070947E-2"/>
                  <c:y val="-1.7232653826588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1C29-40A0-B18D-A5510682CAB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1041483741949716E-2"/>
                  <c:y val="-1.0602952480924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1C29-40A0-B18D-A5510682CAB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4816.2</c:v>
                </c:pt>
                <c:pt idx="1">
                  <c:v>121.6</c:v>
                </c:pt>
                <c:pt idx="2">
                  <c:v>269.5</c:v>
                </c:pt>
                <c:pt idx="3">
                  <c:v>680</c:v>
                </c:pt>
                <c:pt idx="4">
                  <c:v>978.3</c:v>
                </c:pt>
                <c:pt idx="5">
                  <c:v>666.9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366528"/>
        <c:axId val="115396992"/>
        <c:axId val="0"/>
      </c:bar3DChart>
      <c:catAx>
        <c:axId val="11536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5396992"/>
        <c:crosses val="autoZero"/>
        <c:auto val="1"/>
        <c:lblAlgn val="ctr"/>
        <c:lblOffset val="100"/>
        <c:tickLblSkip val="1"/>
        <c:noMultiLvlLbl val="0"/>
      </c:catAx>
      <c:valAx>
        <c:axId val="115396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1536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24692865401030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8816500547558206E-2"/>
                  <c:y val="-2.8327081383729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2989032964591235E-3"/>
                  <c:y val="-2.2032174409567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1494516482294464E-3"/>
                  <c:y val="-3.1474534870810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8736291205739051E-3"/>
                  <c:y val="-3.462198835789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26419.4</c:v>
                </c:pt>
                <c:pt idx="1">
                  <c:v>4422.2</c:v>
                </c:pt>
                <c:pt idx="2">
                  <c:v>2561.6</c:v>
                </c:pt>
                <c:pt idx="3">
                  <c:v>16185.5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4092323075213866E-2"/>
                  <c:y val="-3.462198835789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149451648229562E-2"/>
                  <c:y val="-2.517962789664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74725824114781E-2"/>
                  <c:y val="-3.776944184497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2046161537607047E-2"/>
                  <c:y val="-2.8327081383729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31423</c:v>
                </c:pt>
                <c:pt idx="1">
                  <c:v>6100.4</c:v>
                </c:pt>
                <c:pt idx="2">
                  <c:v>4379</c:v>
                </c:pt>
                <c:pt idx="3">
                  <c:v>17422.7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9793792"/>
        <c:axId val="30870528"/>
        <c:axId val="0"/>
      </c:bar3DChart>
      <c:catAx>
        <c:axId val="14979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0870528"/>
        <c:crosses val="autoZero"/>
        <c:auto val="1"/>
        <c:lblAlgn val="ctr"/>
        <c:lblOffset val="100"/>
        <c:tickLblSkip val="1"/>
        <c:noMultiLvlLbl val="0"/>
      </c:catAx>
      <c:valAx>
        <c:axId val="30870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4979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92753770975375205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0.24324</cdr:x>
      <cdr:y>0.07068</cdr:y>
    </cdr:from>
    <cdr:to>
      <cdr:x>0.32745</cdr:x>
      <cdr:y>0.12535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872208" y="279321"/>
          <a:ext cx="648124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0.48648</cdr:x>
      <cdr:y>0.39868</cdr:y>
    </cdr:from>
    <cdr:to>
      <cdr:x>0.58004</cdr:x>
      <cdr:y>0.50771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744416" y="1575465"/>
          <a:ext cx="720126" cy="4308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323,6</a:t>
          </a:r>
        </a:p>
        <a:p xmlns:a="http://schemas.openxmlformats.org/drawingml/2006/main">
          <a:endParaRPr lang="ru-RU" alt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0.70166</cdr:x>
      <cdr:y>0.16194</cdr:y>
    </cdr:from>
    <cdr:to>
      <cdr:x>0.81392</cdr:x>
      <cdr:y>0.27098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00600" y="639941"/>
          <a:ext cx="864059" cy="4308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3 863,7</a:t>
          </a:r>
        </a:p>
        <a:p xmlns:a="http://schemas.openxmlformats.org/drawingml/2006/main">
          <a:endParaRPr lang="ru-RU" alt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0.49584</cdr:x>
      <cdr:y>0.47156</cdr:y>
    </cdr:from>
    <cdr:to>
      <cdr:x>0.57061</cdr:x>
      <cdr:y>0.50478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xmlns="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16424" y="1863497"/>
          <a:ext cx="575500" cy="131257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0.22453</cdr:x>
      <cdr:y>0.01602</cdr:y>
    </cdr:from>
    <cdr:to>
      <cdr:x>0.31808</cdr:x>
      <cdr:y>0.16789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xmlns="" id="{A174F52C-FC06-47B7-9789-5BBEE52DF794}"/>
            </a:ext>
          </a:extLst>
        </cdr:cNvPr>
        <cdr:cNvSpPr/>
      </cdr:nvSpPr>
      <cdr:spPr>
        <a:xfrm xmlns:a="http://schemas.openxmlformats.org/drawingml/2006/main">
          <a:off x="1728192" y="63297"/>
          <a:ext cx="720049" cy="6001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4 187,3</a:t>
          </a:r>
        </a:p>
        <a:p xmlns:a="http://schemas.openxmlformats.org/drawingml/2006/main">
          <a:endParaRPr lang="ru-RU" altLang="ru-RU" b="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altLang="ru-RU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0.08347</cdr:x>
      <cdr:y>0.59277</cdr:y>
    </cdr:from>
    <cdr:to>
      <cdr:x>0.14407</cdr:x>
      <cdr:y>0.62136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709222" y="2301761"/>
          <a:ext cx="514914" cy="11101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0.23729</cdr:x>
      <cdr:y>0.60451</cdr:y>
    </cdr:from>
    <cdr:to>
      <cdr:x>0.29866</cdr:x>
      <cdr:y>0.61651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xmlns="" id="{CC72E1DF-EFF7-4B79-B646-3F079D6BE47D}"/>
            </a:ext>
          </a:extLst>
        </cdr:cNvPr>
        <cdr:cNvCxnSpPr/>
      </cdr:nvCxnSpPr>
      <cdr:spPr>
        <a:xfrm xmlns:a="http://schemas.openxmlformats.org/drawingml/2006/main">
          <a:off x="2016224" y="2347347"/>
          <a:ext cx="521458" cy="4659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0.23729</cdr:x>
      <cdr:y>0.54107</cdr:y>
    </cdr:from>
    <cdr:to>
      <cdr:x>0.31751</cdr:x>
      <cdr:y>0.60751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xmlns="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016224" y="2101019"/>
          <a:ext cx="681625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- 293,5</a:t>
          </a:r>
        </a:p>
        <a:p xmlns:a="http://schemas.openxmlformats.org/drawingml/2006/main">
          <a:endParaRPr lang="ru-RU" sz="1100" b="0" dirty="0" smtClean="0">
            <a:solidFill>
              <a:schemeClr val="accent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b="0" dirty="0">
            <a:solidFill>
              <a:schemeClr val="accent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0.47669</cdr:x>
      <cdr:y>0.22189</cdr:y>
    </cdr:from>
    <cdr:to>
      <cdr:x>0.56107</cdr:x>
      <cdr:y>0.28833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xmlns="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4050450" y="861601"/>
          <a:ext cx="716972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643,8</a:t>
          </a:r>
          <a:endParaRPr lang="ru-RU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dirty="0" smtClean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b="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0.73729</cdr:x>
      <cdr:y>0.35169</cdr:y>
    </cdr:from>
    <cdr:to>
      <cdr:x>0.84746</cdr:x>
      <cdr:y>0.42093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xmlns="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264696" y="1365657"/>
          <a:ext cx="936109" cy="268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2 215,8</a:t>
          </a:r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</cdr:x>
      <cdr:y>0.27752</cdr:y>
    </cdr:from>
    <cdr:to>
      <cdr:x>0.5606</cdr:x>
      <cdr:y>0.3151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xmlns="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4248472" y="1077625"/>
          <a:ext cx="514915" cy="14592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0.62712</cdr:x>
      <cdr:y>0.11282</cdr:y>
    </cdr:from>
    <cdr:to>
      <cdr:x>0.6904</cdr:x>
      <cdr:y>0.16768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xmlns="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328592" y="438073"/>
          <a:ext cx="537687" cy="21302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0.76271</cdr:x>
      <cdr:y>0.40733</cdr:y>
    </cdr:from>
    <cdr:to>
      <cdr:x>0.83051</cdr:x>
      <cdr:y>0.48135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xmlns="" id="{A20CCD07-A6AF-431F-AD3E-93D7EC8B03B0}"/>
            </a:ext>
          </a:extLst>
        </cdr:cNvPr>
        <cdr:cNvCxnSpPr/>
      </cdr:nvCxnSpPr>
      <cdr:spPr>
        <a:xfrm xmlns:a="http://schemas.openxmlformats.org/drawingml/2006/main" flipV="1">
          <a:off x="6480720" y="1581681"/>
          <a:ext cx="576064" cy="28744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0.36441</cdr:x>
      <cdr:y>0.62985</cdr:y>
    </cdr:from>
    <cdr:to>
      <cdr:x>0.4322</cdr:x>
      <cdr:y>0.64547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lc="http://schemas.openxmlformats.org/drawingml/2006/lockedCanvas" xmlns=""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3096344" y="2445777"/>
          <a:ext cx="576064" cy="6063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0.35593</cdr:x>
      <cdr:y>0.57082</cdr:y>
    </cdr:from>
    <cdr:to>
      <cdr:x>0.44068</cdr:x>
      <cdr:y>0.63819</cdr:y>
    </cdr:to>
    <cdr:sp macro="" textlink="">
      <cdr:nvSpPr>
        <cdr:cNvPr id="14" name="TextBox 6">
          <a:extLst xmlns:a="http://schemas.openxmlformats.org/drawingml/2006/main">
            <a:ext uri="{FF2B5EF4-FFF2-40B4-BE49-F238E27FC236}">
              <a16:creationId xmlns:lc="http://schemas.openxmlformats.org/drawingml/2006/lockedCanvas" xmlns="" xmlns:a16="http://schemas.microsoft.com/office/drawing/2014/main" xmlns:p="http://schemas.openxmlformats.org/presentationml/2006/main" xmlns:r="http://schemas.openxmlformats.org/officeDocument/2006/relationships" id="{D07BA3D5-AFA9-484A-B874-0D937CA5964A}"/>
            </a:ext>
          </a:extLst>
        </cdr:cNvPr>
        <cdr:cNvSpPr txBox="1"/>
      </cdr:nvSpPr>
      <cdr:spPr>
        <a:xfrm xmlns:a="http://schemas.openxmlformats.org/drawingml/2006/main">
          <a:off x="3024336" y="2216542"/>
          <a:ext cx="720116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14680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829361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244041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658722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073402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488082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902763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317443" algn="l" defTabSz="829361" rtl="0" eaLnBrk="1" latinLnBrk="0" hangingPunct="1">
            <a:defRPr sz="16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11,6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0.10484</cdr:x>
      <cdr:y>0.06089</cdr:y>
    </cdr:from>
    <cdr:to>
      <cdr:x>0.16129</cdr:x>
      <cdr:y>0.0798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936104" y="231837"/>
          <a:ext cx="504042" cy="7200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0.08871</cdr:x>
      <cdr:y>0</cdr:y>
    </cdr:from>
    <cdr:to>
      <cdr:x>0.16496</cdr:x>
      <cdr:y>0.06416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792088" y="-1259793"/>
          <a:ext cx="680835" cy="244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426,7</a:t>
          </a:r>
        </a:p>
        <a:p xmlns:a="http://schemas.openxmlformats.org/drawingml/2006/main"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0.26613</cdr:x>
      <cdr:y>0.51475</cdr:y>
    </cdr:from>
    <cdr:to>
      <cdr:x>0.32258</cdr:x>
      <cdr:y>0.53822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xmlns="" id="{572C12C7-0623-4ABB-B9D0-5D0F31D7000A}"/>
            </a:ext>
          </a:extLst>
        </cdr:cNvPr>
        <cdr:cNvCxnSpPr/>
      </cdr:nvCxnSpPr>
      <cdr:spPr>
        <a:xfrm xmlns:a="http://schemas.openxmlformats.org/drawingml/2006/main">
          <a:off x="2376264" y="1960029"/>
          <a:ext cx="504041" cy="8936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0.26613</cdr:x>
      <cdr:y>0.45802</cdr:y>
    </cdr:from>
    <cdr:to>
      <cdr:x>0.33152</cdr:x>
      <cdr:y>0.54358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xmlns="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376264" y="1744005"/>
          <a:ext cx="583866" cy="325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1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28,6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0.3871</cdr:x>
      <cdr:y>0.4202</cdr:y>
    </cdr:from>
    <cdr:to>
      <cdr:x>0.45597</cdr:x>
      <cdr:y>0.49584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xmlns="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456384" y="1599989"/>
          <a:ext cx="614940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+117,9</a:t>
          </a:r>
          <a:endParaRPr lang="en-US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xmlns="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0.55645</cdr:x>
      <cdr:y>0.40129</cdr:y>
    </cdr:from>
    <cdr:to>
      <cdr:x>0.62097</cdr:x>
      <cdr:y>0.48462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xmlns="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968552" y="1527981"/>
          <a:ext cx="576099" cy="317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24,5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0.66935</cdr:x>
      <cdr:y>0.36346</cdr:y>
    </cdr:from>
    <cdr:to>
      <cdr:x>0.7398</cdr:x>
      <cdr:y>0.43912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xmlns="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5976664" y="1383965"/>
          <a:ext cx="629048" cy="288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126,8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0.83871</cdr:x>
      <cdr:y>0.36346</cdr:y>
    </cdr:from>
    <cdr:to>
      <cdr:x>0.91129</cdr:x>
      <cdr:y>0.43911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xmlns="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488832" y="1383965"/>
          <a:ext cx="648066" cy="288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1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335,3</a:t>
          </a:r>
          <a:endParaRPr lang="ru-RU" sz="11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0.39516</cdr:x>
      <cdr:y>0.49584</cdr:y>
    </cdr:from>
    <cdr:to>
      <cdr:x>0.45161</cdr:x>
      <cdr:y>0.51475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xmlns="" id="{03A32890-83DE-4086-8CBE-608C92DDD732}"/>
            </a:ext>
          </a:extLst>
        </cdr:cNvPr>
        <cdr:cNvCxnSpPr/>
      </cdr:nvCxnSpPr>
      <cdr:spPr>
        <a:xfrm xmlns:a="http://schemas.openxmlformats.org/drawingml/2006/main" flipV="1">
          <a:off x="3528380" y="1888021"/>
          <a:ext cx="504068" cy="7199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0.54839</cdr:x>
      <cdr:y>0.45802</cdr:y>
    </cdr:from>
    <cdr:to>
      <cdr:x>0.60483</cdr:x>
      <cdr:y>0.47873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xmlns="" id="{92ED387D-A2F9-4812-B4AF-55F11345C807}"/>
            </a:ext>
          </a:extLst>
        </cdr:cNvPr>
        <cdr:cNvCxnSpPr/>
      </cdr:nvCxnSpPr>
      <cdr:spPr>
        <a:xfrm xmlns:a="http://schemas.openxmlformats.org/drawingml/2006/main">
          <a:off x="4896544" y="1744005"/>
          <a:ext cx="503953" cy="7885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0.68548</cdr:x>
      <cdr:y>0.4202</cdr:y>
    </cdr:from>
    <cdr:to>
      <cdr:x>0.74192</cdr:x>
      <cdr:y>0.45802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:a16="http://schemas.microsoft.com/office/drawing/2014/main" xmlns="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120680" y="1599989"/>
          <a:ext cx="503952" cy="14400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0.83871</cdr:x>
      <cdr:y>0.43911</cdr:y>
    </cdr:from>
    <cdr:to>
      <cdr:x>0.89516</cdr:x>
      <cdr:y>0.45802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:a16="http://schemas.microsoft.com/office/drawing/2014/main" xmlns="" id="{55680128-3CC2-41D8-A3E2-FC4CFDA6F576}"/>
            </a:ext>
          </a:extLst>
        </cdr:cNvPr>
        <cdr:cNvCxnSpPr/>
      </cdr:nvCxnSpPr>
      <cdr:spPr>
        <a:xfrm xmlns:a="http://schemas.openxmlformats.org/drawingml/2006/main">
          <a:off x="7488832" y="1671997"/>
          <a:ext cx="504041" cy="7200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0.13221</cdr:x>
      <cdr:y>0.08707</cdr:y>
    </cdr:from>
    <cdr:to>
      <cdr:x>0.20363</cdr:x>
      <cdr:y>0.1604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066223" y="351329"/>
          <a:ext cx="575994" cy="29588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0.35542</cdr:x>
      <cdr:y>0.53322</cdr:y>
    </cdr:from>
    <cdr:to>
      <cdr:x>0.43578</cdr:x>
      <cdr:y>0.56547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xmlns="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2866425" y="2151529"/>
          <a:ext cx="648070" cy="13014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0.56078</cdr:x>
      <cdr:y>0.53322</cdr:y>
    </cdr:from>
    <cdr:to>
      <cdr:x>0.6322</cdr:x>
      <cdr:y>0.56674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xmlns="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522607" y="2151529"/>
          <a:ext cx="575995" cy="13525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0.76613</cdr:x>
      <cdr:y>0.30122</cdr:y>
    </cdr:from>
    <cdr:to>
      <cdr:x>0.84649</cdr:x>
      <cdr:y>0.332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xmlns="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78791" y="1215425"/>
          <a:ext cx="648072" cy="12421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0.09649</cdr:x>
      <cdr:y>0.05138</cdr:y>
    </cdr:from>
    <cdr:to>
      <cdr:x>0.19471</cdr:x>
      <cdr:y>0.10112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778191" y="207313"/>
          <a:ext cx="792134" cy="200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5 003,7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0.33756</cdr:x>
      <cdr:y>0.47968</cdr:y>
    </cdr:from>
    <cdr:to>
      <cdr:x>0.42684</cdr:x>
      <cdr:y>0.546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xmlns="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2722407" y="1935505"/>
          <a:ext cx="720034" cy="267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1 678,2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0.54292</cdr:x>
      <cdr:y>0.47968</cdr:y>
    </cdr:from>
    <cdr:to>
      <cdr:x>0.64113</cdr:x>
      <cdr:y>0.54599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xmlns="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378591" y="1935505"/>
          <a:ext cx="792088" cy="267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1 817,4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0.75721</cdr:x>
      <cdr:y>0.24768</cdr:y>
    </cdr:from>
    <cdr:to>
      <cdr:x>0.86435</cdr:x>
      <cdr:y>0.31398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xmlns="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6106783" y="999401"/>
          <a:ext cx="864073" cy="2675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1 237,2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год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endParaRPr lang="ru-RU" sz="3600" b="1" dirty="0">
              <a:ln w="11430"/>
              <a:solidFill>
                <a:srgbClr val="0058B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-2023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</a:p>
          <a:p>
            <a:pPr algn="ctr"/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xmlns="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987045"/>
              </p:ext>
            </p:extLst>
          </p:nvPr>
        </p:nvGraphicFramePr>
        <p:xfrm>
          <a:off x="467544" y="114030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DB0489BD-F728-473C-A4D6-5CA29D06E27E}"/>
              </a:ext>
            </a:extLst>
          </p:cNvPr>
          <p:cNvCxnSpPr>
            <a:cxnSpLocks/>
          </p:cNvCxnSpPr>
          <p:nvPr/>
        </p:nvCxnSpPr>
        <p:spPr>
          <a:xfrm flipV="1">
            <a:off x="6084168" y="1995686"/>
            <a:ext cx="576064" cy="288030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930159"/>
              </p:ext>
            </p:extLst>
          </p:nvPr>
        </p:nvGraphicFramePr>
        <p:xfrm>
          <a:off x="323528" y="1206093"/>
          <a:ext cx="849694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бюджетам муниципальных образований Орловской области из областного бюджета за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2023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</a:p>
          <a:p>
            <a:pPr algn="ctr"/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07BA3D5-AFA9-484A-B874-0D937CA5964A}"/>
              </a:ext>
            </a:extLst>
          </p:cNvPr>
          <p:cNvSpPr txBox="1"/>
          <p:nvPr/>
        </p:nvSpPr>
        <p:spPr>
          <a:xfrm>
            <a:off x="925544" y="3291830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117,1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83B9182-80F4-46AB-B703-273C73582CD6}"/>
              </a:ext>
            </a:extLst>
          </p:cNvPr>
          <p:cNvSpPr txBox="1"/>
          <p:nvPr/>
        </p:nvSpPr>
        <p:spPr>
          <a:xfrm>
            <a:off x="5364088" y="1428022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ru-RU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239,5</a:t>
            </a: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2023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4591276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- 2023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7571121"/>
              </p:ext>
            </p:extLst>
          </p:nvPr>
        </p:nvGraphicFramePr>
        <p:xfrm>
          <a:off x="409433" y="1068293"/>
          <a:ext cx="8064896" cy="403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xmlns="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678" y="546234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789095"/>
              </p:ext>
            </p:extLst>
          </p:nvPr>
        </p:nvGraphicFramePr>
        <p:xfrm>
          <a:off x="1403648" y="1059582"/>
          <a:ext cx="6120679" cy="3677241"/>
        </p:xfrm>
        <a:graphic>
          <a:graphicData uri="http://schemas.openxmlformats.org/drawingml/2006/table">
            <a:tbl>
              <a:tblPr/>
              <a:tblGrid>
                <a:gridCol w="1830670"/>
                <a:gridCol w="883930"/>
                <a:gridCol w="919288"/>
                <a:gridCol w="895716"/>
                <a:gridCol w="1591075"/>
              </a:tblGrid>
              <a:tr h="8715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7949" marR="7949" marT="79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2022 год</a:t>
                      </a:r>
                    </a:p>
                  </a:txBody>
                  <a:tcPr marL="7949" marR="7949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2023 год</a:t>
                      </a:r>
                    </a:p>
                  </a:txBody>
                  <a:tcPr marL="7949" marR="7949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7949" marR="7949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(%) 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налоговых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неналоговых доходах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2023 год</a:t>
                      </a:r>
                    </a:p>
                  </a:txBody>
                  <a:tcPr marL="7949" marR="7949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7949" marR="7949" marT="7949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2 720,39 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3 001,35 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280,95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51,96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5B5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 г. Орел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2570,00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2835,00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265,00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89,88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02 г. Ливны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10,68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 г. Мценск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26,91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05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Верховский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-5,20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06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Глазуновский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1,47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1,47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0,96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07 Дмитровский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5,00 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4,00 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2,19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09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Залегощенский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0,87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0,87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Колпнянский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2,79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2,79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1,74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1727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Краснозоренский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1,92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Ливенский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2,81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17489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Малоархангельский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2,67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Урицкий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1,50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0,80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Хотынецкий район</a:t>
                      </a:r>
                    </a:p>
                  </a:txBody>
                  <a:tcPr marL="7949" marR="7949" marT="7949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6,83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6,83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949" marR="214614" marT="7949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6,55</a:t>
                      </a:r>
                    </a:p>
                  </a:txBody>
                  <a:tcPr marL="7949" marR="214614" marT="7949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128973</TotalTime>
  <Words>312</Words>
  <Application>Microsoft Office PowerPoint</Application>
  <PresentationFormat>Экран (16:9)</PresentationFormat>
  <Paragraphs>147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user</cp:lastModifiedBy>
  <cp:revision>270</cp:revision>
  <cp:lastPrinted>2024-03-28T06:51:41Z</cp:lastPrinted>
  <dcterms:modified xsi:type="dcterms:W3CDTF">2024-03-29T12:02:54Z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