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2.xml" ContentType="application/vnd.openxmlformats-officedocument.presentationml.notesSlide+xml"/>
  <Override PartName="/ppt/charts/chart6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ppt/charts/chart8.xml" ContentType="application/vnd.openxmlformats-officedocument.drawingml.chart+xml"/>
  <Override PartName="/ppt/drawings/drawing2.xml" ContentType="application/vnd.openxmlformats-officedocument.drawingml.chartshapes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70" r:id="rId2"/>
    <p:sldId id="256" r:id="rId3"/>
    <p:sldId id="257" r:id="rId4"/>
    <p:sldId id="258" r:id="rId5"/>
    <p:sldId id="259" r:id="rId6"/>
    <p:sldId id="260" r:id="rId7"/>
    <p:sldId id="262" r:id="rId8"/>
    <p:sldId id="261" r:id="rId9"/>
    <p:sldId id="263" r:id="rId10"/>
    <p:sldId id="264" r:id="rId11"/>
    <p:sldId id="266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I степень качества (высокое качество)</c:v>
                </c:pt>
              </c:strCache>
            </c:strRef>
          </c:tx>
          <c:spPr>
            <a:solidFill>
              <a:schemeClr val="accent2"/>
            </a:solidFill>
            <a:ln w="19050" cap="flat" cmpd="sng" algn="ctr">
              <a:solidFill>
                <a:schemeClr val="accent2">
                  <a:shade val="50000"/>
                </a:schemeClr>
              </a:solidFill>
              <a:prstDash val="solid"/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2022 год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83-4135-B37F-813B2EC5F4D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II степень качества (надлежащее качество)</c:v>
                </c:pt>
              </c:strCache>
            </c:strRef>
          </c:tx>
          <c:spPr>
            <a:solidFill>
              <a:schemeClr val="accent4"/>
            </a:solidFill>
            <a:ln w="19050" cap="flat" cmpd="sng" algn="ctr">
              <a:solidFill>
                <a:schemeClr val="accent4">
                  <a:shade val="50000"/>
                </a:schemeClr>
              </a:solidFill>
              <a:prstDash val="solid"/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2022 год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783-4135-B37F-813B2EC5F4D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III степень качества (низкое качество)</c:v>
                </c:pt>
              </c:strCache>
            </c:strRef>
          </c:tx>
          <c:spPr>
            <a:solidFill>
              <a:schemeClr val="accent5"/>
            </a:solidFill>
            <a:ln w="19050" cap="flat" cmpd="sng" algn="ctr">
              <a:solidFill>
                <a:schemeClr val="accent5">
                  <a:shade val="50000"/>
                </a:schemeClr>
              </a:solidFill>
              <a:prstDash val="solid"/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2022 год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783-4135-B37F-813B2EC5F4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9480576"/>
        <c:axId val="99480968"/>
      </c:barChart>
      <c:catAx>
        <c:axId val="994805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9480968"/>
        <c:crosses val="autoZero"/>
        <c:auto val="1"/>
        <c:lblAlgn val="ctr"/>
        <c:lblOffset val="100"/>
        <c:noMultiLvlLbl val="0"/>
      </c:catAx>
      <c:valAx>
        <c:axId val="994809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94805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785369801544611"/>
          <c:y val="0.1676237362515276"/>
          <c:w val="0.34934412230185785"/>
          <c:h val="0.68238945672703033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5933533629803169E-2"/>
          <c:y val="2.3442658779981956E-2"/>
          <c:w val="0.90142723616608278"/>
          <c:h val="0.7510985210328181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рублей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74000"/>
                  </a:schemeClr>
                </a:gs>
                <a:gs pos="49000">
                  <a:schemeClr val="accent1">
                    <a:tint val="96000"/>
                    <a:shade val="84000"/>
                    <a:satMod val="110000"/>
                  </a:schemeClr>
                </a:gs>
                <a:gs pos="491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lin ang="5400000" scaled="1"/>
            </a:gradFill>
            <a:ln w="11430" cap="flat" cmpd="sng" algn="ctr">
              <a:solidFill>
                <a:schemeClr val="accent1"/>
              </a:solidFill>
              <a:prstDash val="solid"/>
            </a:ln>
            <a:effectLst>
              <a:outerShdw blurRad="39000" dist="25400" dir="5400000" rotWithShape="0">
                <a:schemeClr val="accent1">
                  <a:shade val="33000"/>
                  <a:alpha val="83000"/>
                </a:schemeClr>
              </a:outerShdw>
            </a:effectLst>
          </c:spPr>
          <c:invertIfNegative val="0"/>
          <c:dLbls>
            <c:dLbl>
              <c:idx val="0"/>
              <c:layout>
                <c:manualLayout>
                  <c:x val="5.3672188132942493E-2"/>
                  <c:y val="6.17015518418511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C56-4AF6-88D0-7BAA2DEDE1EE}"/>
                </c:ext>
              </c:extLst>
            </c:dLbl>
            <c:dLbl>
              <c:idx val="1"/>
              <c:layout>
                <c:manualLayout>
                  <c:x val="1.3883136743613861E-2"/>
                  <c:y val="-1.80801848375297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C56-4AF6-88D0-7BAA2DEDE1EE}"/>
                </c:ext>
              </c:extLst>
            </c:dLbl>
            <c:dLbl>
              <c:idx val="2"/>
              <c:layout>
                <c:manualLayout>
                  <c:x val="1.7306346401593498E-2"/>
                  <c:y val="-2.167708968579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C56-4AF6-88D0-7BAA2DEDE1EE}"/>
                </c:ext>
              </c:extLst>
            </c:dLbl>
            <c:dLbl>
              <c:idx val="3"/>
              <c:layout>
                <c:manualLayout>
                  <c:x val="1.8060395930585393E-2"/>
                  <c:y val="-2.2285929522055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C56-4AF6-88D0-7BAA2DEDE1EE}"/>
                </c:ext>
              </c:extLst>
            </c:dLbl>
            <c:dLbl>
              <c:idx val="4"/>
              <c:layout>
                <c:manualLayout>
                  <c:x val="1.3692838631918303E-2"/>
                  <c:y val="-2.32355602322958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C56-4AF6-88D0-7BAA2DEDE1EE}"/>
                </c:ext>
              </c:extLst>
            </c:dLbl>
            <c:dLbl>
              <c:idx val="5"/>
              <c:layout>
                <c:manualLayout>
                  <c:x val="5.1348144869693638E-3"/>
                  <c:y val="-2.15601711793224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C56-4AF6-88D0-7BAA2DEDE1E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 anchor="ctr" anchorCtr="0"/>
              <a:lstStyle/>
              <a:p>
                <a:pPr>
                  <a:defRPr sz="1050" i="1">
                    <a:effectLst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город Орел</c:v>
                </c:pt>
                <c:pt idx="1">
                  <c:v>Знаменский район</c:v>
                </c:pt>
                <c:pt idx="2">
                  <c:v>Корсаковский район</c:v>
                </c:pt>
                <c:pt idx="3">
                  <c:v>Новосильский район</c:v>
                </c:pt>
                <c:pt idx="4">
                  <c:v>Хотынецкий район</c:v>
                </c:pt>
                <c:pt idx="5">
                  <c:v>Шаблыкинский район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67410.173970000003</c:v>
                </c:pt>
                <c:pt idx="1">
                  <c:v>3398.26854</c:v>
                </c:pt>
                <c:pt idx="2">
                  <c:v>853.95677999999998</c:v>
                </c:pt>
                <c:pt idx="3">
                  <c:v>1517.8211799999999</c:v>
                </c:pt>
                <c:pt idx="4">
                  <c:v>5060.0720300000003</c:v>
                </c:pt>
                <c:pt idx="5">
                  <c:v>559.83156999999994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C56-4AF6-88D0-7BAA2DEDE1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22099264"/>
        <c:axId val="222099656"/>
        <c:axId val="0"/>
      </c:bar3DChart>
      <c:catAx>
        <c:axId val="2220992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222099656"/>
        <c:crossesAt val="0"/>
        <c:auto val="1"/>
        <c:lblAlgn val="ctr"/>
        <c:lblOffset val="100"/>
        <c:noMultiLvlLbl val="0"/>
      </c:catAx>
      <c:valAx>
        <c:axId val="222099656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2220992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/>
          <a:lstStyle/>
          <a:p>
            <a: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ru-RU" sz="12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8 муниципальных районов (муниципальных округов, городских округов), которым</a:t>
            </a:r>
            <a:r>
              <a:rPr lang="ru-RU" sz="1200" baseline="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присвоена </a:t>
            </a:r>
            <a:r>
              <a:rPr lang="en-US" sz="1200" baseline="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I</a:t>
            </a:r>
            <a:r>
              <a:rPr lang="ru-RU" sz="1200" baseline="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степень качества </a:t>
            </a:r>
            <a:r>
              <a:rPr lang="ru-RU" sz="12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управления муниципальными финансами в 2022 году </a:t>
            </a:r>
            <a:endParaRPr lang="ru-RU" sz="1200" dirty="0"/>
          </a:p>
        </c:rich>
      </c:tx>
      <c:layout>
        <c:manualLayout>
          <c:xMode val="edge"/>
          <c:yMode val="edge"/>
          <c:x val="0.12968286445538973"/>
          <c:y val="0.11118937001847923"/>
        </c:manualLayout>
      </c:layout>
      <c:overlay val="0"/>
      <c:spPr>
        <a:solidFill>
          <a:schemeClr val="lt1"/>
        </a:solidFill>
        <a:ln w="40000" cap="flat" cmpd="sng" algn="ctr">
          <a:solidFill>
            <a:schemeClr val="accent2"/>
          </a:solidFill>
          <a:prstDash val="solid"/>
        </a:ln>
        <a:effectLst/>
      </c:spPr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1277919474668301E-2"/>
          <c:y val="0.47886429924598461"/>
          <c:w val="0.93620685172096718"/>
          <c:h val="0.4738170941091552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8 муниципальных районов (городских округов) с высоким качествов управления муниципальными финаннсами в 2022 году</c:v>
                </c:pt>
              </c:strCache>
            </c:strRef>
          </c:tx>
          <c:spPr>
            <a:solidFill>
              <a:schemeClr val="accent2"/>
            </a:solidFill>
            <a:ln w="40000" cap="flat" cmpd="sng" algn="ctr">
              <a:solidFill>
                <a:schemeClr val="accent2">
                  <a:shade val="50000"/>
                </a:schemeClr>
              </a:solidFill>
              <a:prstDash val="solid"/>
            </a:ln>
            <a:effectLst/>
          </c:spPr>
          <c:invertIfNegative val="0"/>
          <c:dLbls>
            <c:dLbl>
              <c:idx val="0"/>
              <c:layout>
                <c:manualLayout>
                  <c:x val="1.1257614402182264E-2"/>
                  <c:y val="0.22798931148209531"/>
                </c:manualLayout>
              </c:layout>
              <c:tx>
                <c:rich>
                  <a:bodyPr/>
                  <a:lstStyle/>
                  <a:p>
                    <a:r>
                      <a:rPr lang="en-US" sz="2800" dirty="0"/>
                      <a:t>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BD46-47A5-AF2F-4E22EA7D76E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D46-47A5-AF2F-4E22EA7D76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1943936"/>
        <c:axId val="171944328"/>
        <c:axId val="0"/>
      </c:bar3DChart>
      <c:catAx>
        <c:axId val="171943936"/>
        <c:scaling>
          <c:orientation val="minMax"/>
        </c:scaling>
        <c:delete val="1"/>
        <c:axPos val="b"/>
        <c:majorGridlines/>
        <c:minorGridlines/>
        <c:numFmt formatCode="General" sourceLinked="0"/>
        <c:majorTickMark val="out"/>
        <c:minorTickMark val="none"/>
        <c:tickLblPos val="nextTo"/>
        <c:crossAx val="171944328"/>
        <c:crosses val="autoZero"/>
        <c:auto val="1"/>
        <c:lblAlgn val="ctr"/>
        <c:lblOffset val="100"/>
        <c:noMultiLvlLbl val="0"/>
      </c:catAx>
      <c:valAx>
        <c:axId val="171944328"/>
        <c:scaling>
          <c:orientation val="minMax"/>
        </c:scaling>
        <c:delete val="1"/>
        <c:axPos val="l"/>
        <c:majorGridlines/>
        <c:minorGridlines/>
        <c:numFmt formatCode="General" sourceLinked="1"/>
        <c:majorTickMark val="out"/>
        <c:minorTickMark val="none"/>
        <c:tickLblPos val="nextTo"/>
        <c:crossAx val="1719439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/>
          <a:lstStyle/>
          <a:p>
            <a: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ru-RU" sz="12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12 муниципальных районов (городских округов,</a:t>
            </a:r>
            <a:r>
              <a:rPr lang="ru-RU" sz="1200" baseline="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муниципальных округов</a:t>
            </a:r>
            <a:r>
              <a:rPr lang="ru-RU" sz="12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),</a:t>
            </a:r>
            <a:r>
              <a:rPr lang="ru-RU" sz="1200" baseline="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которым присвоена </a:t>
            </a:r>
            <a:r>
              <a:rPr lang="en-US" sz="1200" baseline="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II </a:t>
            </a:r>
            <a:r>
              <a:rPr lang="ru-RU" sz="1200" baseline="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степень</a:t>
            </a:r>
            <a:r>
              <a:rPr lang="ru-RU" sz="12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качества управления муниципальными финансами в 2022 году </a:t>
            </a:r>
            <a:endParaRPr lang="ru-RU" sz="1200" dirty="0"/>
          </a:p>
        </c:rich>
      </c:tx>
      <c:layout>
        <c:manualLayout>
          <c:xMode val="edge"/>
          <c:yMode val="edge"/>
          <c:x val="0.12968286445538973"/>
          <c:y val="0.11118937001847923"/>
        </c:manualLayout>
      </c:layout>
      <c:overlay val="0"/>
      <c:spPr>
        <a:solidFill>
          <a:schemeClr val="lt1"/>
        </a:solidFill>
        <a:ln w="40000" cap="flat" cmpd="sng" algn="ctr">
          <a:solidFill>
            <a:schemeClr val="accent4"/>
          </a:solidFill>
          <a:prstDash val="solid"/>
        </a:ln>
        <a:effectLst/>
      </c:spPr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1277919474668301E-2"/>
          <c:y val="0.47886429924598461"/>
          <c:w val="0.93620685172096718"/>
          <c:h val="0.4738170941091552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4"/>
            </a:solidFill>
            <a:ln w="40000" cap="flat" cmpd="sng" algn="ctr">
              <a:solidFill>
                <a:schemeClr val="accent4">
                  <a:shade val="50000"/>
                </a:schemeClr>
              </a:solidFill>
              <a:prstDash val="solid"/>
            </a:ln>
            <a:effectLst/>
          </c:spPr>
          <c:invertIfNegative val="0"/>
          <c:dLbls>
            <c:dLbl>
              <c:idx val="0"/>
              <c:layout>
                <c:manualLayout>
                  <c:x val="2.612878404457112E-2"/>
                  <c:y val="0.14569641588628313"/>
                </c:manualLayout>
              </c:layout>
              <c:spPr/>
              <c:txPr>
                <a:bodyPr/>
                <a:lstStyle/>
                <a:p>
                  <a:pPr>
                    <a:defRPr sz="240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61F-442A-A259-69847E2E006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61F-442A-A259-69847E2E00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1945112"/>
        <c:axId val="171945504"/>
        <c:axId val="0"/>
      </c:bar3DChart>
      <c:catAx>
        <c:axId val="171945112"/>
        <c:scaling>
          <c:orientation val="minMax"/>
        </c:scaling>
        <c:delete val="1"/>
        <c:axPos val="b"/>
        <c:majorGridlines/>
        <c:minorGridlines/>
        <c:numFmt formatCode="General" sourceLinked="0"/>
        <c:majorTickMark val="out"/>
        <c:minorTickMark val="none"/>
        <c:tickLblPos val="nextTo"/>
        <c:crossAx val="171945504"/>
        <c:crosses val="autoZero"/>
        <c:auto val="1"/>
        <c:lblAlgn val="ctr"/>
        <c:lblOffset val="100"/>
        <c:noMultiLvlLbl val="0"/>
      </c:catAx>
      <c:valAx>
        <c:axId val="171945504"/>
        <c:scaling>
          <c:orientation val="minMax"/>
        </c:scaling>
        <c:delete val="1"/>
        <c:axPos val="l"/>
        <c:majorGridlines/>
        <c:minorGridlines/>
        <c:numFmt formatCode="General" sourceLinked="1"/>
        <c:majorTickMark val="out"/>
        <c:minorTickMark val="none"/>
        <c:tickLblPos val="nextTo"/>
        <c:crossAx val="171945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/>
          <a:lstStyle/>
          <a:p>
            <a: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ru-RU" sz="12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7 муниципальных районов (муниципальных округов, городских округов),</a:t>
            </a:r>
            <a:r>
              <a:rPr lang="ru-RU" sz="1200" baseline="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которым присвоена </a:t>
            </a:r>
            <a:r>
              <a:rPr lang="en-US" sz="1200" baseline="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III </a:t>
            </a:r>
            <a:r>
              <a:rPr lang="ru-RU" sz="1200" baseline="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степень качества управления </a:t>
            </a:r>
            <a:r>
              <a:rPr lang="ru-RU" sz="12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муниципальными финансами в 2022 году </a:t>
            </a:r>
            <a:endParaRPr lang="ru-RU" sz="1200" dirty="0"/>
          </a:p>
        </c:rich>
      </c:tx>
      <c:layout>
        <c:manualLayout>
          <c:xMode val="edge"/>
          <c:yMode val="edge"/>
          <c:x val="0.12968286445538973"/>
          <c:y val="0.11118937001847923"/>
        </c:manualLayout>
      </c:layout>
      <c:overlay val="0"/>
      <c:spPr>
        <a:solidFill>
          <a:schemeClr val="lt1"/>
        </a:solidFill>
        <a:ln w="40000" cap="flat" cmpd="sng" algn="ctr">
          <a:solidFill>
            <a:schemeClr val="accent5"/>
          </a:solidFill>
          <a:prstDash val="solid"/>
        </a:ln>
        <a:effectLst/>
      </c:spPr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1277919474668301E-2"/>
          <c:y val="0.47886429924598461"/>
          <c:w val="0.93620685172096718"/>
          <c:h val="0.4738170941091552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5"/>
            </a:solidFill>
            <a:ln w="40000" cap="flat" cmpd="sng" algn="ctr">
              <a:solidFill>
                <a:schemeClr val="accent5">
                  <a:shade val="50000"/>
                </a:schemeClr>
              </a:solidFill>
              <a:prstDash val="solid"/>
            </a:ln>
            <a:effectLst/>
          </c:spPr>
          <c:invertIfNegative val="0"/>
          <c:dLbls>
            <c:dLbl>
              <c:idx val="0"/>
              <c:layout>
                <c:manualLayout>
                  <c:x val="2.2862686038999842E-2"/>
                  <c:y val="0.15336464830135066"/>
                </c:manualLayout>
              </c:layout>
              <c:spPr/>
              <c:txPr>
                <a:bodyPr/>
                <a:lstStyle/>
                <a:p>
                  <a:pPr>
                    <a:defRPr sz="240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310-4247-8520-CC1AF4A4C9A4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310-4247-8520-CC1AF4A4C9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1946288"/>
        <c:axId val="171946680"/>
        <c:axId val="0"/>
      </c:bar3DChart>
      <c:catAx>
        <c:axId val="171946288"/>
        <c:scaling>
          <c:orientation val="minMax"/>
        </c:scaling>
        <c:delete val="1"/>
        <c:axPos val="b"/>
        <c:majorGridlines/>
        <c:minorGridlines/>
        <c:numFmt formatCode="General" sourceLinked="0"/>
        <c:majorTickMark val="out"/>
        <c:minorTickMark val="none"/>
        <c:tickLblPos val="nextTo"/>
        <c:crossAx val="171946680"/>
        <c:crosses val="autoZero"/>
        <c:auto val="1"/>
        <c:lblAlgn val="ctr"/>
        <c:lblOffset val="100"/>
        <c:noMultiLvlLbl val="0"/>
      </c:catAx>
      <c:valAx>
        <c:axId val="171946680"/>
        <c:scaling>
          <c:orientation val="minMax"/>
        </c:scaling>
        <c:delete val="1"/>
        <c:axPos val="l"/>
        <c:majorGridlines/>
        <c:minorGridlines/>
        <c:numFmt formatCode="General" sourceLinked="1"/>
        <c:majorTickMark val="out"/>
        <c:minorTickMark val="none"/>
        <c:tickLblPos val="nextTo"/>
        <c:crossAx val="1719462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392968746886047E-2"/>
          <c:y val="2.3442710865166125E-2"/>
          <c:w val="0.90142723616608278"/>
          <c:h val="0.7510985210328181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 w="11430" cap="flat" cmpd="sng" algn="ctr">
              <a:solidFill>
                <a:schemeClr val="accent3">
                  <a:lumMod val="60000"/>
                  <a:lumOff val="40000"/>
                </a:schemeClr>
              </a:solidFill>
              <a:prstDash val="solid"/>
            </a:ln>
            <a:effectLst>
              <a:outerShdw blurRad="39000" dist="25400" dir="5400000" rotWithShape="0">
                <a:schemeClr val="accent1">
                  <a:shade val="33000"/>
                  <a:alpha val="83000"/>
                </a:schemeClr>
              </a:outerShdw>
            </a:effectLst>
          </c:spPr>
          <c:invertIfNegative val="0"/>
          <c:dLbls>
            <c:dLbl>
              <c:idx val="0"/>
              <c:layout>
                <c:manualLayout>
                  <c:x val="1.4588240921211541E-3"/>
                  <c:y val="-0.3802672131657189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90,4</a:t>
                    </a:r>
                    <a:r>
                      <a:rPr lang="en-US" baseline="0" dirty="0"/>
                      <a:t> 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059C-4469-994F-2DA230288364}"/>
                </c:ext>
              </c:extLst>
            </c:dLbl>
            <c:dLbl>
              <c:idx val="1"/>
              <c:layout>
                <c:manualLayout>
                  <c:x val="1.5204249336280642E-3"/>
                  <c:y val="-0.3469383031515017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82,8</a:t>
                    </a:r>
                    <a:r>
                      <a:rPr lang="en-US" baseline="0" dirty="0"/>
                      <a:t> 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059C-4469-994F-2DA230288364}"/>
                </c:ext>
              </c:extLst>
            </c:dLbl>
            <c:dLbl>
              <c:idx val="2"/>
              <c:layout>
                <c:manualLayout>
                  <c:x val="3.0408498672561284E-3"/>
                  <c:y val="-0.3808801988678519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89,2 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059C-4469-994F-2DA230288364}"/>
                </c:ext>
              </c:extLst>
            </c:dLbl>
            <c:dLbl>
              <c:idx val="3"/>
              <c:layout>
                <c:manualLayout>
                  <c:x val="3.0408498672561284E-3"/>
                  <c:y val="-0.35524717932575395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83,7 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059C-4469-994F-2DA230288364}"/>
                </c:ext>
              </c:extLst>
            </c:dLbl>
            <c:dLbl>
              <c:idx val="4"/>
              <c:layout>
                <c:manualLayout>
                  <c:x val="0"/>
                  <c:y val="-9.152208993160650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15,5 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059C-4469-994F-2DA230288364}"/>
                </c:ext>
              </c:extLst>
            </c:dLbl>
            <c:dLbl>
              <c:idx val="5"/>
              <c:layout>
                <c:manualLayout>
                  <c:x val="-3.0408498672561284E-3"/>
                  <c:y val="-0.31390425811683781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71,5 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059C-4469-994F-2DA230288364}"/>
                </c:ext>
              </c:extLst>
            </c:dLbl>
            <c:dLbl>
              <c:idx val="6"/>
              <c:layout>
                <c:manualLayout>
                  <c:x val="-1.5204249336280642E-3"/>
                  <c:y val="-0.32446268509798681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75,9 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059C-4469-994F-2DA230288364}"/>
                </c:ext>
              </c:extLst>
            </c:dLbl>
            <c:dLbl>
              <c:idx val="7"/>
              <c:layout>
                <c:manualLayout>
                  <c:x val="4.5612748008841929E-3"/>
                  <c:y val="-0.32737367645481619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75,3 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059C-4469-994F-2DA230288364}"/>
                </c:ext>
              </c:extLst>
            </c:dLbl>
            <c:dLbl>
              <c:idx val="8"/>
              <c:layout>
                <c:manualLayout>
                  <c:x val="-3.0408498672561284E-3"/>
                  <c:y val="-0.2813564696515202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63,7</a:t>
                    </a:r>
                    <a:r>
                      <a:rPr lang="en-US" baseline="0" dirty="0"/>
                      <a:t> 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059C-4469-994F-2DA230288364}"/>
                </c:ext>
              </c:extLst>
            </c:dLbl>
            <c:dLbl>
              <c:idx val="9"/>
              <c:layout>
                <c:manualLayout>
                  <c:x val="-1.5205446521267751E-3"/>
                  <c:y val="-0.3601524932674946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84,1 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059C-4469-994F-2DA230288364}"/>
                </c:ext>
              </c:extLst>
            </c:dLbl>
            <c:dLbl>
              <c:idx val="10"/>
              <c:layout>
                <c:manualLayout>
                  <c:x val="-1.197184987108712E-7"/>
                  <c:y val="-0.35034555052280675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82,8 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059C-4469-994F-2DA230288364}"/>
                </c:ext>
              </c:extLst>
            </c:dLbl>
            <c:dLbl>
              <c:idx val="11"/>
              <c:layout>
                <c:manualLayout>
                  <c:x val="-1.5205446521267751E-3"/>
                  <c:y val="-0.36762693325380186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85,4 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059C-4469-994F-2DA230288364}"/>
                </c:ext>
              </c:extLst>
            </c:dLbl>
            <c:dLbl>
              <c:idx val="12"/>
              <c:layout>
                <c:manualLayout>
                  <c:x val="0"/>
                  <c:y val="-0.3201939901829566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73,6 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059C-4469-994F-2DA230288364}"/>
                </c:ext>
              </c:extLst>
            </c:dLbl>
            <c:dLbl>
              <c:idx val="13"/>
              <c:layout>
                <c:manualLayout>
                  <c:x val="0"/>
                  <c:y val="-0.34148953284566436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78,5 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059C-4469-994F-2DA230288364}"/>
                </c:ext>
              </c:extLst>
            </c:dLbl>
            <c:dLbl>
              <c:idx val="14"/>
              <c:layout>
                <c:manualLayout>
                  <c:x val="0"/>
                  <c:y val="-0.3172831824733014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74,2 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E-059C-4469-994F-2DA230288364}"/>
                </c:ext>
              </c:extLst>
            </c:dLbl>
            <c:dLbl>
              <c:idx val="15"/>
              <c:layout>
                <c:manualLayout>
                  <c:x val="1.5204249336280642E-3"/>
                  <c:y val="-0.34111470896330437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78,6 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F-059C-4469-994F-2DA230288364}"/>
                </c:ext>
              </c:extLst>
            </c:dLbl>
            <c:dLbl>
              <c:idx val="16"/>
              <c:layout>
                <c:manualLayout>
                  <c:x val="1.5204249336280642E-3"/>
                  <c:y val="-0.3250801068973471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75,5 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0-059C-4469-994F-2DA230288364}"/>
                </c:ext>
              </c:extLst>
            </c:dLbl>
            <c:dLbl>
              <c:idx val="17"/>
              <c:layout>
                <c:manualLayout>
                  <c:x val="-3.2251820540721522E-3"/>
                  <c:y val="-0.34256280593960908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80,9 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1-059C-4469-994F-2DA230288364}"/>
                </c:ext>
              </c:extLst>
            </c:dLbl>
            <c:dLbl>
              <c:idx val="18"/>
              <c:layout>
                <c:manualLayout>
                  <c:x val="4.5612748008841929E-3"/>
                  <c:y val="-0.32945862282249544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78,3 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2-059C-4469-994F-2DA230288364}"/>
                </c:ext>
              </c:extLst>
            </c:dLbl>
            <c:dLbl>
              <c:idx val="19"/>
              <c:layout>
                <c:manualLayout>
                  <c:x val="3.0408498672561284E-3"/>
                  <c:y val="-0.33332274301295961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77,0 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3-059C-4469-994F-2DA230288364}"/>
                </c:ext>
              </c:extLst>
            </c:dLbl>
            <c:dLbl>
              <c:idx val="20"/>
              <c:layout>
                <c:manualLayout>
                  <c:x val="-3.0409695857548393E-3"/>
                  <c:y val="-0.35661177575063946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84,8 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4-059C-4469-994F-2DA230288364}"/>
                </c:ext>
              </c:extLst>
            </c:dLbl>
            <c:dLbl>
              <c:idx val="21"/>
              <c:layout>
                <c:manualLayout>
                  <c:x val="3.0408498672562403E-3"/>
                  <c:y val="-0.30868720919469977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69,6 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5-059C-4469-994F-2DA230288364}"/>
                </c:ext>
              </c:extLst>
            </c:dLbl>
            <c:dLbl>
              <c:idx val="22"/>
              <c:layout>
                <c:manualLayout>
                  <c:x val="3.0408498672562403E-3"/>
                  <c:y val="-0.33199974877066579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77,5 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6-059C-4469-994F-2DA230288364}"/>
                </c:ext>
              </c:extLst>
            </c:dLbl>
            <c:dLbl>
              <c:idx val="23"/>
              <c:layout>
                <c:manualLayout>
                  <c:x val="-1.5205446521267751E-3"/>
                  <c:y val="-0.3385546673562006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79,0 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7-059C-4469-994F-2DA230288364}"/>
                </c:ext>
              </c:extLst>
            </c:dLbl>
            <c:dLbl>
              <c:idx val="24"/>
              <c:layout>
                <c:manualLayout>
                  <c:x val="4.561155082385482E-3"/>
                  <c:y val="-0.34353536236525806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81,3 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8-059C-4469-994F-2DA230288364}"/>
                </c:ext>
              </c:extLst>
            </c:dLbl>
            <c:dLbl>
              <c:idx val="25"/>
              <c:layout>
                <c:manualLayout>
                  <c:x val="4.561155082385482E-3"/>
                  <c:y val="-0.3313077662186165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77,3 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9-059C-4469-994F-2DA230288364}"/>
                </c:ext>
              </c:extLst>
            </c:dLbl>
            <c:dLbl>
              <c:idx val="26"/>
              <c:layout>
                <c:manualLayout>
                  <c:x val="-1.557014817631881E-3"/>
                  <c:y val="-0.3256361494850605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059C-4469-994F-2DA23028836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900" i="1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Лист1!$B$2:$B$28</c:f>
              <c:numCache>
                <c:formatCode>#,##0.0</c:formatCode>
                <c:ptCount val="27"/>
                <c:pt idx="0">
                  <c:v>90.4</c:v>
                </c:pt>
                <c:pt idx="1">
                  <c:v>82.8</c:v>
                </c:pt>
                <c:pt idx="2">
                  <c:v>89.196543376997852</c:v>
                </c:pt>
                <c:pt idx="3">
                  <c:v>83.7</c:v>
                </c:pt>
                <c:pt idx="4">
                  <c:v>15.5</c:v>
                </c:pt>
                <c:pt idx="5">
                  <c:v>71.5</c:v>
                </c:pt>
                <c:pt idx="6">
                  <c:v>75.900000000000006</c:v>
                </c:pt>
                <c:pt idx="7">
                  <c:v>75.3</c:v>
                </c:pt>
                <c:pt idx="8">
                  <c:v>63.7</c:v>
                </c:pt>
                <c:pt idx="9">
                  <c:v>84.1</c:v>
                </c:pt>
                <c:pt idx="10">
                  <c:v>82.8</c:v>
                </c:pt>
                <c:pt idx="11">
                  <c:v>85.4</c:v>
                </c:pt>
                <c:pt idx="12">
                  <c:v>73.599999999999994</c:v>
                </c:pt>
                <c:pt idx="13">
                  <c:v>78.5</c:v>
                </c:pt>
                <c:pt idx="14">
                  <c:v>74.2</c:v>
                </c:pt>
                <c:pt idx="15">
                  <c:v>78.599999999999994</c:v>
                </c:pt>
                <c:pt idx="16">
                  <c:v>75.5</c:v>
                </c:pt>
                <c:pt idx="17">
                  <c:v>80.900000000000006</c:v>
                </c:pt>
                <c:pt idx="18">
                  <c:v>78.3</c:v>
                </c:pt>
                <c:pt idx="19">
                  <c:v>77</c:v>
                </c:pt>
                <c:pt idx="20">
                  <c:v>84.8</c:v>
                </c:pt>
                <c:pt idx="21">
                  <c:v>69.599999999999994</c:v>
                </c:pt>
                <c:pt idx="22">
                  <c:v>77.5</c:v>
                </c:pt>
                <c:pt idx="23">
                  <c:v>79</c:v>
                </c:pt>
                <c:pt idx="24">
                  <c:v>81.3</c:v>
                </c:pt>
                <c:pt idx="25">
                  <c:v>77.3</c:v>
                </c:pt>
                <c:pt idx="26">
                  <c:v>75.2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059C-4469-994F-2DA23028836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Лист1!$C$2:$C$28</c:f>
              <c:numCache>
                <c:formatCode>General</c:formatCode>
                <c:ptCount val="27"/>
              </c:numCache>
            </c:numRef>
          </c:val>
          <c:extLst>
            <c:ext xmlns:c16="http://schemas.microsoft.com/office/drawing/2014/chart" uri="{C3380CC4-5D6E-409C-BE32-E72D297353CC}">
              <c16:uniqueId val="{0000001C-059C-4469-994F-2DA23028836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Лист1!$D$2:$D$28</c:f>
              <c:numCache>
                <c:formatCode>General</c:formatCode>
                <c:ptCount val="27"/>
              </c:numCache>
            </c:numRef>
          </c:val>
          <c:extLst>
            <c:ext xmlns:c16="http://schemas.microsoft.com/office/drawing/2014/chart" uri="{C3380CC4-5D6E-409C-BE32-E72D297353CC}">
              <c16:uniqueId val="{0000001D-059C-4469-994F-2DA230288364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Лист1!$E$2:$E$28</c:f>
              <c:numCache>
                <c:formatCode>General</c:formatCode>
                <c:ptCount val="27"/>
              </c:numCache>
            </c:numRef>
          </c:val>
          <c:extLst>
            <c:ext xmlns:c16="http://schemas.microsoft.com/office/drawing/2014/chart" uri="{C3380CC4-5D6E-409C-BE32-E72D297353CC}">
              <c16:uniqueId val="{0000001E-059C-4469-994F-2DA230288364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Лист1!$F$2:$F$28</c:f>
              <c:numCache>
                <c:formatCode>General</c:formatCode>
                <c:ptCount val="27"/>
              </c:numCache>
            </c:numRef>
          </c:val>
          <c:extLst>
            <c:ext xmlns:c16="http://schemas.microsoft.com/office/drawing/2014/chart" uri="{C3380CC4-5D6E-409C-BE32-E72D297353CC}">
              <c16:uniqueId val="{0000001F-059C-4469-994F-2DA230288364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Лист1!$G$2:$G$28</c:f>
              <c:numCache>
                <c:formatCode>General</c:formatCode>
                <c:ptCount val="27"/>
              </c:numCache>
            </c:numRef>
          </c:val>
          <c:extLst>
            <c:ext xmlns:c16="http://schemas.microsoft.com/office/drawing/2014/chart" uri="{C3380CC4-5D6E-409C-BE32-E72D297353CC}">
              <c16:uniqueId val="{00000020-059C-4469-994F-2DA230288364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Лист1!$H$2:$H$28</c:f>
              <c:numCache>
                <c:formatCode>General</c:formatCode>
                <c:ptCount val="27"/>
              </c:numCache>
            </c:numRef>
          </c:val>
          <c:extLst>
            <c:ext xmlns:c16="http://schemas.microsoft.com/office/drawing/2014/chart" uri="{C3380CC4-5D6E-409C-BE32-E72D297353CC}">
              <c16:uniqueId val="{00000021-059C-4469-994F-2DA230288364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Лист1!$I$2:$I$28</c:f>
              <c:numCache>
                <c:formatCode>General</c:formatCode>
                <c:ptCount val="27"/>
              </c:numCache>
            </c:numRef>
          </c:val>
          <c:extLst>
            <c:ext xmlns:c16="http://schemas.microsoft.com/office/drawing/2014/chart" uri="{C3380CC4-5D6E-409C-BE32-E72D297353CC}">
              <c16:uniqueId val="{00000022-059C-4469-994F-2DA230288364}"/>
            </c:ext>
          </c:extLst>
        </c:ser>
        <c:ser>
          <c:idx val="8"/>
          <c:order val="8"/>
          <c:tx>
            <c:strRef>
              <c:f>Лист1!$J$1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Лист1!$J$2:$J$28</c:f>
              <c:numCache>
                <c:formatCode>General</c:formatCode>
                <c:ptCount val="27"/>
              </c:numCache>
            </c:numRef>
          </c:val>
          <c:extLst>
            <c:ext xmlns:c16="http://schemas.microsoft.com/office/drawing/2014/chart" uri="{C3380CC4-5D6E-409C-BE32-E72D297353CC}">
              <c16:uniqueId val="{00000023-059C-4469-994F-2DA230288364}"/>
            </c:ext>
          </c:extLst>
        </c:ser>
        <c:ser>
          <c:idx val="9"/>
          <c:order val="9"/>
          <c:tx>
            <c:strRef>
              <c:f>Лист1!$K$1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Лист1!$K$2:$K$28</c:f>
              <c:numCache>
                <c:formatCode>General</c:formatCode>
                <c:ptCount val="27"/>
              </c:numCache>
            </c:numRef>
          </c:val>
          <c:extLst>
            <c:ext xmlns:c16="http://schemas.microsoft.com/office/drawing/2014/chart" uri="{C3380CC4-5D6E-409C-BE32-E72D297353CC}">
              <c16:uniqueId val="{00000024-059C-4469-994F-2DA230288364}"/>
            </c:ext>
          </c:extLst>
        </c:ser>
        <c:ser>
          <c:idx val="10"/>
          <c:order val="10"/>
          <c:tx>
            <c:strRef>
              <c:f>Лист1!$L$1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Лист1!$L$2:$L$28</c:f>
              <c:numCache>
                <c:formatCode>General</c:formatCode>
                <c:ptCount val="27"/>
              </c:numCache>
            </c:numRef>
          </c:val>
          <c:extLst>
            <c:ext xmlns:c16="http://schemas.microsoft.com/office/drawing/2014/chart" uri="{C3380CC4-5D6E-409C-BE32-E72D297353CC}">
              <c16:uniqueId val="{00000025-059C-4469-994F-2DA230288364}"/>
            </c:ext>
          </c:extLst>
        </c:ser>
        <c:ser>
          <c:idx val="11"/>
          <c:order val="11"/>
          <c:tx>
            <c:strRef>
              <c:f>Лист1!$M$1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Лист1!$M$2:$M$28</c:f>
              <c:numCache>
                <c:formatCode>General</c:formatCode>
                <c:ptCount val="27"/>
                <c:pt idx="1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6-059C-4469-994F-2DA230288364}"/>
            </c:ext>
          </c:extLst>
        </c:ser>
        <c:ser>
          <c:idx val="12"/>
          <c:order val="12"/>
          <c:tx>
            <c:strRef>
              <c:f>Лист1!$N$1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Лист1!$N$2:$N$28</c:f>
              <c:numCache>
                <c:formatCode>General</c:formatCode>
                <c:ptCount val="27"/>
              </c:numCache>
            </c:numRef>
          </c:val>
          <c:extLst>
            <c:ext xmlns:c16="http://schemas.microsoft.com/office/drawing/2014/chart" uri="{C3380CC4-5D6E-409C-BE32-E72D297353CC}">
              <c16:uniqueId val="{00000027-059C-4469-994F-2DA230288364}"/>
            </c:ext>
          </c:extLst>
        </c:ser>
        <c:ser>
          <c:idx val="13"/>
          <c:order val="13"/>
          <c:tx>
            <c:strRef>
              <c:f>Лист1!$O$1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Лист1!$O$2:$O$28</c:f>
              <c:numCache>
                <c:formatCode>General</c:formatCode>
                <c:ptCount val="27"/>
              </c:numCache>
            </c:numRef>
          </c:val>
          <c:extLst>
            <c:ext xmlns:c16="http://schemas.microsoft.com/office/drawing/2014/chart" uri="{C3380CC4-5D6E-409C-BE32-E72D297353CC}">
              <c16:uniqueId val="{00000028-059C-4469-994F-2DA230288364}"/>
            </c:ext>
          </c:extLst>
        </c:ser>
        <c:ser>
          <c:idx val="14"/>
          <c:order val="14"/>
          <c:tx>
            <c:strRef>
              <c:f>Лист1!$P$1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Лист1!$P$2:$P$28</c:f>
              <c:numCache>
                <c:formatCode>General</c:formatCode>
                <c:ptCount val="27"/>
              </c:numCache>
            </c:numRef>
          </c:val>
          <c:extLst>
            <c:ext xmlns:c16="http://schemas.microsoft.com/office/drawing/2014/chart" uri="{C3380CC4-5D6E-409C-BE32-E72D297353CC}">
              <c16:uniqueId val="{00000029-059C-4469-994F-2DA230288364}"/>
            </c:ext>
          </c:extLst>
        </c:ser>
        <c:ser>
          <c:idx val="15"/>
          <c:order val="15"/>
          <c:tx>
            <c:strRef>
              <c:f>Лист1!$Q$1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Лист1!$Q$2:$Q$28</c:f>
              <c:numCache>
                <c:formatCode>General</c:formatCode>
                <c:ptCount val="27"/>
              </c:numCache>
            </c:numRef>
          </c:val>
          <c:extLst>
            <c:ext xmlns:c16="http://schemas.microsoft.com/office/drawing/2014/chart" uri="{C3380CC4-5D6E-409C-BE32-E72D297353CC}">
              <c16:uniqueId val="{0000002A-059C-4469-994F-2DA230288364}"/>
            </c:ext>
          </c:extLst>
        </c:ser>
        <c:ser>
          <c:idx val="16"/>
          <c:order val="16"/>
          <c:tx>
            <c:strRef>
              <c:f>Лист1!$R$1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Лист1!$R$2:$R$28</c:f>
              <c:numCache>
                <c:formatCode>General</c:formatCode>
                <c:ptCount val="27"/>
              </c:numCache>
            </c:numRef>
          </c:val>
          <c:extLst>
            <c:ext xmlns:c16="http://schemas.microsoft.com/office/drawing/2014/chart" uri="{C3380CC4-5D6E-409C-BE32-E72D297353CC}">
              <c16:uniqueId val="{0000002B-059C-4469-994F-2DA230288364}"/>
            </c:ext>
          </c:extLst>
        </c:ser>
        <c:ser>
          <c:idx val="17"/>
          <c:order val="17"/>
          <c:tx>
            <c:strRef>
              <c:f>Лист1!$S$1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Лист1!$S$2:$S$28</c:f>
              <c:numCache>
                <c:formatCode>General</c:formatCode>
                <c:ptCount val="27"/>
              </c:numCache>
            </c:numRef>
          </c:val>
          <c:extLst>
            <c:ext xmlns:c16="http://schemas.microsoft.com/office/drawing/2014/chart" uri="{C3380CC4-5D6E-409C-BE32-E72D297353CC}">
              <c16:uniqueId val="{0000002C-059C-4469-994F-2DA230288364}"/>
            </c:ext>
          </c:extLst>
        </c:ser>
        <c:ser>
          <c:idx val="18"/>
          <c:order val="18"/>
          <c:tx>
            <c:strRef>
              <c:f>Лист1!$T$1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Лист1!$T$2:$T$28</c:f>
              <c:numCache>
                <c:formatCode>General</c:formatCode>
                <c:ptCount val="27"/>
              </c:numCache>
            </c:numRef>
          </c:val>
          <c:extLst>
            <c:ext xmlns:c16="http://schemas.microsoft.com/office/drawing/2014/chart" uri="{C3380CC4-5D6E-409C-BE32-E72D297353CC}">
              <c16:uniqueId val="{0000002D-059C-4469-994F-2DA230288364}"/>
            </c:ext>
          </c:extLst>
        </c:ser>
        <c:ser>
          <c:idx val="19"/>
          <c:order val="19"/>
          <c:tx>
            <c:strRef>
              <c:f>Лист1!$U$1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Лист1!$U$2:$U$28</c:f>
              <c:numCache>
                <c:formatCode>General</c:formatCode>
                <c:ptCount val="27"/>
              </c:numCache>
            </c:numRef>
          </c:val>
          <c:extLst>
            <c:ext xmlns:c16="http://schemas.microsoft.com/office/drawing/2014/chart" uri="{C3380CC4-5D6E-409C-BE32-E72D297353CC}">
              <c16:uniqueId val="{0000002E-059C-4469-994F-2DA230288364}"/>
            </c:ext>
          </c:extLst>
        </c:ser>
        <c:ser>
          <c:idx val="20"/>
          <c:order val="20"/>
          <c:tx>
            <c:strRef>
              <c:f>Лист1!$V$1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Лист1!$V$2:$V$28</c:f>
              <c:numCache>
                <c:formatCode>General</c:formatCode>
                <c:ptCount val="27"/>
              </c:numCache>
            </c:numRef>
          </c:val>
          <c:extLst>
            <c:ext xmlns:c16="http://schemas.microsoft.com/office/drawing/2014/chart" uri="{C3380CC4-5D6E-409C-BE32-E72D297353CC}">
              <c16:uniqueId val="{0000002F-059C-4469-994F-2DA230288364}"/>
            </c:ext>
          </c:extLst>
        </c:ser>
        <c:ser>
          <c:idx val="21"/>
          <c:order val="21"/>
          <c:tx>
            <c:strRef>
              <c:f>Лист1!$W$1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Лист1!$W$2:$W$28</c:f>
              <c:numCache>
                <c:formatCode>General</c:formatCode>
                <c:ptCount val="27"/>
              </c:numCache>
            </c:numRef>
          </c:val>
          <c:extLst>
            <c:ext xmlns:c16="http://schemas.microsoft.com/office/drawing/2014/chart" uri="{C3380CC4-5D6E-409C-BE32-E72D297353CC}">
              <c16:uniqueId val="{00000030-059C-4469-994F-2DA230288364}"/>
            </c:ext>
          </c:extLst>
        </c:ser>
        <c:ser>
          <c:idx val="22"/>
          <c:order val="22"/>
          <c:tx>
            <c:strRef>
              <c:f>Лист1!$X$1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Лист1!$X$2:$X$28</c:f>
              <c:numCache>
                <c:formatCode>General</c:formatCode>
                <c:ptCount val="27"/>
              </c:numCache>
            </c:numRef>
          </c:val>
          <c:extLst>
            <c:ext xmlns:c16="http://schemas.microsoft.com/office/drawing/2014/chart" uri="{C3380CC4-5D6E-409C-BE32-E72D297353CC}">
              <c16:uniqueId val="{00000031-059C-4469-994F-2DA230288364}"/>
            </c:ext>
          </c:extLst>
        </c:ser>
        <c:ser>
          <c:idx val="23"/>
          <c:order val="23"/>
          <c:tx>
            <c:strRef>
              <c:f>Лист1!$Y$1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Лист1!$Y$2:$Y$28</c:f>
              <c:numCache>
                <c:formatCode>General</c:formatCode>
                <c:ptCount val="27"/>
              </c:numCache>
            </c:numRef>
          </c:val>
          <c:extLst>
            <c:ext xmlns:c16="http://schemas.microsoft.com/office/drawing/2014/chart" uri="{C3380CC4-5D6E-409C-BE32-E72D297353CC}">
              <c16:uniqueId val="{00000032-059C-4469-994F-2DA230288364}"/>
            </c:ext>
          </c:extLst>
        </c:ser>
        <c:ser>
          <c:idx val="24"/>
          <c:order val="24"/>
          <c:tx>
            <c:strRef>
              <c:f>Лист1!$Z$1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Лист1!$Z$2:$Z$28</c:f>
              <c:numCache>
                <c:formatCode>General</c:formatCode>
                <c:ptCount val="27"/>
              </c:numCache>
            </c:numRef>
          </c:val>
          <c:extLst>
            <c:ext xmlns:c16="http://schemas.microsoft.com/office/drawing/2014/chart" uri="{C3380CC4-5D6E-409C-BE32-E72D297353CC}">
              <c16:uniqueId val="{00000033-059C-4469-994F-2DA230288364}"/>
            </c:ext>
          </c:extLst>
        </c:ser>
        <c:ser>
          <c:idx val="25"/>
          <c:order val="25"/>
          <c:tx>
            <c:strRef>
              <c:f>Лист1!$AA$1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Лист1!$AA$2:$AA$28</c:f>
              <c:numCache>
                <c:formatCode>General</c:formatCode>
                <c:ptCount val="27"/>
              </c:numCache>
            </c:numRef>
          </c:val>
          <c:extLst>
            <c:ext xmlns:c16="http://schemas.microsoft.com/office/drawing/2014/chart" uri="{C3380CC4-5D6E-409C-BE32-E72D297353CC}">
              <c16:uniqueId val="{00000034-059C-4469-994F-2DA230288364}"/>
            </c:ext>
          </c:extLst>
        </c:ser>
        <c:ser>
          <c:idx val="26"/>
          <c:order val="26"/>
          <c:tx>
            <c:strRef>
              <c:f>Лист1!$AB$1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Лист1!$AB$2:$AB$28</c:f>
              <c:numCache>
                <c:formatCode>General</c:formatCode>
                <c:ptCount val="27"/>
              </c:numCache>
            </c:numRef>
          </c:val>
          <c:extLst>
            <c:ext xmlns:c16="http://schemas.microsoft.com/office/drawing/2014/chart" uri="{C3380CC4-5D6E-409C-BE32-E72D297353CC}">
              <c16:uniqueId val="{00000035-059C-4469-994F-2DA2302883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1947464"/>
        <c:axId val="220283688"/>
      </c:barChart>
      <c:catAx>
        <c:axId val="1719474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 i="0"/>
            </a:pPr>
            <a:endParaRPr lang="ru-RU"/>
          </a:p>
        </c:txPr>
        <c:crossAx val="220283688"/>
        <c:crossesAt val="0"/>
        <c:auto val="1"/>
        <c:lblAlgn val="ctr"/>
        <c:lblOffset val="100"/>
        <c:noMultiLvlLbl val="0"/>
      </c:catAx>
      <c:valAx>
        <c:axId val="220283688"/>
        <c:scaling>
          <c:orientation val="minMax"/>
          <c:max val="100"/>
          <c:min val="0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71947464"/>
        <c:crosses val="autoZero"/>
        <c:crossBetween val="between"/>
        <c:majorUnit val="1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392968746886047E-2"/>
          <c:y val="2.3442710865166125E-2"/>
          <c:w val="0.90142723616608278"/>
          <c:h val="0.7510985210328181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74000"/>
                  </a:schemeClr>
                </a:gs>
                <a:gs pos="49000">
                  <a:schemeClr val="accent5">
                    <a:tint val="96000"/>
                    <a:shade val="84000"/>
                    <a:satMod val="110000"/>
                  </a:schemeClr>
                </a:gs>
                <a:gs pos="49100">
                  <a:schemeClr val="accent5">
                    <a:shade val="55000"/>
                    <a:satMod val="150000"/>
                  </a:schemeClr>
                </a:gs>
                <a:gs pos="92000">
                  <a:schemeClr val="accent5">
                    <a:tint val="98000"/>
                    <a:shade val="90000"/>
                    <a:satMod val="128000"/>
                  </a:schemeClr>
                </a:gs>
                <a:gs pos="100000">
                  <a:schemeClr val="accent5">
                    <a:tint val="90000"/>
                    <a:shade val="97000"/>
                    <a:satMod val="128000"/>
                  </a:schemeClr>
                </a:gs>
              </a:gsLst>
              <a:lin ang="5400000" scaled="1"/>
            </a:gradFill>
            <a:ln w="11430" cap="flat" cmpd="sng" algn="ctr">
              <a:solidFill>
                <a:schemeClr val="accent5"/>
              </a:solidFill>
              <a:prstDash val="solid"/>
            </a:ln>
            <a:effectLst>
              <a:outerShdw blurRad="39000" dist="25400" dir="5400000" rotWithShape="0">
                <a:schemeClr val="accent5">
                  <a:shade val="33000"/>
                  <a:alpha val="83000"/>
                </a:schemeClr>
              </a:outerShdw>
            </a:effectLst>
          </c:spPr>
          <c:invertIfNegative val="0"/>
          <c:dLbls>
            <c:dLbl>
              <c:idx val="0"/>
              <c:layout>
                <c:manualLayout>
                  <c:x val="3.9166837868431607E-3"/>
                  <c:y val="-0.3681713640441277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B93-402B-8ECA-FB5553637149}"/>
                </c:ext>
              </c:extLst>
            </c:dLbl>
            <c:dLbl>
              <c:idx val="1"/>
              <c:layout>
                <c:manualLayout>
                  <c:x val="3.8341144712612744E-3"/>
                  <c:y val="-0.1229293345515507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B93-402B-8ECA-FB5553637149}"/>
                </c:ext>
              </c:extLst>
            </c:dLbl>
            <c:dLbl>
              <c:idx val="2"/>
              <c:layout>
                <c:manualLayout>
                  <c:x val="1.9445910968963714E-3"/>
                  <c:y val="-0.182153060936844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B93-402B-8ECA-FB5553637149}"/>
                </c:ext>
              </c:extLst>
            </c:dLbl>
            <c:dLbl>
              <c:idx val="3"/>
              <c:layout>
                <c:manualLayout>
                  <c:x val="5.9301976818098593E-3"/>
                  <c:y val="-5.397783330873683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B93-402B-8ECA-FB5553637149}"/>
                </c:ext>
              </c:extLst>
            </c:dLbl>
            <c:dLbl>
              <c:idx val="4"/>
              <c:layout>
                <c:manualLayout>
                  <c:x val="5.2139334365444556E-3"/>
                  <c:y val="-5.970796317126778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B93-402B-8ECA-FB5553637149}"/>
                </c:ext>
              </c:extLst>
            </c:dLbl>
            <c:dLbl>
              <c:idx val="5"/>
              <c:layout>
                <c:manualLayout>
                  <c:x val="-3.4759556243630549E-3"/>
                  <c:y val="-5.973969863925374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B93-402B-8ECA-FB5553637149}"/>
                </c:ext>
              </c:extLst>
            </c:dLbl>
            <c:dLbl>
              <c:idx val="6"/>
              <c:layout>
                <c:manualLayout>
                  <c:x val="1.5588543364061095E-3"/>
                  <c:y val="-9.473056061764281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B93-402B-8ECA-FB55536371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0"/>
              <a:lstStyle/>
              <a:p>
                <a:pPr>
                  <a:defRPr sz="1050" b="0" i="1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Болховский район</c:v>
                </c:pt>
                <c:pt idx="4">
                  <c:v>Ливенский район</c:v>
                </c:pt>
                <c:pt idx="5">
                  <c:v>Малоархангельский район</c:v>
                </c:pt>
                <c:pt idx="6">
                  <c:v>Хотынецкий район</c:v>
                </c:pt>
              </c:strCache>
            </c:strRef>
          </c:cat>
          <c:val>
            <c:numRef>
              <c:f>Лист1!$B$2:$B$8</c:f>
              <c:numCache>
                <c:formatCode>0.0</c:formatCode>
                <c:ptCount val="7"/>
                <c:pt idx="0">
                  <c:v>52.486539887422545</c:v>
                </c:pt>
                <c:pt idx="1">
                  <c:v>12.884629802623168</c:v>
                </c:pt>
                <c:pt idx="2">
                  <c:v>23.187694664436659</c:v>
                </c:pt>
                <c:pt idx="3">
                  <c:v>3.5976205674304302</c:v>
                </c:pt>
                <c:pt idx="4">
                  <c:v>4.337115153024814</c:v>
                </c:pt>
                <c:pt idx="5">
                  <c:v>4.3421812513297926</c:v>
                </c:pt>
                <c:pt idx="6">
                  <c:v>8.857007197380506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B93-402B-8ECA-FB555363714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</c:strCache>
            </c:strRef>
          </c:tx>
          <c:spPr>
            <a:solidFill>
              <a:schemeClr val="accent1">
                <a:tint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Лист1!$A$2:$A$8</c:f>
              <c:strCache>
                <c:ptCount val="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Болховский район</c:v>
                </c:pt>
                <c:pt idx="4">
                  <c:v>Ливенский район</c:v>
                </c:pt>
                <c:pt idx="5">
                  <c:v>Малоархангельский район</c:v>
                </c:pt>
                <c:pt idx="6">
                  <c:v>Хотынецкий район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8-EB93-402B-8ECA-FB555363714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</c:strCache>
            </c:strRef>
          </c:tx>
          <c:spPr>
            <a:solidFill>
              <a:schemeClr val="accent1">
                <a:tint val="45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Лист1!$A$2:$A$8</c:f>
              <c:strCache>
                <c:ptCount val="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Болховский район</c:v>
                </c:pt>
                <c:pt idx="4">
                  <c:v>Ливенский район</c:v>
                </c:pt>
                <c:pt idx="5">
                  <c:v>Малоархангельский район</c:v>
                </c:pt>
                <c:pt idx="6">
                  <c:v>Хотынецкий район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9-EB93-402B-8ECA-FB5553637149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</c:strCache>
            </c:strRef>
          </c:tx>
          <c:spPr>
            <a:solidFill>
              <a:schemeClr val="accent1">
                <a:tint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Лист1!$A$2:$A$8</c:f>
              <c:strCache>
                <c:ptCount val="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Болховский район</c:v>
                </c:pt>
                <c:pt idx="4">
                  <c:v>Ливенский район</c:v>
                </c:pt>
                <c:pt idx="5">
                  <c:v>Малоархангельский район</c:v>
                </c:pt>
                <c:pt idx="6">
                  <c:v>Хотынецкий район</c:v>
                </c:pt>
              </c:strCache>
            </c:strRef>
          </c:cat>
          <c:val>
            <c:numRef>
              <c:f>Лист1!$E$2:$E$8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A-EB93-402B-8ECA-FB5553637149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</c:strCache>
            </c:strRef>
          </c:tx>
          <c:spPr>
            <a:solidFill>
              <a:schemeClr val="accent1">
                <a:tint val="55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Лист1!$A$2:$A$8</c:f>
              <c:strCache>
                <c:ptCount val="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Болховский район</c:v>
                </c:pt>
                <c:pt idx="4">
                  <c:v>Ливенский район</c:v>
                </c:pt>
                <c:pt idx="5">
                  <c:v>Малоархангельский район</c:v>
                </c:pt>
                <c:pt idx="6">
                  <c:v>Хотынецкий район</c:v>
                </c:pt>
              </c:strCache>
            </c:strRef>
          </c:cat>
          <c:val>
            <c:numRef>
              <c:f>Лист1!$F$2:$F$8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B-EB93-402B-8ECA-FB5553637149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</c:strCache>
            </c:strRef>
          </c:tx>
          <c:spPr>
            <a:solidFill>
              <a:schemeClr val="accent1">
                <a:tint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Лист1!$A$2:$A$8</c:f>
              <c:strCache>
                <c:ptCount val="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Болховский район</c:v>
                </c:pt>
                <c:pt idx="4">
                  <c:v>Ливенский район</c:v>
                </c:pt>
                <c:pt idx="5">
                  <c:v>Малоархангельский район</c:v>
                </c:pt>
                <c:pt idx="6">
                  <c:v>Хотынецкий район</c:v>
                </c:pt>
              </c:strCache>
            </c:strRef>
          </c:cat>
          <c:val>
            <c:numRef>
              <c:f>Лист1!$G$2:$G$8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C-EB93-402B-8ECA-FB5553637149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Лист1!$A$2:$A$8</c:f>
              <c:strCache>
                <c:ptCount val="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Болховский район</c:v>
                </c:pt>
                <c:pt idx="4">
                  <c:v>Ливенский район</c:v>
                </c:pt>
                <c:pt idx="5">
                  <c:v>Малоархангельский район</c:v>
                </c:pt>
                <c:pt idx="6">
                  <c:v>Хотынецкий район</c:v>
                </c:pt>
              </c:strCache>
            </c:strRef>
          </c:cat>
          <c:val>
            <c:numRef>
              <c:f>Лист1!$H$2:$H$8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D-EB93-402B-8ECA-FB5553637149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</c:strCache>
            </c:strRef>
          </c:tx>
          <c:spPr>
            <a:solidFill>
              <a:schemeClr val="accent1">
                <a:tint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Лист1!$A$2:$A$8</c:f>
              <c:strCache>
                <c:ptCount val="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Болховский район</c:v>
                </c:pt>
                <c:pt idx="4">
                  <c:v>Ливенский район</c:v>
                </c:pt>
                <c:pt idx="5">
                  <c:v>Малоархангельский район</c:v>
                </c:pt>
                <c:pt idx="6">
                  <c:v>Хотынецкий район</c:v>
                </c:pt>
              </c:strCache>
            </c:strRef>
          </c:cat>
          <c:val>
            <c:numRef>
              <c:f>Лист1!$I$2:$I$8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E-EB93-402B-8ECA-FB5553637149}"/>
            </c:ext>
          </c:extLst>
        </c:ser>
        <c:ser>
          <c:idx val="8"/>
          <c:order val="8"/>
          <c:tx>
            <c:strRef>
              <c:f>Лист1!$J$1</c:f>
              <c:strCache>
                <c:ptCount val="1"/>
              </c:strCache>
            </c:strRef>
          </c:tx>
          <c:spPr>
            <a:solidFill>
              <a:schemeClr val="accent1">
                <a:tint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Лист1!$A$2:$A$8</c:f>
              <c:strCache>
                <c:ptCount val="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Болховский район</c:v>
                </c:pt>
                <c:pt idx="4">
                  <c:v>Ливенский район</c:v>
                </c:pt>
                <c:pt idx="5">
                  <c:v>Малоархангельский район</c:v>
                </c:pt>
                <c:pt idx="6">
                  <c:v>Хотынецкий район</c:v>
                </c:pt>
              </c:strCache>
            </c:strRef>
          </c:cat>
          <c:val>
            <c:numRef>
              <c:f>Лист1!$J$2:$J$8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F-EB93-402B-8ECA-FB5553637149}"/>
            </c:ext>
          </c:extLst>
        </c:ser>
        <c:ser>
          <c:idx val="9"/>
          <c:order val="9"/>
          <c:tx>
            <c:strRef>
              <c:f>Лист1!$K$1</c:f>
              <c:strCache>
                <c:ptCount val="1"/>
              </c:strCache>
            </c:strRef>
          </c:tx>
          <c:spPr>
            <a:solidFill>
              <a:schemeClr val="accent1">
                <a:tint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Лист1!$A$2:$A$8</c:f>
              <c:strCache>
                <c:ptCount val="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Болховский район</c:v>
                </c:pt>
                <c:pt idx="4">
                  <c:v>Ливенский район</c:v>
                </c:pt>
                <c:pt idx="5">
                  <c:v>Малоархангельский район</c:v>
                </c:pt>
                <c:pt idx="6">
                  <c:v>Хотынецкий район</c:v>
                </c:pt>
              </c:strCache>
            </c:strRef>
          </c:cat>
          <c:val>
            <c:numRef>
              <c:f>Лист1!$K$2:$K$8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10-EB93-402B-8ECA-FB5553637149}"/>
            </c:ext>
          </c:extLst>
        </c:ser>
        <c:ser>
          <c:idx val="10"/>
          <c:order val="10"/>
          <c:tx>
            <c:strRef>
              <c:f>Лист1!$L$1</c:f>
              <c:strCache>
                <c:ptCount val="1"/>
              </c:strCache>
            </c:strRef>
          </c:tx>
          <c:spPr>
            <a:solidFill>
              <a:schemeClr val="accent1">
                <a:tint val="85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Лист1!$A$2:$A$8</c:f>
              <c:strCache>
                <c:ptCount val="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Болховский район</c:v>
                </c:pt>
                <c:pt idx="4">
                  <c:v>Ливенский район</c:v>
                </c:pt>
                <c:pt idx="5">
                  <c:v>Малоархангельский район</c:v>
                </c:pt>
                <c:pt idx="6">
                  <c:v>Хотынецкий район</c:v>
                </c:pt>
              </c:strCache>
            </c:strRef>
          </c:cat>
          <c:val>
            <c:numRef>
              <c:f>Лист1!$L$2:$L$8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11-EB93-402B-8ECA-FB5553637149}"/>
            </c:ext>
          </c:extLst>
        </c:ser>
        <c:ser>
          <c:idx val="11"/>
          <c:order val="11"/>
          <c:tx>
            <c:strRef>
              <c:f>Лист1!$M$1</c:f>
              <c:strCache>
                <c:ptCount val="1"/>
              </c:strCache>
            </c:strRef>
          </c:tx>
          <c:spPr>
            <a:solidFill>
              <a:schemeClr val="accent1">
                <a:tint val="90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Лист1!$A$2:$A$8</c:f>
              <c:strCache>
                <c:ptCount val="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Болховский район</c:v>
                </c:pt>
                <c:pt idx="4">
                  <c:v>Ливенский район</c:v>
                </c:pt>
                <c:pt idx="5">
                  <c:v>Малоархангельский район</c:v>
                </c:pt>
                <c:pt idx="6">
                  <c:v>Хотынецкий район</c:v>
                </c:pt>
              </c:strCache>
            </c:strRef>
          </c:cat>
          <c:val>
            <c:numRef>
              <c:f>Лист1!$M$2:$M$8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12-EB93-402B-8ECA-FB5553637149}"/>
            </c:ext>
          </c:extLst>
        </c:ser>
        <c:ser>
          <c:idx val="12"/>
          <c:order val="12"/>
          <c:tx>
            <c:strRef>
              <c:f>Лист1!$N$1</c:f>
              <c:strCache>
                <c:ptCount val="1"/>
              </c:strCache>
            </c:strRef>
          </c:tx>
          <c:spPr>
            <a:solidFill>
              <a:schemeClr val="accent1">
                <a:tint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Лист1!$A$2:$A$8</c:f>
              <c:strCache>
                <c:ptCount val="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Болховский район</c:v>
                </c:pt>
                <c:pt idx="4">
                  <c:v>Ливенский район</c:v>
                </c:pt>
                <c:pt idx="5">
                  <c:v>Малоархангельский район</c:v>
                </c:pt>
                <c:pt idx="6">
                  <c:v>Хотынецкий район</c:v>
                </c:pt>
              </c:strCache>
            </c:strRef>
          </c:cat>
          <c:val>
            <c:numRef>
              <c:f>Лист1!$N$2:$N$8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13-EB93-402B-8ECA-FB5553637149}"/>
            </c:ext>
          </c:extLst>
        </c:ser>
        <c:ser>
          <c:idx val="13"/>
          <c:order val="13"/>
          <c:tx>
            <c:strRef>
              <c:f>Лист1!$O$1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Лист1!$A$2:$A$8</c:f>
              <c:strCache>
                <c:ptCount val="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Болховский район</c:v>
                </c:pt>
                <c:pt idx="4">
                  <c:v>Ливенский район</c:v>
                </c:pt>
                <c:pt idx="5">
                  <c:v>Малоархангельский район</c:v>
                </c:pt>
                <c:pt idx="6">
                  <c:v>Хотынецкий район</c:v>
                </c:pt>
              </c:strCache>
            </c:strRef>
          </c:cat>
          <c:val>
            <c:numRef>
              <c:f>Лист1!$O$2:$O$8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14-EB93-402B-8ECA-FB5553637149}"/>
            </c:ext>
          </c:extLst>
        </c:ser>
        <c:ser>
          <c:idx val="14"/>
          <c:order val="14"/>
          <c:tx>
            <c:strRef>
              <c:f>Лист1!$P$1</c:f>
              <c:strCache>
                <c:ptCount val="1"/>
              </c:strCache>
            </c:strRef>
          </c:tx>
          <c:spPr>
            <a:solidFill>
              <a:schemeClr val="accent1">
                <a:shade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Лист1!$A$2:$A$8</c:f>
              <c:strCache>
                <c:ptCount val="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Болховский район</c:v>
                </c:pt>
                <c:pt idx="4">
                  <c:v>Ливенский район</c:v>
                </c:pt>
                <c:pt idx="5">
                  <c:v>Малоархангельский район</c:v>
                </c:pt>
                <c:pt idx="6">
                  <c:v>Хотынецкий район</c:v>
                </c:pt>
              </c:strCache>
            </c:strRef>
          </c:cat>
          <c:val>
            <c:numRef>
              <c:f>Лист1!$P$2:$P$8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15-EB93-402B-8ECA-FB5553637149}"/>
            </c:ext>
          </c:extLst>
        </c:ser>
        <c:ser>
          <c:idx val="15"/>
          <c:order val="15"/>
          <c:tx>
            <c:strRef>
              <c:f>Лист1!$Q$1</c:f>
              <c:strCache>
                <c:ptCount val="1"/>
              </c:strCache>
            </c:strRef>
          </c:tx>
          <c:spPr>
            <a:solidFill>
              <a:schemeClr val="accent1">
                <a:shade val="90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Лист1!$A$2:$A$8</c:f>
              <c:strCache>
                <c:ptCount val="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Болховский район</c:v>
                </c:pt>
                <c:pt idx="4">
                  <c:v>Ливенский район</c:v>
                </c:pt>
                <c:pt idx="5">
                  <c:v>Малоархангельский район</c:v>
                </c:pt>
                <c:pt idx="6">
                  <c:v>Хотынецкий район</c:v>
                </c:pt>
              </c:strCache>
            </c:strRef>
          </c:cat>
          <c:val>
            <c:numRef>
              <c:f>Лист1!$Q$2:$Q$8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16-EB93-402B-8ECA-FB5553637149}"/>
            </c:ext>
          </c:extLst>
        </c:ser>
        <c:ser>
          <c:idx val="16"/>
          <c:order val="16"/>
          <c:tx>
            <c:strRef>
              <c:f>Лист1!$R$1</c:f>
              <c:strCache>
                <c:ptCount val="1"/>
              </c:strCache>
            </c:strRef>
          </c:tx>
          <c:spPr>
            <a:solidFill>
              <a:schemeClr val="accent1">
                <a:shade val="85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Лист1!$A$2:$A$8</c:f>
              <c:strCache>
                <c:ptCount val="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Болховский район</c:v>
                </c:pt>
                <c:pt idx="4">
                  <c:v>Ливенский район</c:v>
                </c:pt>
                <c:pt idx="5">
                  <c:v>Малоархангельский район</c:v>
                </c:pt>
                <c:pt idx="6">
                  <c:v>Хотынецкий район</c:v>
                </c:pt>
              </c:strCache>
            </c:strRef>
          </c:cat>
          <c:val>
            <c:numRef>
              <c:f>Лист1!$R$2:$R$8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17-EB93-402B-8ECA-FB5553637149}"/>
            </c:ext>
          </c:extLst>
        </c:ser>
        <c:ser>
          <c:idx val="17"/>
          <c:order val="17"/>
          <c:tx>
            <c:strRef>
              <c:f>Лист1!$S$1</c:f>
              <c:strCache>
                <c:ptCount val="1"/>
              </c:strCache>
            </c:strRef>
          </c:tx>
          <c:spPr>
            <a:solidFill>
              <a:schemeClr val="accent1">
                <a:shade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Лист1!$A$2:$A$8</c:f>
              <c:strCache>
                <c:ptCount val="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Болховский район</c:v>
                </c:pt>
                <c:pt idx="4">
                  <c:v>Ливенский район</c:v>
                </c:pt>
                <c:pt idx="5">
                  <c:v>Малоархангельский район</c:v>
                </c:pt>
                <c:pt idx="6">
                  <c:v>Хотынецкий район</c:v>
                </c:pt>
              </c:strCache>
            </c:strRef>
          </c:cat>
          <c:val>
            <c:numRef>
              <c:f>Лист1!$S$2:$S$8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18-EB93-402B-8ECA-FB5553637149}"/>
            </c:ext>
          </c:extLst>
        </c:ser>
        <c:ser>
          <c:idx val="18"/>
          <c:order val="18"/>
          <c:tx>
            <c:strRef>
              <c:f>Лист1!$T$1</c:f>
              <c:strCache>
                <c:ptCount val="1"/>
              </c:strCache>
            </c:strRef>
          </c:tx>
          <c:spPr>
            <a:solidFill>
              <a:schemeClr val="accent1">
                <a:shade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Лист1!$A$2:$A$8</c:f>
              <c:strCache>
                <c:ptCount val="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Болховский район</c:v>
                </c:pt>
                <c:pt idx="4">
                  <c:v>Ливенский район</c:v>
                </c:pt>
                <c:pt idx="5">
                  <c:v>Малоархангельский район</c:v>
                </c:pt>
                <c:pt idx="6">
                  <c:v>Хотынецкий район</c:v>
                </c:pt>
              </c:strCache>
            </c:strRef>
          </c:cat>
          <c:val>
            <c:numRef>
              <c:f>Лист1!$T$2:$T$8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19-EB93-402B-8ECA-FB5553637149}"/>
            </c:ext>
          </c:extLst>
        </c:ser>
        <c:ser>
          <c:idx val="19"/>
          <c:order val="19"/>
          <c:tx>
            <c:strRef>
              <c:f>Лист1!$U$1</c:f>
              <c:strCache>
                <c:ptCount val="1"/>
              </c:strCache>
            </c:strRef>
          </c:tx>
          <c:spPr>
            <a:solidFill>
              <a:schemeClr val="accent1">
                <a:shade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Лист1!$A$2:$A$8</c:f>
              <c:strCache>
                <c:ptCount val="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Болховский район</c:v>
                </c:pt>
                <c:pt idx="4">
                  <c:v>Ливенский район</c:v>
                </c:pt>
                <c:pt idx="5">
                  <c:v>Малоархангельский район</c:v>
                </c:pt>
                <c:pt idx="6">
                  <c:v>Хотынецкий район</c:v>
                </c:pt>
              </c:strCache>
            </c:strRef>
          </c:cat>
          <c:val>
            <c:numRef>
              <c:f>Лист1!$U$2:$U$8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1A-EB93-402B-8ECA-FB5553637149}"/>
            </c:ext>
          </c:extLst>
        </c:ser>
        <c:ser>
          <c:idx val="20"/>
          <c:order val="20"/>
          <c:tx>
            <c:strRef>
              <c:f>Лист1!$V$1</c:f>
              <c:strCache>
                <c:ptCount val="1"/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Лист1!$A$2:$A$8</c:f>
              <c:strCache>
                <c:ptCount val="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Болховский район</c:v>
                </c:pt>
                <c:pt idx="4">
                  <c:v>Ливенский район</c:v>
                </c:pt>
                <c:pt idx="5">
                  <c:v>Малоархангельский район</c:v>
                </c:pt>
                <c:pt idx="6">
                  <c:v>Хотынецкий район</c:v>
                </c:pt>
              </c:strCache>
            </c:strRef>
          </c:cat>
          <c:val>
            <c:numRef>
              <c:f>Лист1!$V$2:$V$8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1B-EB93-402B-8ECA-FB5553637149}"/>
            </c:ext>
          </c:extLst>
        </c:ser>
        <c:ser>
          <c:idx val="21"/>
          <c:order val="21"/>
          <c:tx>
            <c:strRef>
              <c:f>Лист1!$W$1</c:f>
              <c:strCache>
                <c:ptCount val="1"/>
              </c:strCache>
            </c:strRef>
          </c:tx>
          <c:spPr>
            <a:solidFill>
              <a:schemeClr val="accent1">
                <a:shade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Лист1!$A$2:$A$8</c:f>
              <c:strCache>
                <c:ptCount val="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Болховский район</c:v>
                </c:pt>
                <c:pt idx="4">
                  <c:v>Ливенский район</c:v>
                </c:pt>
                <c:pt idx="5">
                  <c:v>Малоархангельский район</c:v>
                </c:pt>
                <c:pt idx="6">
                  <c:v>Хотынецкий район</c:v>
                </c:pt>
              </c:strCache>
            </c:strRef>
          </c:cat>
          <c:val>
            <c:numRef>
              <c:f>Лист1!$W$2:$W$8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1C-EB93-402B-8ECA-FB5553637149}"/>
            </c:ext>
          </c:extLst>
        </c:ser>
        <c:ser>
          <c:idx val="22"/>
          <c:order val="22"/>
          <c:tx>
            <c:strRef>
              <c:f>Лист1!$X$1</c:f>
              <c:strCache>
                <c:ptCount val="1"/>
              </c:strCache>
            </c:strRef>
          </c:tx>
          <c:spPr>
            <a:solidFill>
              <a:schemeClr val="accent1">
                <a:shade val="55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Лист1!$A$2:$A$8</c:f>
              <c:strCache>
                <c:ptCount val="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Болховский район</c:v>
                </c:pt>
                <c:pt idx="4">
                  <c:v>Ливенский район</c:v>
                </c:pt>
                <c:pt idx="5">
                  <c:v>Малоархангельский район</c:v>
                </c:pt>
                <c:pt idx="6">
                  <c:v>Хотынецкий район</c:v>
                </c:pt>
              </c:strCache>
            </c:strRef>
          </c:cat>
          <c:val>
            <c:numRef>
              <c:f>Лист1!$X$2:$X$8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1D-EB93-402B-8ECA-FB5553637149}"/>
            </c:ext>
          </c:extLst>
        </c:ser>
        <c:ser>
          <c:idx val="23"/>
          <c:order val="23"/>
          <c:tx>
            <c:strRef>
              <c:f>Лист1!$Y$1</c:f>
              <c:strCache>
                <c:ptCount val="1"/>
              </c:strCache>
            </c:strRef>
          </c:tx>
          <c:spPr>
            <a:solidFill>
              <a:schemeClr val="accent1">
                <a:shade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Лист1!$A$2:$A$8</c:f>
              <c:strCache>
                <c:ptCount val="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Болховский район</c:v>
                </c:pt>
                <c:pt idx="4">
                  <c:v>Ливенский район</c:v>
                </c:pt>
                <c:pt idx="5">
                  <c:v>Малоархангельский район</c:v>
                </c:pt>
                <c:pt idx="6">
                  <c:v>Хотынецкий район</c:v>
                </c:pt>
              </c:strCache>
            </c:strRef>
          </c:cat>
          <c:val>
            <c:numRef>
              <c:f>Лист1!$Y$2:$Y$8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1E-EB93-402B-8ECA-FB5553637149}"/>
            </c:ext>
          </c:extLst>
        </c:ser>
        <c:ser>
          <c:idx val="24"/>
          <c:order val="24"/>
          <c:tx>
            <c:strRef>
              <c:f>Лист1!$Z$1</c:f>
              <c:strCache>
                <c:ptCount val="1"/>
              </c:strCache>
            </c:strRef>
          </c:tx>
          <c:spPr>
            <a:solidFill>
              <a:schemeClr val="accent1">
                <a:shade val="45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Лист1!$A$2:$A$8</c:f>
              <c:strCache>
                <c:ptCount val="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Болховский район</c:v>
                </c:pt>
                <c:pt idx="4">
                  <c:v>Ливенский район</c:v>
                </c:pt>
                <c:pt idx="5">
                  <c:v>Малоархангельский район</c:v>
                </c:pt>
                <c:pt idx="6">
                  <c:v>Хотынецкий район</c:v>
                </c:pt>
              </c:strCache>
            </c:strRef>
          </c:cat>
          <c:val>
            <c:numRef>
              <c:f>Лист1!$Z$2:$Z$8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1F-EB93-402B-8ECA-FB5553637149}"/>
            </c:ext>
          </c:extLst>
        </c:ser>
        <c:ser>
          <c:idx val="25"/>
          <c:order val="25"/>
          <c:tx>
            <c:strRef>
              <c:f>Лист1!$AA$1</c:f>
              <c:strCache>
                <c:ptCount val="1"/>
              </c:strCache>
            </c:strRef>
          </c:tx>
          <c:spPr>
            <a:solidFill>
              <a:schemeClr val="accent1">
                <a:shade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Лист1!$A$2:$A$8</c:f>
              <c:strCache>
                <c:ptCount val="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Болховский район</c:v>
                </c:pt>
                <c:pt idx="4">
                  <c:v>Ливенский район</c:v>
                </c:pt>
                <c:pt idx="5">
                  <c:v>Малоархангельский район</c:v>
                </c:pt>
                <c:pt idx="6">
                  <c:v>Хотынецкий район</c:v>
                </c:pt>
              </c:strCache>
            </c:strRef>
          </c:cat>
          <c:val>
            <c:numRef>
              <c:f>Лист1!$AA$2:$AA$8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20-EB93-402B-8ECA-FB5553637149}"/>
            </c:ext>
          </c:extLst>
        </c:ser>
        <c:ser>
          <c:idx val="26"/>
          <c:order val="26"/>
          <c:tx>
            <c:strRef>
              <c:f>Лист1!$AB$1</c:f>
              <c:strCache>
                <c:ptCount val="1"/>
              </c:strCache>
            </c:strRef>
          </c:tx>
          <c:spPr>
            <a:solidFill>
              <a:schemeClr val="accent1">
                <a:shade val="35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Лист1!$A$2:$A$8</c:f>
              <c:strCache>
                <c:ptCount val="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Болховский район</c:v>
                </c:pt>
                <c:pt idx="4">
                  <c:v>Ливенский район</c:v>
                </c:pt>
                <c:pt idx="5">
                  <c:v>Малоархангельский район</c:v>
                </c:pt>
                <c:pt idx="6">
                  <c:v>Хотынецкий район</c:v>
                </c:pt>
              </c:strCache>
            </c:strRef>
          </c:cat>
          <c:val>
            <c:numRef>
              <c:f>Лист1!$AB$2:$AB$8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21-EB93-402B-8ECA-FB55536371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20284080"/>
        <c:axId val="220285256"/>
      </c:barChart>
      <c:catAx>
        <c:axId val="2202840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1143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0285256"/>
        <c:crossesAt val="0"/>
        <c:auto val="1"/>
        <c:lblAlgn val="ctr"/>
        <c:lblOffset val="100"/>
        <c:noMultiLvlLbl val="0"/>
      </c:catAx>
      <c:valAx>
        <c:axId val="220285256"/>
        <c:scaling>
          <c:orientation val="minMax"/>
        </c:scaling>
        <c:delete val="0"/>
        <c:axPos val="l"/>
        <c:majorGridlines>
          <c:spPr>
            <a:ln w="1143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#,##0" sourceLinked="0"/>
        <c:majorTickMark val="out"/>
        <c:minorTickMark val="none"/>
        <c:tickLblPos val="nextTo"/>
        <c:spPr>
          <a:noFill/>
          <a:ln w="1143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0284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11430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392968746886047E-2"/>
          <c:y val="2.3442710865166125E-2"/>
          <c:w val="0.90142723616608278"/>
          <c:h val="0.7510985210328181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74000"/>
                  </a:schemeClr>
                </a:gs>
                <a:gs pos="49000">
                  <a:schemeClr val="accent4">
                    <a:tint val="96000"/>
                    <a:shade val="84000"/>
                    <a:satMod val="110000"/>
                  </a:schemeClr>
                </a:gs>
                <a:gs pos="49100">
                  <a:schemeClr val="accent4">
                    <a:shade val="55000"/>
                    <a:satMod val="150000"/>
                  </a:schemeClr>
                </a:gs>
                <a:gs pos="92000">
                  <a:schemeClr val="accent4">
                    <a:tint val="98000"/>
                    <a:shade val="90000"/>
                    <a:satMod val="128000"/>
                  </a:schemeClr>
                </a:gs>
                <a:gs pos="100000">
                  <a:schemeClr val="accent4">
                    <a:tint val="90000"/>
                    <a:shade val="97000"/>
                    <a:satMod val="128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39000" dist="25400" dir="5400000" rotWithShape="0">
                <a:schemeClr val="accent4">
                  <a:shade val="33000"/>
                  <a:alpha val="83000"/>
                </a:schemeClr>
              </a:outerShdw>
            </a:effectLst>
            <a:scene3d>
              <a:camera prst="orthographicFront" fov="0">
                <a:rot lat="0" lon="0" rev="0"/>
              </a:camera>
              <a:lightRig rig="contrasting" dir="t">
                <a:rot lat="0" lon="0" rev="1500000"/>
              </a:lightRig>
            </a:scene3d>
            <a:sp3d extrusionH="127000" prstMaterial="powder">
              <a:bevelT w="50800" h="63500"/>
            </a:sp3d>
          </c:spPr>
          <c:invertIfNegative val="0"/>
          <c:dLbls>
            <c:dLbl>
              <c:idx val="0"/>
              <c:layout>
                <c:manualLayout>
                  <c:x val="-1.5607901973527176E-3"/>
                  <c:y val="-0.2443297845909380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EC2-495D-AA78-C0761CDD6A02}"/>
                </c:ext>
              </c:extLst>
            </c:dLbl>
            <c:dLbl>
              <c:idx val="1"/>
              <c:layout>
                <c:manualLayout>
                  <c:x val="0"/>
                  <c:y val="-0.2510404750611497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EC2-495D-AA78-C0761CDD6A02}"/>
                </c:ext>
              </c:extLst>
            </c:dLbl>
            <c:dLbl>
              <c:idx val="2"/>
              <c:layout>
                <c:manualLayout>
                  <c:x val="1.5607901973527032E-3"/>
                  <c:y val="-0.2514800820023889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EC2-495D-AA78-C0761CDD6A02}"/>
                </c:ext>
              </c:extLst>
            </c:dLbl>
            <c:dLbl>
              <c:idx val="3"/>
              <c:layout>
                <c:manualLayout>
                  <c:x val="-4.6823705920581386E-3"/>
                  <c:y val="-0.2607015309681250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EC2-495D-AA78-C0761CDD6A02}"/>
                </c:ext>
              </c:extLst>
            </c:dLbl>
            <c:dLbl>
              <c:idx val="4"/>
              <c:layout>
                <c:manualLayout>
                  <c:x val="-1.5607901973527319E-3"/>
                  <c:y val="-0.270094703990242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EC2-495D-AA78-C0761CDD6A02}"/>
                </c:ext>
              </c:extLst>
            </c:dLbl>
            <c:dLbl>
              <c:idx val="5"/>
              <c:layout>
                <c:manualLayout>
                  <c:x val="-5.7228312796579545E-17"/>
                  <c:y val="-0.2552319370872145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EC2-495D-AA78-C0761CDD6A02}"/>
                </c:ext>
              </c:extLst>
            </c:dLbl>
            <c:dLbl>
              <c:idx val="6"/>
              <c:layout>
                <c:manualLayout>
                  <c:x val="0"/>
                  <c:y val="-0.2393662286208532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EC2-495D-AA78-C0761CDD6A02}"/>
                </c:ext>
              </c:extLst>
            </c:dLbl>
            <c:dLbl>
              <c:idx val="7"/>
              <c:layout>
                <c:manualLayout>
                  <c:x val="1.5607901973527032E-3"/>
                  <c:y val="-0.2460877141236227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EC2-495D-AA78-C0761CDD6A02}"/>
                </c:ext>
              </c:extLst>
            </c:dLbl>
            <c:dLbl>
              <c:idx val="8"/>
              <c:layout>
                <c:manualLayout>
                  <c:x val="-3.1215803947054065E-3"/>
                  <c:y val="-0.2672692287763017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EC2-495D-AA78-C0761CDD6A02}"/>
                </c:ext>
              </c:extLst>
            </c:dLbl>
            <c:dLbl>
              <c:idx val="9"/>
              <c:layout>
                <c:manualLayout>
                  <c:x val="-1.5607901973527032E-3"/>
                  <c:y val="-0.2590759651423416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EC2-495D-AA78-C0761CDD6A02}"/>
                </c:ext>
              </c:extLst>
            </c:dLbl>
            <c:dLbl>
              <c:idx val="10"/>
              <c:layout>
                <c:manualLayout>
                  <c:x val="0"/>
                  <c:y val="-0.254575599107699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EC2-495D-AA78-C0761CDD6A02}"/>
                </c:ext>
              </c:extLst>
            </c:dLbl>
            <c:dLbl>
              <c:idx val="11"/>
              <c:layout>
                <c:manualLayout>
                  <c:x val="1.5607901973527032E-3"/>
                  <c:y val="-0.2539410172707234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EC2-495D-AA78-C0761CDD6A02}"/>
                </c:ext>
              </c:extLst>
            </c:dLbl>
            <c:dLbl>
              <c:idx val="12"/>
              <c:layout>
                <c:manualLayout>
                  <c:x val="-4.6823705920581672E-3"/>
                  <c:y val="-0.2834479931868397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EC2-495D-AA78-C0761CDD6A02}"/>
                </c:ext>
              </c:extLst>
            </c:dLbl>
            <c:dLbl>
              <c:idx val="13"/>
              <c:layout>
                <c:manualLayout>
                  <c:x val="-1.5607901973528177E-3"/>
                  <c:y val="-0.2566132030223434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EC2-495D-AA78-C0761CDD6A02}"/>
                </c:ext>
              </c:extLst>
            </c:dLbl>
            <c:dLbl>
              <c:idx val="14"/>
              <c:layout>
                <c:manualLayout>
                  <c:x val="0"/>
                  <c:y val="-0.2733415176287864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EC2-495D-AA78-C0761CDD6A02}"/>
                </c:ext>
              </c:extLst>
            </c:dLbl>
            <c:dLbl>
              <c:idx val="15"/>
              <c:layout>
                <c:manualLayout>
                  <c:x val="-1.1445662559315909E-16"/>
                  <c:y val="-0.2621196660913744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EC2-495D-AA78-C0761CDD6A02}"/>
                </c:ext>
              </c:extLst>
            </c:dLbl>
            <c:dLbl>
              <c:idx val="16"/>
              <c:layout>
                <c:manualLayout>
                  <c:x val="-4.6823705920582244E-3"/>
                  <c:y val="-0.2559532113395008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EC2-495D-AA78-C0761CDD6A02}"/>
                </c:ext>
              </c:extLst>
            </c:dLbl>
            <c:dLbl>
              <c:idx val="17"/>
              <c:layout>
                <c:manualLayout>
                  <c:x val="-3.1215803947054065E-3"/>
                  <c:y val="-0.278156600381845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1EC2-495D-AA78-C0761CDD6A02}"/>
                </c:ext>
              </c:extLst>
            </c:dLbl>
            <c:dLbl>
              <c:idx val="18"/>
              <c:layout>
                <c:manualLayout>
                  <c:x val="-1.5607901973527032E-3"/>
                  <c:y val="-0.2692229635918428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1EC2-495D-AA78-C0761CDD6A02}"/>
                </c:ext>
              </c:extLst>
            </c:dLbl>
            <c:dLbl>
              <c:idx val="19"/>
              <c:layout>
                <c:manualLayout>
                  <c:x val="-1.1445662559315909E-16"/>
                  <c:y val="-0.2495660396911757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1EC2-495D-AA78-C0761CDD6A02}"/>
                </c:ext>
              </c:extLst>
            </c:dLbl>
            <c:dLbl>
              <c:idx val="20"/>
              <c:layout>
                <c:manualLayout>
                  <c:x val="1.5607901973525887E-3"/>
                  <c:y val="-0.2612751623905051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1EC2-495D-AA78-C0761CDD6A02}"/>
                </c:ext>
              </c:extLst>
            </c:dLbl>
            <c:dLbl>
              <c:idx val="21"/>
              <c:layout>
                <c:manualLayout>
                  <c:x val="-2.185106276293796E-2"/>
                  <c:y val="-0.3104085039612787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1EC2-495D-AA78-C0761CDD6A02}"/>
                </c:ext>
              </c:extLst>
            </c:dLbl>
            <c:dLbl>
              <c:idx val="22"/>
              <c:layout>
                <c:manualLayout>
                  <c:x val="-1.5607901973527032E-3"/>
                  <c:y val="-0.2604338141606912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1EC2-495D-AA78-C0761CDD6A02}"/>
                </c:ext>
              </c:extLst>
            </c:dLbl>
            <c:dLbl>
              <c:idx val="23"/>
              <c:layout>
                <c:manualLayout>
                  <c:x val="0"/>
                  <c:y val="-0.2613701586770140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1EC2-495D-AA78-C0761CDD6A02}"/>
                </c:ext>
              </c:extLst>
            </c:dLbl>
            <c:dLbl>
              <c:idx val="24"/>
              <c:layout>
                <c:manualLayout>
                  <c:x val="-1.1445662559315909E-16"/>
                  <c:y val="-0.2553805763816645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1EC2-495D-AA78-C0761CDD6A02}"/>
                </c:ext>
              </c:extLst>
            </c:dLbl>
            <c:dLbl>
              <c:idx val="25"/>
              <c:layout>
                <c:manualLayout>
                  <c:x val="3.1215803947054065E-3"/>
                  <c:y val="-0.2483729394774008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1EC2-495D-AA78-C0761CDD6A02}"/>
                </c:ext>
              </c:extLst>
            </c:dLbl>
            <c:dLbl>
              <c:idx val="26"/>
              <c:layout>
                <c:manualLayout>
                  <c:x val="0"/>
                  <c:y val="-0.2509572702717425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1EC2-495D-AA78-C0761CDD6A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 anchor="ctr" anchorCtr="0"/>
              <a:lstStyle/>
              <a:p>
                <a:pPr>
                  <a:defRPr sz="1050" i="1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Лист1!$B$2:$B$28</c:f>
              <c:numCache>
                <c:formatCode>0.0</c:formatCode>
                <c:ptCount val="27"/>
                <c:pt idx="0">
                  <c:v>103.90155298801518</c:v>
                </c:pt>
                <c:pt idx="1">
                  <c:v>106.10706121655849</c:v>
                </c:pt>
                <c:pt idx="2">
                  <c:v>105.30681904211832</c:v>
                </c:pt>
                <c:pt idx="3">
                  <c:v>112.75942667707656</c:v>
                </c:pt>
                <c:pt idx="4">
                  <c:v>114.22877981617236</c:v>
                </c:pt>
                <c:pt idx="5">
                  <c:v>104.07234224666739</c:v>
                </c:pt>
                <c:pt idx="6">
                  <c:v>100.51164549897256</c:v>
                </c:pt>
                <c:pt idx="7">
                  <c:v>102.72229222489582</c:v>
                </c:pt>
                <c:pt idx="8">
                  <c:v>115.90731684607914</c:v>
                </c:pt>
                <c:pt idx="9">
                  <c:v>107.93661690548704</c:v>
                </c:pt>
                <c:pt idx="10">
                  <c:v>104.76862871666602</c:v>
                </c:pt>
                <c:pt idx="11">
                  <c:v>104.4645350642412</c:v>
                </c:pt>
                <c:pt idx="12">
                  <c:v>118.6071540106181</c:v>
                </c:pt>
                <c:pt idx="13">
                  <c:v>103.72341402069047</c:v>
                </c:pt>
                <c:pt idx="14">
                  <c:v>112.75218169674142</c:v>
                </c:pt>
                <c:pt idx="15">
                  <c:v>112.42822186479975</c:v>
                </c:pt>
                <c:pt idx="16">
                  <c:v>103.40709325227348</c:v>
                </c:pt>
                <c:pt idx="17">
                  <c:v>116.07096580355602</c:v>
                </c:pt>
                <c:pt idx="18">
                  <c:v>108.75634843826279</c:v>
                </c:pt>
                <c:pt idx="19">
                  <c:v>101.35661494724275</c:v>
                </c:pt>
                <c:pt idx="20">
                  <c:v>106.96884602801968</c:v>
                </c:pt>
                <c:pt idx="21">
                  <c:v>169.95281263866622</c:v>
                </c:pt>
                <c:pt idx="22">
                  <c:v>107.57651109410864</c:v>
                </c:pt>
                <c:pt idx="23">
                  <c:v>107.01432921087326</c:v>
                </c:pt>
                <c:pt idx="24">
                  <c:v>104.14352918253886</c:v>
                </c:pt>
                <c:pt idx="25">
                  <c:v>101.79574657943544</c:v>
                </c:pt>
                <c:pt idx="26">
                  <c:v>100.00163517017448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1EC2-495D-AA78-C0761CDD6A0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Лист1!$C$2:$C$28</c:f>
              <c:numCache>
                <c:formatCode>General</c:formatCode>
                <c:ptCount val="27"/>
              </c:numCache>
            </c:numRef>
          </c:val>
          <c:extLst>
            <c:ext xmlns:c16="http://schemas.microsoft.com/office/drawing/2014/chart" uri="{C3380CC4-5D6E-409C-BE32-E72D297353CC}">
              <c16:uniqueId val="{0000001C-1EC2-495D-AA78-C0761CDD6A0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Лист1!$D$2:$D$28</c:f>
              <c:numCache>
                <c:formatCode>General</c:formatCode>
                <c:ptCount val="27"/>
              </c:numCache>
            </c:numRef>
          </c:val>
          <c:extLst>
            <c:ext xmlns:c16="http://schemas.microsoft.com/office/drawing/2014/chart" uri="{C3380CC4-5D6E-409C-BE32-E72D297353CC}">
              <c16:uniqueId val="{0000001D-1EC2-495D-AA78-C0761CDD6A02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Лист1!$E$2:$E$28</c:f>
              <c:numCache>
                <c:formatCode>General</c:formatCode>
                <c:ptCount val="27"/>
              </c:numCache>
            </c:numRef>
          </c:val>
          <c:extLst>
            <c:ext xmlns:c16="http://schemas.microsoft.com/office/drawing/2014/chart" uri="{C3380CC4-5D6E-409C-BE32-E72D297353CC}">
              <c16:uniqueId val="{0000001E-1EC2-495D-AA78-C0761CDD6A02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Лист1!$F$2:$F$28</c:f>
              <c:numCache>
                <c:formatCode>General</c:formatCode>
                <c:ptCount val="27"/>
              </c:numCache>
            </c:numRef>
          </c:val>
          <c:extLst>
            <c:ext xmlns:c16="http://schemas.microsoft.com/office/drawing/2014/chart" uri="{C3380CC4-5D6E-409C-BE32-E72D297353CC}">
              <c16:uniqueId val="{0000001F-1EC2-495D-AA78-C0761CDD6A02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Лист1!$G$2:$G$28</c:f>
              <c:numCache>
                <c:formatCode>General</c:formatCode>
                <c:ptCount val="27"/>
              </c:numCache>
            </c:numRef>
          </c:val>
          <c:extLst>
            <c:ext xmlns:c16="http://schemas.microsoft.com/office/drawing/2014/chart" uri="{C3380CC4-5D6E-409C-BE32-E72D297353CC}">
              <c16:uniqueId val="{00000020-1EC2-495D-AA78-C0761CDD6A02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Лист1!$H$2:$H$28</c:f>
              <c:numCache>
                <c:formatCode>General</c:formatCode>
                <c:ptCount val="27"/>
              </c:numCache>
            </c:numRef>
          </c:val>
          <c:extLst>
            <c:ext xmlns:c16="http://schemas.microsoft.com/office/drawing/2014/chart" uri="{C3380CC4-5D6E-409C-BE32-E72D297353CC}">
              <c16:uniqueId val="{00000021-1EC2-495D-AA78-C0761CDD6A02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Лист1!$I$2:$I$28</c:f>
              <c:numCache>
                <c:formatCode>General</c:formatCode>
                <c:ptCount val="27"/>
              </c:numCache>
            </c:numRef>
          </c:val>
          <c:extLst>
            <c:ext xmlns:c16="http://schemas.microsoft.com/office/drawing/2014/chart" uri="{C3380CC4-5D6E-409C-BE32-E72D297353CC}">
              <c16:uniqueId val="{00000022-1EC2-495D-AA78-C0761CDD6A02}"/>
            </c:ext>
          </c:extLst>
        </c:ser>
        <c:ser>
          <c:idx val="8"/>
          <c:order val="8"/>
          <c:tx>
            <c:strRef>
              <c:f>Лист1!$J$1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Лист1!$J$2:$J$28</c:f>
              <c:numCache>
                <c:formatCode>General</c:formatCode>
                <c:ptCount val="27"/>
              </c:numCache>
            </c:numRef>
          </c:val>
          <c:extLst>
            <c:ext xmlns:c16="http://schemas.microsoft.com/office/drawing/2014/chart" uri="{C3380CC4-5D6E-409C-BE32-E72D297353CC}">
              <c16:uniqueId val="{00000023-1EC2-495D-AA78-C0761CDD6A02}"/>
            </c:ext>
          </c:extLst>
        </c:ser>
        <c:ser>
          <c:idx val="9"/>
          <c:order val="9"/>
          <c:tx>
            <c:strRef>
              <c:f>Лист1!$K$1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Лист1!$K$2:$K$28</c:f>
              <c:numCache>
                <c:formatCode>General</c:formatCode>
                <c:ptCount val="27"/>
              </c:numCache>
            </c:numRef>
          </c:val>
          <c:extLst>
            <c:ext xmlns:c16="http://schemas.microsoft.com/office/drawing/2014/chart" uri="{C3380CC4-5D6E-409C-BE32-E72D297353CC}">
              <c16:uniqueId val="{00000024-1EC2-495D-AA78-C0761CDD6A02}"/>
            </c:ext>
          </c:extLst>
        </c:ser>
        <c:ser>
          <c:idx val="10"/>
          <c:order val="10"/>
          <c:tx>
            <c:strRef>
              <c:f>Лист1!$L$1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Лист1!$L$2:$L$28</c:f>
              <c:numCache>
                <c:formatCode>General</c:formatCode>
                <c:ptCount val="27"/>
              </c:numCache>
            </c:numRef>
          </c:val>
          <c:extLst>
            <c:ext xmlns:c16="http://schemas.microsoft.com/office/drawing/2014/chart" uri="{C3380CC4-5D6E-409C-BE32-E72D297353CC}">
              <c16:uniqueId val="{00000025-1EC2-495D-AA78-C0761CDD6A02}"/>
            </c:ext>
          </c:extLst>
        </c:ser>
        <c:ser>
          <c:idx val="11"/>
          <c:order val="11"/>
          <c:tx>
            <c:strRef>
              <c:f>Лист1!$M$1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Лист1!$M$2:$M$28</c:f>
              <c:numCache>
                <c:formatCode>General</c:formatCode>
                <c:ptCount val="27"/>
                <c:pt idx="1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6-1EC2-495D-AA78-C0761CDD6A02}"/>
            </c:ext>
          </c:extLst>
        </c:ser>
        <c:ser>
          <c:idx val="12"/>
          <c:order val="12"/>
          <c:tx>
            <c:strRef>
              <c:f>Лист1!$N$1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Лист1!$N$2:$N$28</c:f>
              <c:numCache>
                <c:formatCode>General</c:formatCode>
                <c:ptCount val="27"/>
              </c:numCache>
            </c:numRef>
          </c:val>
          <c:extLst>
            <c:ext xmlns:c16="http://schemas.microsoft.com/office/drawing/2014/chart" uri="{C3380CC4-5D6E-409C-BE32-E72D297353CC}">
              <c16:uniqueId val="{00000027-1EC2-495D-AA78-C0761CDD6A02}"/>
            </c:ext>
          </c:extLst>
        </c:ser>
        <c:ser>
          <c:idx val="13"/>
          <c:order val="13"/>
          <c:tx>
            <c:strRef>
              <c:f>Лист1!$O$1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Лист1!$O$2:$O$28</c:f>
              <c:numCache>
                <c:formatCode>General</c:formatCode>
                <c:ptCount val="27"/>
              </c:numCache>
            </c:numRef>
          </c:val>
          <c:extLst>
            <c:ext xmlns:c16="http://schemas.microsoft.com/office/drawing/2014/chart" uri="{C3380CC4-5D6E-409C-BE32-E72D297353CC}">
              <c16:uniqueId val="{00000028-1EC2-495D-AA78-C0761CDD6A02}"/>
            </c:ext>
          </c:extLst>
        </c:ser>
        <c:ser>
          <c:idx val="14"/>
          <c:order val="14"/>
          <c:tx>
            <c:strRef>
              <c:f>Лист1!$P$1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Лист1!$P$2:$P$28</c:f>
              <c:numCache>
                <c:formatCode>General</c:formatCode>
                <c:ptCount val="27"/>
              </c:numCache>
            </c:numRef>
          </c:val>
          <c:extLst>
            <c:ext xmlns:c16="http://schemas.microsoft.com/office/drawing/2014/chart" uri="{C3380CC4-5D6E-409C-BE32-E72D297353CC}">
              <c16:uniqueId val="{00000029-1EC2-495D-AA78-C0761CDD6A02}"/>
            </c:ext>
          </c:extLst>
        </c:ser>
        <c:ser>
          <c:idx val="15"/>
          <c:order val="15"/>
          <c:tx>
            <c:strRef>
              <c:f>Лист1!$Q$1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Лист1!$Q$2:$Q$28</c:f>
              <c:numCache>
                <c:formatCode>General</c:formatCode>
                <c:ptCount val="27"/>
              </c:numCache>
            </c:numRef>
          </c:val>
          <c:extLst>
            <c:ext xmlns:c16="http://schemas.microsoft.com/office/drawing/2014/chart" uri="{C3380CC4-5D6E-409C-BE32-E72D297353CC}">
              <c16:uniqueId val="{0000002A-1EC2-495D-AA78-C0761CDD6A02}"/>
            </c:ext>
          </c:extLst>
        </c:ser>
        <c:ser>
          <c:idx val="16"/>
          <c:order val="16"/>
          <c:tx>
            <c:strRef>
              <c:f>Лист1!$R$1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Лист1!$R$2:$R$28</c:f>
              <c:numCache>
                <c:formatCode>General</c:formatCode>
                <c:ptCount val="27"/>
              </c:numCache>
            </c:numRef>
          </c:val>
          <c:extLst>
            <c:ext xmlns:c16="http://schemas.microsoft.com/office/drawing/2014/chart" uri="{C3380CC4-5D6E-409C-BE32-E72D297353CC}">
              <c16:uniqueId val="{0000002B-1EC2-495D-AA78-C0761CDD6A02}"/>
            </c:ext>
          </c:extLst>
        </c:ser>
        <c:ser>
          <c:idx val="17"/>
          <c:order val="17"/>
          <c:tx>
            <c:strRef>
              <c:f>Лист1!$S$1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Лист1!$S$2:$S$28</c:f>
              <c:numCache>
                <c:formatCode>General</c:formatCode>
                <c:ptCount val="27"/>
              </c:numCache>
            </c:numRef>
          </c:val>
          <c:extLst>
            <c:ext xmlns:c16="http://schemas.microsoft.com/office/drawing/2014/chart" uri="{C3380CC4-5D6E-409C-BE32-E72D297353CC}">
              <c16:uniqueId val="{0000002C-1EC2-495D-AA78-C0761CDD6A02}"/>
            </c:ext>
          </c:extLst>
        </c:ser>
        <c:ser>
          <c:idx val="18"/>
          <c:order val="18"/>
          <c:tx>
            <c:strRef>
              <c:f>Лист1!$T$1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Лист1!$T$2:$T$28</c:f>
              <c:numCache>
                <c:formatCode>General</c:formatCode>
                <c:ptCount val="27"/>
              </c:numCache>
            </c:numRef>
          </c:val>
          <c:extLst>
            <c:ext xmlns:c16="http://schemas.microsoft.com/office/drawing/2014/chart" uri="{C3380CC4-5D6E-409C-BE32-E72D297353CC}">
              <c16:uniqueId val="{0000002D-1EC2-495D-AA78-C0761CDD6A02}"/>
            </c:ext>
          </c:extLst>
        </c:ser>
        <c:ser>
          <c:idx val="19"/>
          <c:order val="19"/>
          <c:tx>
            <c:strRef>
              <c:f>Лист1!$U$1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Лист1!$U$2:$U$28</c:f>
              <c:numCache>
                <c:formatCode>General</c:formatCode>
                <c:ptCount val="27"/>
              </c:numCache>
            </c:numRef>
          </c:val>
          <c:extLst>
            <c:ext xmlns:c16="http://schemas.microsoft.com/office/drawing/2014/chart" uri="{C3380CC4-5D6E-409C-BE32-E72D297353CC}">
              <c16:uniqueId val="{0000002E-1EC2-495D-AA78-C0761CDD6A02}"/>
            </c:ext>
          </c:extLst>
        </c:ser>
        <c:ser>
          <c:idx val="20"/>
          <c:order val="20"/>
          <c:tx>
            <c:strRef>
              <c:f>Лист1!$V$1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Лист1!$V$2:$V$28</c:f>
              <c:numCache>
                <c:formatCode>General</c:formatCode>
                <c:ptCount val="27"/>
              </c:numCache>
            </c:numRef>
          </c:val>
          <c:extLst>
            <c:ext xmlns:c16="http://schemas.microsoft.com/office/drawing/2014/chart" uri="{C3380CC4-5D6E-409C-BE32-E72D297353CC}">
              <c16:uniqueId val="{0000002F-1EC2-495D-AA78-C0761CDD6A02}"/>
            </c:ext>
          </c:extLst>
        </c:ser>
        <c:ser>
          <c:idx val="21"/>
          <c:order val="21"/>
          <c:tx>
            <c:strRef>
              <c:f>Лист1!$W$1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Лист1!$W$2:$W$28</c:f>
              <c:numCache>
                <c:formatCode>General</c:formatCode>
                <c:ptCount val="27"/>
              </c:numCache>
            </c:numRef>
          </c:val>
          <c:extLst>
            <c:ext xmlns:c16="http://schemas.microsoft.com/office/drawing/2014/chart" uri="{C3380CC4-5D6E-409C-BE32-E72D297353CC}">
              <c16:uniqueId val="{00000030-1EC2-495D-AA78-C0761CDD6A02}"/>
            </c:ext>
          </c:extLst>
        </c:ser>
        <c:ser>
          <c:idx val="22"/>
          <c:order val="22"/>
          <c:tx>
            <c:strRef>
              <c:f>Лист1!$X$1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Лист1!$X$2:$X$28</c:f>
              <c:numCache>
                <c:formatCode>General</c:formatCode>
                <c:ptCount val="27"/>
              </c:numCache>
            </c:numRef>
          </c:val>
          <c:extLst>
            <c:ext xmlns:c16="http://schemas.microsoft.com/office/drawing/2014/chart" uri="{C3380CC4-5D6E-409C-BE32-E72D297353CC}">
              <c16:uniqueId val="{00000031-1EC2-495D-AA78-C0761CDD6A02}"/>
            </c:ext>
          </c:extLst>
        </c:ser>
        <c:ser>
          <c:idx val="23"/>
          <c:order val="23"/>
          <c:tx>
            <c:strRef>
              <c:f>Лист1!$Y$1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Лист1!$Y$2:$Y$28</c:f>
              <c:numCache>
                <c:formatCode>General</c:formatCode>
                <c:ptCount val="27"/>
              </c:numCache>
            </c:numRef>
          </c:val>
          <c:extLst>
            <c:ext xmlns:c16="http://schemas.microsoft.com/office/drawing/2014/chart" uri="{C3380CC4-5D6E-409C-BE32-E72D297353CC}">
              <c16:uniqueId val="{00000032-1EC2-495D-AA78-C0761CDD6A02}"/>
            </c:ext>
          </c:extLst>
        </c:ser>
        <c:ser>
          <c:idx val="24"/>
          <c:order val="24"/>
          <c:tx>
            <c:strRef>
              <c:f>Лист1!$Z$1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Лист1!$Z$2:$Z$28</c:f>
              <c:numCache>
                <c:formatCode>General</c:formatCode>
                <c:ptCount val="27"/>
              </c:numCache>
            </c:numRef>
          </c:val>
          <c:extLst>
            <c:ext xmlns:c16="http://schemas.microsoft.com/office/drawing/2014/chart" uri="{C3380CC4-5D6E-409C-BE32-E72D297353CC}">
              <c16:uniqueId val="{00000033-1EC2-495D-AA78-C0761CDD6A02}"/>
            </c:ext>
          </c:extLst>
        </c:ser>
        <c:ser>
          <c:idx val="25"/>
          <c:order val="25"/>
          <c:tx>
            <c:strRef>
              <c:f>Лист1!$AA$1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Лист1!$AA$2:$AA$28</c:f>
              <c:numCache>
                <c:formatCode>General</c:formatCode>
                <c:ptCount val="27"/>
              </c:numCache>
            </c:numRef>
          </c:val>
          <c:extLst>
            <c:ext xmlns:c16="http://schemas.microsoft.com/office/drawing/2014/chart" uri="{C3380CC4-5D6E-409C-BE32-E72D297353CC}">
              <c16:uniqueId val="{00000034-1EC2-495D-AA78-C0761CDD6A02}"/>
            </c:ext>
          </c:extLst>
        </c:ser>
        <c:ser>
          <c:idx val="26"/>
          <c:order val="26"/>
          <c:tx>
            <c:strRef>
              <c:f>Лист1!$AB$1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Лист1!$AB$2:$AB$28</c:f>
              <c:numCache>
                <c:formatCode>General</c:formatCode>
                <c:ptCount val="27"/>
              </c:numCache>
            </c:numRef>
          </c:val>
          <c:extLst>
            <c:ext xmlns:c16="http://schemas.microsoft.com/office/drawing/2014/chart" uri="{C3380CC4-5D6E-409C-BE32-E72D297353CC}">
              <c16:uniqueId val="{00000035-1EC2-495D-AA78-C0761CDD6A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20286040"/>
        <c:axId val="220286432"/>
      </c:barChart>
      <c:catAx>
        <c:axId val="2202860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220286432"/>
        <c:crossesAt val="0"/>
        <c:auto val="1"/>
        <c:lblAlgn val="ctr"/>
        <c:lblOffset val="100"/>
        <c:noMultiLvlLbl val="0"/>
      </c:catAx>
      <c:valAx>
        <c:axId val="220286432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2202860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392968746886047E-2"/>
          <c:y val="2.3442710865166125E-2"/>
          <c:w val="0.90142723616608278"/>
          <c:h val="0.7510985210328181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74000"/>
                  </a:schemeClr>
                </a:gs>
                <a:gs pos="49000">
                  <a:schemeClr val="accent2">
                    <a:tint val="96000"/>
                    <a:shade val="84000"/>
                    <a:satMod val="110000"/>
                  </a:schemeClr>
                </a:gs>
                <a:gs pos="49100">
                  <a:schemeClr val="accent2">
                    <a:shade val="55000"/>
                    <a:satMod val="150000"/>
                  </a:schemeClr>
                </a:gs>
                <a:gs pos="92000">
                  <a:schemeClr val="accent2">
                    <a:tint val="98000"/>
                    <a:shade val="90000"/>
                    <a:satMod val="128000"/>
                  </a:schemeClr>
                </a:gs>
                <a:gs pos="100000">
                  <a:schemeClr val="accent2">
                    <a:tint val="90000"/>
                    <a:shade val="97000"/>
                    <a:satMod val="128000"/>
                  </a:schemeClr>
                </a:gs>
              </a:gsLst>
              <a:lin ang="5400000" scaled="1"/>
            </a:gradFill>
            <a:ln w="11430" cap="flat" cmpd="sng" algn="ctr">
              <a:solidFill>
                <a:schemeClr val="accent2"/>
              </a:solidFill>
              <a:prstDash val="solid"/>
            </a:ln>
            <a:effectLst>
              <a:outerShdw blurRad="39000" dist="25400" dir="5400000" rotWithShape="0">
                <a:schemeClr val="accent2">
                  <a:shade val="33000"/>
                  <a:alpha val="83000"/>
                </a:schemeClr>
              </a:outerShdw>
            </a:effectLst>
          </c:spPr>
          <c:invertIfNegative val="0"/>
          <c:dLbls>
            <c:dLbl>
              <c:idx val="0"/>
              <c:layout>
                <c:manualLayout>
                  <c:x val="1.5607901973526889E-3"/>
                  <c:y val="-9.841415989402939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260-45BC-86B4-D14BFCF164B5}"/>
                </c:ext>
              </c:extLst>
            </c:dLbl>
            <c:dLbl>
              <c:idx val="1"/>
              <c:layout>
                <c:manualLayout>
                  <c:x val="-3.1215803947054065E-3"/>
                  <c:y val="-0.146408376413817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260-45BC-86B4-D14BFCF164B5}"/>
                </c:ext>
              </c:extLst>
            </c:dLbl>
            <c:dLbl>
              <c:idx val="2"/>
              <c:layout>
                <c:manualLayout>
                  <c:x val="-1.5607901973527032E-3"/>
                  <c:y val="-0.161857728778294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260-45BC-86B4-D14BFCF164B5}"/>
                </c:ext>
              </c:extLst>
            </c:dLbl>
            <c:dLbl>
              <c:idx val="3"/>
              <c:layout>
                <c:manualLayout>
                  <c:x val="0"/>
                  <c:y val="-0.1224616726520971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260-45BC-86B4-D14BFCF164B5}"/>
                </c:ext>
              </c:extLst>
            </c:dLbl>
            <c:dLbl>
              <c:idx val="4"/>
              <c:layout>
                <c:manualLayout>
                  <c:x val="1.5607901973527032E-3"/>
                  <c:y val="-0.2157978492309286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260-45BC-86B4-D14BFCF164B5}"/>
                </c:ext>
              </c:extLst>
            </c:dLbl>
            <c:dLbl>
              <c:idx val="5"/>
              <c:layout>
                <c:manualLayout>
                  <c:x val="3.1215803947054065E-3"/>
                  <c:y val="-0.2630151555614015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260-45BC-86B4-D14BFCF164B5}"/>
                </c:ext>
              </c:extLst>
            </c:dLbl>
            <c:dLbl>
              <c:idx val="6"/>
              <c:layout>
                <c:manualLayout>
                  <c:x val="-1.5607901973527605E-3"/>
                  <c:y val="-0.2950561408123976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260-45BC-86B4-D14BFCF164B5}"/>
                </c:ext>
              </c:extLst>
            </c:dLbl>
            <c:dLbl>
              <c:idx val="7"/>
              <c:layout>
                <c:manualLayout>
                  <c:x val="-5.7228312796579545E-17"/>
                  <c:y val="-0.2609890109890110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260-45BC-86B4-D14BFCF164B5}"/>
                </c:ext>
              </c:extLst>
            </c:dLbl>
            <c:dLbl>
              <c:idx val="8"/>
              <c:layout>
                <c:manualLayout>
                  <c:x val="0"/>
                  <c:y val="-0.2256703216986133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260-45BC-86B4-D14BFCF164B5}"/>
                </c:ext>
              </c:extLst>
            </c:dLbl>
            <c:dLbl>
              <c:idx val="9"/>
              <c:layout>
                <c:manualLayout>
                  <c:x val="-4.6823705920581099E-3"/>
                  <c:y val="-0.2705140494857579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260-45BC-86B4-D14BFCF164B5}"/>
                </c:ext>
              </c:extLst>
            </c:dLbl>
            <c:dLbl>
              <c:idx val="10"/>
              <c:layout>
                <c:manualLayout>
                  <c:x val="-3.1215803947054065E-3"/>
                  <c:y val="-0.2937710337057453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260-45BC-86B4-D14BFCF164B5}"/>
                </c:ext>
              </c:extLst>
            </c:dLbl>
            <c:dLbl>
              <c:idx val="11"/>
              <c:layout>
                <c:manualLayout>
                  <c:x val="-1.5607901973527605E-3"/>
                  <c:y val="-0.1377700252836271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260-45BC-86B4-D14BFCF164B5}"/>
                </c:ext>
              </c:extLst>
            </c:dLbl>
            <c:dLbl>
              <c:idx val="12"/>
              <c:layout>
                <c:manualLayout>
                  <c:x val="-5.7228312796579545E-17"/>
                  <c:y val="-0.2250927044180580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260-45BC-86B4-D14BFCF164B5}"/>
                </c:ext>
              </c:extLst>
            </c:dLbl>
            <c:dLbl>
              <c:idx val="13"/>
              <c:layout>
                <c:manualLayout>
                  <c:x val="1.5607901973527032E-3"/>
                  <c:y val="-0.1729404074344226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260-45BC-86B4-D14BFCF164B5}"/>
                </c:ext>
              </c:extLst>
            </c:dLbl>
            <c:dLbl>
              <c:idx val="14"/>
              <c:layout>
                <c:manualLayout>
                  <c:x val="3.1215803947054065E-3"/>
                  <c:y val="-0.2512648456609283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C260-45BC-86B4-D14BFCF164B5}"/>
                </c:ext>
              </c:extLst>
            </c:dLbl>
            <c:dLbl>
              <c:idx val="15"/>
              <c:layout>
                <c:manualLayout>
                  <c:x val="4.6823705920581099E-3"/>
                  <c:y val="-0.2071694627461765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260-45BC-86B4-D14BFCF164B5}"/>
                </c:ext>
              </c:extLst>
            </c:dLbl>
            <c:dLbl>
              <c:idx val="16"/>
              <c:layout>
                <c:manualLayout>
                  <c:x val="-1.1445662559315909E-16"/>
                  <c:y val="-0.1894818849389035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C260-45BC-86B4-D14BFCF164B5}"/>
                </c:ext>
              </c:extLst>
            </c:dLbl>
            <c:dLbl>
              <c:idx val="17"/>
              <c:layout>
                <c:manualLayout>
                  <c:x val="-1.1445662559315909E-16"/>
                  <c:y val="-0.1647346879936651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260-45BC-86B4-D14BFCF164B5}"/>
                </c:ext>
              </c:extLst>
            </c:dLbl>
            <c:dLbl>
              <c:idx val="18"/>
              <c:layout>
                <c:manualLayout>
                  <c:x val="1.5607901973527032E-3"/>
                  <c:y val="-0.2050587847649871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C260-45BC-86B4-D14BFCF164B5}"/>
                </c:ext>
              </c:extLst>
            </c:dLbl>
            <c:dLbl>
              <c:idx val="19"/>
              <c:layout>
                <c:manualLayout>
                  <c:x val="-3.1215803947054065E-3"/>
                  <c:y val="-0.2154098923685430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C260-45BC-86B4-D14BFCF164B5}"/>
                </c:ext>
              </c:extLst>
            </c:dLbl>
            <c:dLbl>
              <c:idx val="20"/>
              <c:layout>
                <c:manualLayout>
                  <c:x val="-1.5607901973528177E-3"/>
                  <c:y val="-0.200099380730501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C260-45BC-86B4-D14BFCF164B5}"/>
                </c:ext>
              </c:extLst>
            </c:dLbl>
            <c:dLbl>
              <c:idx val="21"/>
              <c:layout>
                <c:manualLayout>
                  <c:x val="-1.1445662559315909E-16"/>
                  <c:y val="-0.3338363818505276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C260-45BC-86B4-D14BFCF164B5}"/>
                </c:ext>
              </c:extLst>
            </c:dLbl>
            <c:dLbl>
              <c:idx val="22"/>
              <c:layout>
                <c:manualLayout>
                  <c:x val="1.5607901973527032E-3"/>
                  <c:y val="-0.2182172651432716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C260-45BC-86B4-D14BFCF164B5}"/>
                </c:ext>
              </c:extLst>
            </c:dLbl>
            <c:dLbl>
              <c:idx val="23"/>
              <c:layout>
                <c:manualLayout>
                  <c:x val="3.121580394705292E-3"/>
                  <c:y val="-0.288418524408731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C260-45BC-86B4-D14BFCF164B5}"/>
                </c:ext>
              </c:extLst>
            </c:dLbl>
            <c:dLbl>
              <c:idx val="24"/>
              <c:layout>
                <c:manualLayout>
                  <c:x val="-1.5607901973527032E-3"/>
                  <c:y val="-0.287377551115309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C260-45BC-86B4-D14BFCF164B5}"/>
                </c:ext>
              </c:extLst>
            </c:dLbl>
            <c:dLbl>
              <c:idx val="25"/>
              <c:layout>
                <c:manualLayout>
                  <c:x val="3.121580394705292E-3"/>
                  <c:y val="-0.3649823758637686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C260-45BC-86B4-D14BFCF164B5}"/>
                </c:ext>
              </c:extLst>
            </c:dLbl>
            <c:dLbl>
              <c:idx val="26"/>
              <c:layout>
                <c:manualLayout>
                  <c:x val="-1.5607901973528177E-3"/>
                  <c:y val="-0.3518868388291674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C260-45BC-86B4-D14BFCF164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 anchor="ctr" anchorCtr="0"/>
              <a:lstStyle/>
              <a:p>
                <a:pPr>
                  <a:defRPr sz="1050" i="1">
                    <a:ln>
                      <a:noFill/>
                    </a:ln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Лист1!$B$2:$B$28</c:f>
              <c:numCache>
                <c:formatCode>0.0</c:formatCode>
                <c:ptCount val="27"/>
                <c:pt idx="0">
                  <c:v>11.404898533794745</c:v>
                </c:pt>
                <c:pt idx="1">
                  <c:v>19.072727871750729</c:v>
                </c:pt>
                <c:pt idx="2">
                  <c:v>20.53010243107709</c:v>
                </c:pt>
                <c:pt idx="3">
                  <c:v>13.8989653915578</c:v>
                </c:pt>
                <c:pt idx="4">
                  <c:v>29.147896402458944</c:v>
                </c:pt>
                <c:pt idx="5">
                  <c:v>36.691607629679844</c:v>
                </c:pt>
                <c:pt idx="6">
                  <c:v>41.136723015287878</c:v>
                </c:pt>
                <c:pt idx="7">
                  <c:v>37.041841008967907</c:v>
                </c:pt>
                <c:pt idx="8">
                  <c:v>29.377266006800124</c:v>
                </c:pt>
                <c:pt idx="9">
                  <c:v>37.552703302453722</c:v>
                </c:pt>
                <c:pt idx="10">
                  <c:v>41.60534355830606</c:v>
                </c:pt>
                <c:pt idx="11">
                  <c:v>16.681688939377175</c:v>
                </c:pt>
                <c:pt idx="12">
                  <c:v>31.30683754522132</c:v>
                </c:pt>
                <c:pt idx="13">
                  <c:v>22.637709025177536</c:v>
                </c:pt>
                <c:pt idx="14">
                  <c:v>34.814305129522054</c:v>
                </c:pt>
                <c:pt idx="15">
                  <c:v>28.443330101639564</c:v>
                </c:pt>
                <c:pt idx="16">
                  <c:v>25.617453774184007</c:v>
                </c:pt>
                <c:pt idx="17">
                  <c:v>22.000667299423561</c:v>
                </c:pt>
                <c:pt idx="18">
                  <c:v>28.780048574444823</c:v>
                </c:pt>
                <c:pt idx="19">
                  <c:v>29.085894693315961</c:v>
                </c:pt>
                <c:pt idx="20">
                  <c:v>27.650742638700603</c:v>
                </c:pt>
                <c:pt idx="21">
                  <c:v>48.34340828478161</c:v>
                </c:pt>
                <c:pt idx="22">
                  <c:v>30.545369579382097</c:v>
                </c:pt>
                <c:pt idx="23">
                  <c:v>40.413235885205154</c:v>
                </c:pt>
                <c:pt idx="24">
                  <c:v>42.605755302244276</c:v>
                </c:pt>
                <c:pt idx="25">
                  <c:v>52.982494786348845</c:v>
                </c:pt>
                <c:pt idx="26">
                  <c:v>51.227253314666129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C260-45BC-86B4-D14BFCF164B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Лист1!$C$2:$C$28</c:f>
              <c:numCache>
                <c:formatCode>General</c:formatCode>
                <c:ptCount val="27"/>
              </c:numCache>
            </c:numRef>
          </c:val>
          <c:extLst>
            <c:ext xmlns:c16="http://schemas.microsoft.com/office/drawing/2014/chart" uri="{C3380CC4-5D6E-409C-BE32-E72D297353CC}">
              <c16:uniqueId val="{0000001C-C260-45BC-86B4-D14BFCF164B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Лист1!$D$2:$D$28</c:f>
              <c:numCache>
                <c:formatCode>General</c:formatCode>
                <c:ptCount val="27"/>
              </c:numCache>
            </c:numRef>
          </c:val>
          <c:extLst>
            <c:ext xmlns:c16="http://schemas.microsoft.com/office/drawing/2014/chart" uri="{C3380CC4-5D6E-409C-BE32-E72D297353CC}">
              <c16:uniqueId val="{0000001D-C260-45BC-86B4-D14BFCF164B5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Лист1!$E$2:$E$28</c:f>
              <c:numCache>
                <c:formatCode>General</c:formatCode>
                <c:ptCount val="27"/>
              </c:numCache>
            </c:numRef>
          </c:val>
          <c:extLst>
            <c:ext xmlns:c16="http://schemas.microsoft.com/office/drawing/2014/chart" uri="{C3380CC4-5D6E-409C-BE32-E72D297353CC}">
              <c16:uniqueId val="{0000001E-C260-45BC-86B4-D14BFCF164B5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Лист1!$F$2:$F$28</c:f>
              <c:numCache>
                <c:formatCode>General</c:formatCode>
                <c:ptCount val="27"/>
              </c:numCache>
            </c:numRef>
          </c:val>
          <c:extLst>
            <c:ext xmlns:c16="http://schemas.microsoft.com/office/drawing/2014/chart" uri="{C3380CC4-5D6E-409C-BE32-E72D297353CC}">
              <c16:uniqueId val="{0000001F-C260-45BC-86B4-D14BFCF164B5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Лист1!$G$2:$G$28</c:f>
              <c:numCache>
                <c:formatCode>General</c:formatCode>
                <c:ptCount val="27"/>
              </c:numCache>
            </c:numRef>
          </c:val>
          <c:extLst>
            <c:ext xmlns:c16="http://schemas.microsoft.com/office/drawing/2014/chart" uri="{C3380CC4-5D6E-409C-BE32-E72D297353CC}">
              <c16:uniqueId val="{00000020-C260-45BC-86B4-D14BFCF164B5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Лист1!$H$2:$H$28</c:f>
              <c:numCache>
                <c:formatCode>General</c:formatCode>
                <c:ptCount val="27"/>
              </c:numCache>
            </c:numRef>
          </c:val>
          <c:extLst>
            <c:ext xmlns:c16="http://schemas.microsoft.com/office/drawing/2014/chart" uri="{C3380CC4-5D6E-409C-BE32-E72D297353CC}">
              <c16:uniqueId val="{00000021-C260-45BC-86B4-D14BFCF164B5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Лист1!$I$2:$I$28</c:f>
              <c:numCache>
                <c:formatCode>General</c:formatCode>
                <c:ptCount val="27"/>
              </c:numCache>
            </c:numRef>
          </c:val>
          <c:extLst>
            <c:ext xmlns:c16="http://schemas.microsoft.com/office/drawing/2014/chart" uri="{C3380CC4-5D6E-409C-BE32-E72D297353CC}">
              <c16:uniqueId val="{00000022-C260-45BC-86B4-D14BFCF164B5}"/>
            </c:ext>
          </c:extLst>
        </c:ser>
        <c:ser>
          <c:idx val="8"/>
          <c:order val="8"/>
          <c:tx>
            <c:strRef>
              <c:f>Лист1!$J$1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Лист1!$J$2:$J$28</c:f>
              <c:numCache>
                <c:formatCode>General</c:formatCode>
                <c:ptCount val="27"/>
              </c:numCache>
            </c:numRef>
          </c:val>
          <c:extLst>
            <c:ext xmlns:c16="http://schemas.microsoft.com/office/drawing/2014/chart" uri="{C3380CC4-5D6E-409C-BE32-E72D297353CC}">
              <c16:uniqueId val="{00000023-C260-45BC-86B4-D14BFCF164B5}"/>
            </c:ext>
          </c:extLst>
        </c:ser>
        <c:ser>
          <c:idx val="9"/>
          <c:order val="9"/>
          <c:tx>
            <c:strRef>
              <c:f>Лист1!$K$1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Лист1!$K$2:$K$28</c:f>
              <c:numCache>
                <c:formatCode>General</c:formatCode>
                <c:ptCount val="27"/>
              </c:numCache>
            </c:numRef>
          </c:val>
          <c:extLst>
            <c:ext xmlns:c16="http://schemas.microsoft.com/office/drawing/2014/chart" uri="{C3380CC4-5D6E-409C-BE32-E72D297353CC}">
              <c16:uniqueId val="{00000024-C260-45BC-86B4-D14BFCF164B5}"/>
            </c:ext>
          </c:extLst>
        </c:ser>
        <c:ser>
          <c:idx val="10"/>
          <c:order val="10"/>
          <c:tx>
            <c:strRef>
              <c:f>Лист1!$L$1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Лист1!$L$2:$L$28</c:f>
              <c:numCache>
                <c:formatCode>General</c:formatCode>
                <c:ptCount val="27"/>
              </c:numCache>
            </c:numRef>
          </c:val>
          <c:extLst>
            <c:ext xmlns:c16="http://schemas.microsoft.com/office/drawing/2014/chart" uri="{C3380CC4-5D6E-409C-BE32-E72D297353CC}">
              <c16:uniqueId val="{00000025-C260-45BC-86B4-D14BFCF164B5}"/>
            </c:ext>
          </c:extLst>
        </c:ser>
        <c:ser>
          <c:idx val="11"/>
          <c:order val="11"/>
          <c:tx>
            <c:strRef>
              <c:f>Лист1!$M$1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Лист1!$M$2:$M$28</c:f>
              <c:numCache>
                <c:formatCode>General</c:formatCode>
                <c:ptCount val="27"/>
                <c:pt idx="1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6-C260-45BC-86B4-D14BFCF164B5}"/>
            </c:ext>
          </c:extLst>
        </c:ser>
        <c:ser>
          <c:idx val="12"/>
          <c:order val="12"/>
          <c:tx>
            <c:strRef>
              <c:f>Лист1!$N$1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Лист1!$N$2:$N$28</c:f>
              <c:numCache>
                <c:formatCode>General</c:formatCode>
                <c:ptCount val="27"/>
              </c:numCache>
            </c:numRef>
          </c:val>
          <c:extLst>
            <c:ext xmlns:c16="http://schemas.microsoft.com/office/drawing/2014/chart" uri="{C3380CC4-5D6E-409C-BE32-E72D297353CC}">
              <c16:uniqueId val="{00000027-C260-45BC-86B4-D14BFCF164B5}"/>
            </c:ext>
          </c:extLst>
        </c:ser>
        <c:ser>
          <c:idx val="13"/>
          <c:order val="13"/>
          <c:tx>
            <c:strRef>
              <c:f>Лист1!$O$1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Лист1!$O$2:$O$28</c:f>
              <c:numCache>
                <c:formatCode>General</c:formatCode>
                <c:ptCount val="27"/>
              </c:numCache>
            </c:numRef>
          </c:val>
          <c:extLst>
            <c:ext xmlns:c16="http://schemas.microsoft.com/office/drawing/2014/chart" uri="{C3380CC4-5D6E-409C-BE32-E72D297353CC}">
              <c16:uniqueId val="{00000028-C260-45BC-86B4-D14BFCF164B5}"/>
            </c:ext>
          </c:extLst>
        </c:ser>
        <c:ser>
          <c:idx val="14"/>
          <c:order val="14"/>
          <c:tx>
            <c:strRef>
              <c:f>Лист1!$P$1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Лист1!$P$2:$P$28</c:f>
              <c:numCache>
                <c:formatCode>General</c:formatCode>
                <c:ptCount val="27"/>
              </c:numCache>
            </c:numRef>
          </c:val>
          <c:extLst>
            <c:ext xmlns:c16="http://schemas.microsoft.com/office/drawing/2014/chart" uri="{C3380CC4-5D6E-409C-BE32-E72D297353CC}">
              <c16:uniqueId val="{00000029-C260-45BC-86B4-D14BFCF164B5}"/>
            </c:ext>
          </c:extLst>
        </c:ser>
        <c:ser>
          <c:idx val="15"/>
          <c:order val="15"/>
          <c:tx>
            <c:strRef>
              <c:f>Лист1!$Q$1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Лист1!$Q$2:$Q$28</c:f>
              <c:numCache>
                <c:formatCode>General</c:formatCode>
                <c:ptCount val="27"/>
              </c:numCache>
            </c:numRef>
          </c:val>
          <c:extLst>
            <c:ext xmlns:c16="http://schemas.microsoft.com/office/drawing/2014/chart" uri="{C3380CC4-5D6E-409C-BE32-E72D297353CC}">
              <c16:uniqueId val="{0000002A-C260-45BC-86B4-D14BFCF164B5}"/>
            </c:ext>
          </c:extLst>
        </c:ser>
        <c:ser>
          <c:idx val="16"/>
          <c:order val="16"/>
          <c:tx>
            <c:strRef>
              <c:f>Лист1!$R$1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Лист1!$R$2:$R$28</c:f>
              <c:numCache>
                <c:formatCode>General</c:formatCode>
                <c:ptCount val="27"/>
              </c:numCache>
            </c:numRef>
          </c:val>
          <c:extLst>
            <c:ext xmlns:c16="http://schemas.microsoft.com/office/drawing/2014/chart" uri="{C3380CC4-5D6E-409C-BE32-E72D297353CC}">
              <c16:uniqueId val="{0000002B-C260-45BC-86B4-D14BFCF164B5}"/>
            </c:ext>
          </c:extLst>
        </c:ser>
        <c:ser>
          <c:idx val="17"/>
          <c:order val="17"/>
          <c:tx>
            <c:strRef>
              <c:f>Лист1!$S$1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Лист1!$S$2:$S$28</c:f>
              <c:numCache>
                <c:formatCode>General</c:formatCode>
                <c:ptCount val="27"/>
              </c:numCache>
            </c:numRef>
          </c:val>
          <c:extLst>
            <c:ext xmlns:c16="http://schemas.microsoft.com/office/drawing/2014/chart" uri="{C3380CC4-5D6E-409C-BE32-E72D297353CC}">
              <c16:uniqueId val="{0000002C-C260-45BC-86B4-D14BFCF164B5}"/>
            </c:ext>
          </c:extLst>
        </c:ser>
        <c:ser>
          <c:idx val="18"/>
          <c:order val="18"/>
          <c:tx>
            <c:strRef>
              <c:f>Лист1!$T$1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Лист1!$T$2:$T$28</c:f>
              <c:numCache>
                <c:formatCode>General</c:formatCode>
                <c:ptCount val="27"/>
              </c:numCache>
            </c:numRef>
          </c:val>
          <c:extLst>
            <c:ext xmlns:c16="http://schemas.microsoft.com/office/drawing/2014/chart" uri="{C3380CC4-5D6E-409C-BE32-E72D297353CC}">
              <c16:uniqueId val="{0000002D-C260-45BC-86B4-D14BFCF164B5}"/>
            </c:ext>
          </c:extLst>
        </c:ser>
        <c:ser>
          <c:idx val="19"/>
          <c:order val="19"/>
          <c:tx>
            <c:strRef>
              <c:f>Лист1!$U$1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Лист1!$U$2:$U$28</c:f>
              <c:numCache>
                <c:formatCode>General</c:formatCode>
                <c:ptCount val="27"/>
              </c:numCache>
            </c:numRef>
          </c:val>
          <c:extLst>
            <c:ext xmlns:c16="http://schemas.microsoft.com/office/drawing/2014/chart" uri="{C3380CC4-5D6E-409C-BE32-E72D297353CC}">
              <c16:uniqueId val="{0000002E-C260-45BC-86B4-D14BFCF164B5}"/>
            </c:ext>
          </c:extLst>
        </c:ser>
        <c:ser>
          <c:idx val="20"/>
          <c:order val="20"/>
          <c:tx>
            <c:strRef>
              <c:f>Лист1!$V$1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Лист1!$V$2:$V$28</c:f>
              <c:numCache>
                <c:formatCode>General</c:formatCode>
                <c:ptCount val="27"/>
              </c:numCache>
            </c:numRef>
          </c:val>
          <c:extLst>
            <c:ext xmlns:c16="http://schemas.microsoft.com/office/drawing/2014/chart" uri="{C3380CC4-5D6E-409C-BE32-E72D297353CC}">
              <c16:uniqueId val="{0000002F-C260-45BC-86B4-D14BFCF164B5}"/>
            </c:ext>
          </c:extLst>
        </c:ser>
        <c:ser>
          <c:idx val="21"/>
          <c:order val="21"/>
          <c:tx>
            <c:strRef>
              <c:f>Лист1!$W$1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Лист1!$W$2:$W$28</c:f>
              <c:numCache>
                <c:formatCode>General</c:formatCode>
                <c:ptCount val="27"/>
              </c:numCache>
            </c:numRef>
          </c:val>
          <c:extLst>
            <c:ext xmlns:c16="http://schemas.microsoft.com/office/drawing/2014/chart" uri="{C3380CC4-5D6E-409C-BE32-E72D297353CC}">
              <c16:uniqueId val="{00000030-C260-45BC-86B4-D14BFCF164B5}"/>
            </c:ext>
          </c:extLst>
        </c:ser>
        <c:ser>
          <c:idx val="22"/>
          <c:order val="22"/>
          <c:tx>
            <c:strRef>
              <c:f>Лист1!$X$1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Лист1!$X$2:$X$28</c:f>
              <c:numCache>
                <c:formatCode>General</c:formatCode>
                <c:ptCount val="27"/>
              </c:numCache>
            </c:numRef>
          </c:val>
          <c:extLst>
            <c:ext xmlns:c16="http://schemas.microsoft.com/office/drawing/2014/chart" uri="{C3380CC4-5D6E-409C-BE32-E72D297353CC}">
              <c16:uniqueId val="{00000031-C260-45BC-86B4-D14BFCF164B5}"/>
            </c:ext>
          </c:extLst>
        </c:ser>
        <c:ser>
          <c:idx val="23"/>
          <c:order val="23"/>
          <c:tx>
            <c:strRef>
              <c:f>Лист1!$Y$1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Лист1!$Y$2:$Y$28</c:f>
              <c:numCache>
                <c:formatCode>General</c:formatCode>
                <c:ptCount val="27"/>
              </c:numCache>
            </c:numRef>
          </c:val>
          <c:extLst>
            <c:ext xmlns:c16="http://schemas.microsoft.com/office/drawing/2014/chart" uri="{C3380CC4-5D6E-409C-BE32-E72D297353CC}">
              <c16:uniqueId val="{00000032-C260-45BC-86B4-D14BFCF164B5}"/>
            </c:ext>
          </c:extLst>
        </c:ser>
        <c:ser>
          <c:idx val="24"/>
          <c:order val="24"/>
          <c:tx>
            <c:strRef>
              <c:f>Лист1!$Z$1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Лист1!$Z$2:$Z$28</c:f>
              <c:numCache>
                <c:formatCode>General</c:formatCode>
                <c:ptCount val="27"/>
              </c:numCache>
            </c:numRef>
          </c:val>
          <c:extLst>
            <c:ext xmlns:c16="http://schemas.microsoft.com/office/drawing/2014/chart" uri="{C3380CC4-5D6E-409C-BE32-E72D297353CC}">
              <c16:uniqueId val="{00000033-C260-45BC-86B4-D14BFCF164B5}"/>
            </c:ext>
          </c:extLst>
        </c:ser>
        <c:ser>
          <c:idx val="25"/>
          <c:order val="25"/>
          <c:tx>
            <c:strRef>
              <c:f>Лист1!$AA$1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Лист1!$AA$2:$AA$28</c:f>
              <c:numCache>
                <c:formatCode>General</c:formatCode>
                <c:ptCount val="27"/>
              </c:numCache>
            </c:numRef>
          </c:val>
          <c:extLst>
            <c:ext xmlns:c16="http://schemas.microsoft.com/office/drawing/2014/chart" uri="{C3380CC4-5D6E-409C-BE32-E72D297353CC}">
              <c16:uniqueId val="{00000034-C260-45BC-86B4-D14BFCF164B5}"/>
            </c:ext>
          </c:extLst>
        </c:ser>
        <c:ser>
          <c:idx val="26"/>
          <c:order val="26"/>
          <c:tx>
            <c:strRef>
              <c:f>Лист1!$AB$1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Лист1!$AB$2:$AB$28</c:f>
              <c:numCache>
                <c:formatCode>General</c:formatCode>
                <c:ptCount val="27"/>
              </c:numCache>
            </c:numRef>
          </c:val>
          <c:extLst>
            <c:ext xmlns:c16="http://schemas.microsoft.com/office/drawing/2014/chart" uri="{C3380CC4-5D6E-409C-BE32-E72D297353CC}">
              <c16:uniqueId val="{00000035-C260-45BC-86B4-D14BFCF164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20287216"/>
        <c:axId val="222097304"/>
      </c:barChart>
      <c:catAx>
        <c:axId val="2202872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222097304"/>
        <c:crossesAt val="0"/>
        <c:auto val="1"/>
        <c:lblAlgn val="ctr"/>
        <c:lblOffset val="100"/>
        <c:noMultiLvlLbl val="0"/>
      </c:catAx>
      <c:valAx>
        <c:axId val="222097304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2202872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392968746886047E-2"/>
          <c:y val="2.3442710865166125E-2"/>
          <c:w val="0.90142723616608278"/>
          <c:h val="0.7510985210328181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 w="11430" cap="flat" cmpd="sng" algn="ctr">
              <a:solidFill>
                <a:schemeClr val="bg2">
                  <a:lumMod val="50000"/>
                </a:schemeClr>
              </a:solidFill>
              <a:prstDash val="solid"/>
            </a:ln>
            <a:effectLst>
              <a:outerShdw blurRad="39000" dist="25400" dir="5400000" rotWithShape="0">
                <a:schemeClr val="accent1">
                  <a:shade val="33000"/>
                  <a:alpha val="83000"/>
                </a:schemeClr>
              </a:outerShdw>
            </a:effectLst>
            <a:scene3d>
              <a:camera prst="orthographicFront"/>
              <a:lightRig rig="threePt" dir="t"/>
            </a:scene3d>
            <a:sp3d prstMaterial="dkEdge">
              <a:bevelB/>
            </a:sp3d>
          </c:spPr>
          <c:invertIfNegative val="0"/>
          <c:dLbls>
            <c:dLbl>
              <c:idx val="0"/>
              <c:layout>
                <c:manualLayout>
                  <c:x val="7.1031675066122743E-3"/>
                  <c:y val="-0.3446326012085613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2DB-4884-A02E-706D2D21129C}"/>
                </c:ext>
              </c:extLst>
            </c:dLbl>
            <c:dLbl>
              <c:idx val="1"/>
              <c:layout>
                <c:manualLayout>
                  <c:x val="8.4520188960811628E-3"/>
                  <c:y val="-9.34390945289492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2DB-4884-A02E-706D2D21129C}"/>
                </c:ext>
              </c:extLst>
            </c:dLbl>
            <c:dLbl>
              <c:idx val="2"/>
              <c:layout>
                <c:manualLayout>
                  <c:x val="8.9651628724232591E-3"/>
                  <c:y val="-0.300686397163600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2DB-4884-A02E-706D2D21129C}"/>
                </c:ext>
              </c:extLst>
            </c:dLbl>
            <c:dLbl>
              <c:idx val="3"/>
              <c:layout>
                <c:manualLayout>
                  <c:x val="8.9547977234263141E-3"/>
                  <c:y val="-0.117002297651307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2DB-4884-A02E-706D2D21129C}"/>
                </c:ext>
              </c:extLst>
            </c:dLbl>
            <c:dLbl>
              <c:idx val="4"/>
              <c:layout>
                <c:manualLayout>
                  <c:x val="-5.371911220149407E-4"/>
                  <c:y val="-0.114835267900990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2DB-4884-A02E-706D2D21129C}"/>
                </c:ext>
              </c:extLst>
            </c:dLbl>
            <c:dLbl>
              <c:idx val="5"/>
              <c:layout>
                <c:manualLayout>
                  <c:x val="1.0889210930229281E-2"/>
                  <c:y val="-0.375701210332507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2DB-4884-A02E-706D2D21129C}"/>
                </c:ext>
              </c:extLst>
            </c:dLbl>
            <c:dLbl>
              <c:idx val="6"/>
              <c:layout>
                <c:manualLayout>
                  <c:x val="1.0334744559886099E-2"/>
                  <c:y val="-7.93941574929678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2DB-4884-A02E-706D2D21129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 anchor="ctr" anchorCtr="0"/>
              <a:lstStyle/>
              <a:p>
                <a:pPr>
                  <a:defRPr sz="1050" i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город Орел</c:v>
                </c:pt>
                <c:pt idx="1">
                  <c:v> город Мценск</c:v>
                </c:pt>
                <c:pt idx="2">
                  <c:v>Знаменский район</c:v>
                </c:pt>
                <c:pt idx="3">
                  <c:v>Корсаковский район</c:v>
                </c:pt>
                <c:pt idx="4">
                  <c:v>Новосильский район</c:v>
                </c:pt>
                <c:pt idx="5">
                  <c:v>Хотынецкий район</c:v>
                </c:pt>
                <c:pt idx="6">
                  <c:v>Шаблыкинский район</c:v>
                </c:pt>
              </c:strCache>
            </c:strRef>
          </c:cat>
          <c:val>
            <c:numRef>
              <c:f>Лист1!$B$2:$B$8</c:f>
              <c:numCache>
                <c:formatCode>0.0</c:formatCode>
                <c:ptCount val="7"/>
                <c:pt idx="0">
                  <c:v>4.0999999999999996</c:v>
                </c:pt>
                <c:pt idx="1">
                  <c:v>0.6</c:v>
                </c:pt>
                <c:pt idx="2">
                  <c:v>3.5</c:v>
                </c:pt>
                <c:pt idx="3">
                  <c:v>1.1000000000000001</c:v>
                </c:pt>
                <c:pt idx="4">
                  <c:v>0.9</c:v>
                </c:pt>
                <c:pt idx="5">
                  <c:v>4.7</c:v>
                </c:pt>
                <c:pt idx="6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2DB-4884-A02E-706D2D2112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22098088"/>
        <c:axId val="222098480"/>
        <c:axId val="0"/>
      </c:bar3DChart>
      <c:catAx>
        <c:axId val="2220980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222098480"/>
        <c:crossesAt val="0"/>
        <c:auto val="1"/>
        <c:lblAlgn val="ctr"/>
        <c:lblOffset val="100"/>
        <c:noMultiLvlLbl val="0"/>
      </c:catAx>
      <c:valAx>
        <c:axId val="222098480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222098088"/>
        <c:crosses val="autoZero"/>
        <c:crossBetween val="between"/>
        <c:majorUnit val="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0.36337</cdr:y>
    </cdr:from>
    <cdr:to>
      <cdr:x>0.0708</cdr:x>
      <cdr:y>0.44348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-35496" y="2187985"/>
          <a:ext cx="576064" cy="48231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dirty="0">
              <a:solidFill>
                <a:schemeClr val="tx1"/>
              </a:solidFill>
            </a:rPr>
            <a:t>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0.00024</cdr:x>
      <cdr:y>0.37183</cdr:y>
    </cdr:from>
    <cdr:to>
      <cdr:x>0.0531</cdr:x>
      <cdr:y>0.45193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1977" y="2238915"/>
          <a:ext cx="430071" cy="48231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800" dirty="0">
              <a:solidFill>
                <a:schemeClr val="tx1"/>
              </a:solidFill>
            </a:rPr>
            <a:t>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7DB836-24D2-44C7-8AD2-2790FE5CD14A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24017-7E27-432C-9A72-046D69C2A5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238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24017-7E27-432C-9A72-046D69C2A54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7130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24017-7E27-432C-9A72-046D69C2A545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859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5256584" cy="4320480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оценка Качества управления муниципальными финансами муниципальных районов (муниципальных округов, городских округов) Орловской области</a:t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2022 год</a:t>
            </a:r>
          </a:p>
        </p:txBody>
      </p:sp>
    </p:spTree>
    <p:extLst>
      <p:ext uri="{BB962C8B-B14F-4D97-AF65-F5344CB8AC3E}">
        <p14:creationId xmlns:p14="http://schemas.microsoft.com/office/powerpoint/2010/main" val="30761484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60648"/>
            <a:ext cx="77403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16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1F497D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Отношение объема просроченной кредиторской задолженности местного бюджета к объему расходов местного бюджета</a:t>
            </a:r>
            <a:br>
              <a:rPr lang="ru-RU" sz="16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1F497D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ru-RU" sz="16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1F497D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(за исключением расходов, осуществляемых за счет субвенции) 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851777656"/>
              </p:ext>
            </p:extLst>
          </p:nvPr>
        </p:nvGraphicFramePr>
        <p:xfrm>
          <a:off x="323528" y="1700808"/>
          <a:ext cx="7235786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95536" y="3429000"/>
            <a:ext cx="430071" cy="4823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dirty="0">
                <a:solidFill>
                  <a:schemeClr val="tx1"/>
                </a:solidFill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3954818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47664" y="188640"/>
            <a:ext cx="56886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1F497D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наличие просроченной кредиторской задолженности по оплате труда с начислениями на нее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290218471"/>
              </p:ext>
            </p:extLst>
          </p:nvPr>
        </p:nvGraphicFramePr>
        <p:xfrm>
          <a:off x="251520" y="1111970"/>
          <a:ext cx="7488832" cy="61780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рямоугольник 6"/>
          <p:cNvSpPr/>
          <p:nvPr/>
        </p:nvSpPr>
        <p:spPr>
          <a:xfrm rot="16200000">
            <a:off x="-360548" y="2960948"/>
            <a:ext cx="1224136" cy="28803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тыс. рублей</a:t>
            </a:r>
          </a:p>
        </p:txBody>
      </p:sp>
    </p:spTree>
    <p:extLst>
      <p:ext uri="{BB962C8B-B14F-4D97-AF65-F5344CB8AC3E}">
        <p14:creationId xmlns:p14="http://schemas.microsoft.com/office/powerpoint/2010/main" val="28775109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31640" y="188640"/>
            <a:ext cx="619268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1F497D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Результаты мониторинга соблюдения муниципальными районами (муниципальными округами, </a:t>
            </a:r>
            <a:r>
              <a:rPr lang="ru-RU" sz="1600" b="1" cap="all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1F497D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городскими округами) </a:t>
            </a:r>
            <a:r>
              <a:rPr lang="ru-RU" sz="16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1F497D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требований </a:t>
            </a:r>
            <a:r>
              <a:rPr lang="ru-RU" sz="1600" b="1" cap="all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1F497D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бюджетного законодательства </a:t>
            </a:r>
            <a:endParaRPr lang="ru-RU" sz="1600" b="1" cap="all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solidFill>
                <a:srgbClr val="1F497D">
                  <a:lumMod val="60000"/>
                  <a:lumOff val="4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2060848"/>
            <a:ext cx="2520280" cy="2800767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Превышение норматива формирования расходов на содержание органов местного самоуправления</a:t>
            </a:r>
          </a:p>
          <a:p>
            <a:pPr algn="ctr"/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ru-RU" sz="1600" dirty="0"/>
              <a:t>Орловский МО</a:t>
            </a:r>
          </a:p>
          <a:p>
            <a:pPr algn="ctr"/>
            <a:r>
              <a:rPr lang="ru-RU" sz="1600" dirty="0" err="1"/>
              <a:t>Колпнянский</a:t>
            </a:r>
            <a:r>
              <a:rPr lang="ru-RU" sz="1600" dirty="0"/>
              <a:t> район</a:t>
            </a:r>
          </a:p>
          <a:p>
            <a:pPr algn="ctr"/>
            <a:r>
              <a:rPr lang="ru-RU" sz="1600" dirty="0" err="1"/>
              <a:t>Хотынецкий</a:t>
            </a:r>
            <a:r>
              <a:rPr lang="ru-RU" sz="1600" dirty="0"/>
              <a:t> район</a:t>
            </a:r>
          </a:p>
          <a:p>
            <a:pPr algn="ctr"/>
            <a:r>
              <a:rPr lang="ru-RU" sz="1600" dirty="0" err="1"/>
              <a:t>Шаблыкинский</a:t>
            </a:r>
            <a:r>
              <a:rPr lang="ru-RU" sz="1600" dirty="0"/>
              <a:t> район</a:t>
            </a:r>
          </a:p>
          <a:p>
            <a:pPr algn="ctr"/>
            <a:endParaRPr lang="ru-RU" sz="1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238836" y="1568405"/>
            <a:ext cx="3526578" cy="4524315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Несоблюдение органами местного самоуправления условий предоставления межбюджетных трансфертов из областного бюджета в течение отчетного финансового года по плановым назначениям</a:t>
            </a:r>
          </a:p>
          <a:p>
            <a:pPr algn="ctr"/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ru-RU" sz="1600" dirty="0"/>
              <a:t>Орловский МО</a:t>
            </a:r>
          </a:p>
          <a:p>
            <a:pPr algn="ctr"/>
            <a:r>
              <a:rPr lang="ru-RU" sz="1600" dirty="0" err="1"/>
              <a:t>Глазуновский</a:t>
            </a:r>
            <a:r>
              <a:rPr lang="ru-RU" sz="1600" dirty="0"/>
              <a:t> район</a:t>
            </a:r>
          </a:p>
          <a:p>
            <a:pPr algn="ctr"/>
            <a:r>
              <a:rPr lang="ru-RU" sz="1600" dirty="0" err="1"/>
              <a:t>Колпнянский</a:t>
            </a:r>
            <a:r>
              <a:rPr lang="ru-RU" sz="1600" dirty="0"/>
              <a:t> район</a:t>
            </a:r>
          </a:p>
          <a:p>
            <a:pPr algn="ctr"/>
            <a:r>
              <a:rPr lang="ru-RU" sz="1600" dirty="0" err="1"/>
              <a:t>Кромской</a:t>
            </a:r>
            <a:r>
              <a:rPr lang="ru-RU" sz="1600" dirty="0"/>
              <a:t> район</a:t>
            </a:r>
          </a:p>
          <a:p>
            <a:pPr algn="ctr"/>
            <a:r>
              <a:rPr lang="ru-RU" sz="1600" dirty="0" err="1"/>
              <a:t>Малоархангельский</a:t>
            </a:r>
            <a:r>
              <a:rPr lang="ru-RU" sz="1600" dirty="0"/>
              <a:t> район</a:t>
            </a:r>
          </a:p>
          <a:p>
            <a:pPr algn="ctr"/>
            <a:r>
              <a:rPr lang="ru-RU" sz="1600" dirty="0" err="1"/>
              <a:t>Новодеревеньковский</a:t>
            </a:r>
            <a:r>
              <a:rPr lang="ru-RU" sz="1600" dirty="0"/>
              <a:t> район</a:t>
            </a:r>
          </a:p>
          <a:p>
            <a:pPr algn="ctr"/>
            <a:r>
              <a:rPr lang="ru-RU" sz="1600" dirty="0"/>
              <a:t>Свердловский район</a:t>
            </a:r>
          </a:p>
          <a:p>
            <a:pPr algn="ctr"/>
            <a:r>
              <a:rPr lang="ru-RU" sz="1600" dirty="0" err="1"/>
              <a:t>Хотынецкий</a:t>
            </a:r>
            <a:r>
              <a:rPr lang="ru-RU" sz="1600" dirty="0"/>
              <a:t> район</a:t>
            </a:r>
          </a:p>
          <a:p>
            <a:pPr algn="ctr"/>
            <a:r>
              <a:rPr lang="ru-RU" sz="1600" dirty="0" err="1"/>
              <a:t>Шаблыкинский</a:t>
            </a:r>
            <a:r>
              <a:rPr lang="ru-RU" sz="1600" dirty="0"/>
              <a:t> район</a:t>
            </a:r>
          </a:p>
          <a:p>
            <a:pPr algn="ctr"/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180525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355160" cy="1008112"/>
          </a:xfr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18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Рейтинг муниципальных районов (муниципальных округов, городских округов) Орловской области по качеству управления муниципальными финансами за 2022 год</a:t>
            </a:r>
            <a:endParaRPr lang="ru-RU" sz="180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397167282"/>
              </p:ext>
            </p:extLst>
          </p:nvPr>
        </p:nvGraphicFramePr>
        <p:xfrm>
          <a:off x="992158" y="1988840"/>
          <a:ext cx="694413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 rot="16200000">
            <a:off x="-979098" y="3509464"/>
            <a:ext cx="320384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/>
              <a:t>Количество муниципальных районов (муниципальных округов, городских округов) </a:t>
            </a:r>
          </a:p>
        </p:txBody>
      </p:sp>
    </p:spTree>
    <p:extLst>
      <p:ext uri="{BB962C8B-B14F-4D97-AF65-F5344CB8AC3E}">
        <p14:creationId xmlns:p14="http://schemas.microsoft.com/office/powerpoint/2010/main" val="3938339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1"/>
            <a:ext cx="7211144" cy="1015961"/>
          </a:xfrm>
        </p:spPr>
        <p:txBody>
          <a:bodyPr>
            <a:normAutofit/>
          </a:bodyPr>
          <a:lstStyle/>
          <a:p>
            <a:pPr algn="ctr"/>
            <a:r>
              <a:rPr lang="ru-RU" sz="16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Муниципальные районы (муниципальные округа, городские округа) Орловской области, КОТОРЫМ ПРИСВОЕНА </a:t>
            </a:r>
            <a:r>
              <a:rPr lang="en-US" sz="16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ru-RU" sz="16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СТЕПЕНЬ КАЧЕСТВА управления муниципальными финансами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556792"/>
            <a:ext cx="4572000" cy="2638094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lvl="0" indent="-285750" algn="just">
              <a:lnSpc>
                <a:spcPct val="150000"/>
              </a:lnSpc>
              <a:buBlip>
                <a:blip r:embed="rId2"/>
              </a:buBlip>
            </a:pPr>
            <a:r>
              <a:rPr lang="ru-RU" sz="1400" b="1" dirty="0" err="1"/>
              <a:t>Ливенский</a:t>
            </a:r>
            <a:r>
              <a:rPr lang="ru-RU" sz="1400" b="1" dirty="0"/>
              <a:t> район</a:t>
            </a:r>
          </a:p>
          <a:p>
            <a:pPr marL="285750" lvl="0" indent="-285750" algn="just">
              <a:lnSpc>
                <a:spcPct val="150000"/>
              </a:lnSpc>
              <a:buBlip>
                <a:blip r:embed="rId2"/>
              </a:buBlip>
            </a:pPr>
            <a:r>
              <a:rPr lang="ru-RU" sz="1400" b="1" dirty="0"/>
              <a:t>Покровский район</a:t>
            </a:r>
          </a:p>
          <a:p>
            <a:pPr marL="285750" lvl="0" indent="-285750" algn="just">
              <a:lnSpc>
                <a:spcPct val="150000"/>
              </a:lnSpc>
              <a:buBlip>
                <a:blip r:embed="rId2"/>
              </a:buBlip>
            </a:pPr>
            <a:r>
              <a:rPr lang="ru-RU" sz="1400" b="1" dirty="0"/>
              <a:t>Дмитровский район</a:t>
            </a:r>
          </a:p>
          <a:p>
            <a:pPr marL="285750" lvl="0" indent="-285750" algn="just">
              <a:lnSpc>
                <a:spcPct val="150000"/>
              </a:lnSpc>
              <a:buBlip>
                <a:blip r:embed="rId2"/>
              </a:buBlip>
            </a:pPr>
            <a:r>
              <a:rPr lang="ru-RU" sz="1400" b="1" dirty="0" err="1"/>
              <a:t>Краснозоренский</a:t>
            </a:r>
            <a:r>
              <a:rPr lang="ru-RU" sz="1400" b="1" dirty="0"/>
              <a:t> район</a:t>
            </a:r>
          </a:p>
          <a:p>
            <a:pPr marL="285750" lvl="0" indent="-285750" algn="just">
              <a:lnSpc>
                <a:spcPct val="150000"/>
              </a:lnSpc>
              <a:buBlip>
                <a:blip r:embed="rId2"/>
              </a:buBlip>
            </a:pPr>
            <a:r>
              <a:rPr lang="ru-RU" sz="1400" b="1" dirty="0" err="1"/>
              <a:t>Мценский</a:t>
            </a:r>
            <a:r>
              <a:rPr lang="ru-RU" sz="1400" b="1" dirty="0"/>
              <a:t> район</a:t>
            </a:r>
          </a:p>
          <a:p>
            <a:pPr marL="285750" lvl="0" indent="-285750" algn="just">
              <a:lnSpc>
                <a:spcPct val="150000"/>
              </a:lnSpc>
              <a:buBlip>
                <a:blip r:embed="rId2"/>
              </a:buBlip>
            </a:pPr>
            <a:r>
              <a:rPr lang="ru-RU" sz="1400" b="1" dirty="0" err="1"/>
              <a:t>Верховский</a:t>
            </a:r>
            <a:r>
              <a:rPr lang="ru-RU" sz="1400" b="1" dirty="0"/>
              <a:t> район</a:t>
            </a:r>
          </a:p>
          <a:p>
            <a:pPr marL="285750" lvl="0" indent="-285750" algn="just">
              <a:lnSpc>
                <a:spcPct val="150000"/>
              </a:lnSpc>
              <a:buBlip>
                <a:blip r:embed="rId2"/>
              </a:buBlip>
            </a:pPr>
            <a:r>
              <a:rPr lang="ru-RU" sz="1400" b="1" dirty="0"/>
              <a:t>город Ливны</a:t>
            </a:r>
          </a:p>
          <a:p>
            <a:pPr marL="285750" lvl="0" indent="-285750" algn="just">
              <a:lnSpc>
                <a:spcPct val="150000"/>
              </a:lnSpc>
              <a:buBlip>
                <a:blip r:embed="rId2"/>
              </a:buBlip>
            </a:pPr>
            <a:r>
              <a:rPr lang="ru-RU" sz="1400" b="1" dirty="0"/>
              <a:t>Болховский район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034220326"/>
              </p:ext>
            </p:extLst>
          </p:nvPr>
        </p:nvGraphicFramePr>
        <p:xfrm>
          <a:off x="3995936" y="2564904"/>
          <a:ext cx="4032448" cy="3384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19659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3926" y="116632"/>
            <a:ext cx="7242048" cy="1008112"/>
          </a:xfrm>
        </p:spPr>
        <p:txBody>
          <a:bodyPr>
            <a:normAutofit/>
          </a:bodyPr>
          <a:lstStyle/>
          <a:p>
            <a:pPr algn="ctr"/>
            <a:r>
              <a:rPr lang="ru-RU" sz="1600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1F497D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Муниципальные районы (муниципальные округа, городские округа) Орловской области, которым присвоена</a:t>
            </a:r>
            <a:r>
              <a:rPr lang="en-US" sz="1600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1F497D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II </a:t>
            </a:r>
            <a:r>
              <a:rPr lang="ru-RU" sz="1600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1F497D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степень  качества управления муниципальными финансами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821" y="1412775"/>
            <a:ext cx="405612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50000"/>
              </a:lnSpc>
              <a:buBlip>
                <a:blip r:embed="rId2"/>
              </a:buBlip>
            </a:pPr>
            <a:r>
              <a:rPr lang="ru-RU" sz="1400" b="1" dirty="0" err="1">
                <a:solidFill>
                  <a:prstClr val="black"/>
                </a:solidFill>
              </a:rPr>
              <a:t>Кромской</a:t>
            </a:r>
            <a:r>
              <a:rPr lang="ru-RU" sz="1400" b="1" dirty="0">
                <a:solidFill>
                  <a:prstClr val="black"/>
                </a:solidFill>
              </a:rPr>
              <a:t> район *</a:t>
            </a:r>
          </a:p>
          <a:p>
            <a:pPr marL="285750" lvl="0" indent="-285750">
              <a:lnSpc>
                <a:spcPct val="150000"/>
              </a:lnSpc>
              <a:buBlip>
                <a:blip r:embed="rId2"/>
              </a:buBlip>
            </a:pPr>
            <a:r>
              <a:rPr lang="ru-RU" sz="1400" b="1" dirty="0" err="1">
                <a:solidFill>
                  <a:prstClr val="black"/>
                </a:solidFill>
              </a:rPr>
              <a:t>Должанский</a:t>
            </a:r>
            <a:r>
              <a:rPr lang="ru-RU" sz="1400" b="1" dirty="0">
                <a:solidFill>
                  <a:prstClr val="black"/>
                </a:solidFill>
              </a:rPr>
              <a:t> район *</a:t>
            </a:r>
          </a:p>
          <a:p>
            <a:pPr marL="285750" lvl="0" indent="-285750">
              <a:lnSpc>
                <a:spcPct val="150000"/>
              </a:lnSpc>
              <a:buBlip>
                <a:blip r:embed="rId2"/>
              </a:buBlip>
            </a:pPr>
            <a:r>
              <a:rPr lang="ru-RU" sz="1400" b="1" dirty="0">
                <a:solidFill>
                  <a:prstClr val="black"/>
                </a:solidFill>
              </a:rPr>
              <a:t>Знаменский район</a:t>
            </a:r>
          </a:p>
          <a:p>
            <a:pPr marL="285750" lvl="0" indent="-285750">
              <a:lnSpc>
                <a:spcPct val="150000"/>
              </a:lnSpc>
              <a:buBlip>
                <a:blip r:embed="rId2"/>
              </a:buBlip>
            </a:pPr>
            <a:r>
              <a:rPr lang="ru-RU" sz="1400" b="1" dirty="0" err="1">
                <a:solidFill>
                  <a:prstClr val="black"/>
                </a:solidFill>
              </a:rPr>
              <a:t>Колпнянский</a:t>
            </a:r>
            <a:r>
              <a:rPr lang="ru-RU" sz="1400" b="1" dirty="0">
                <a:solidFill>
                  <a:prstClr val="black"/>
                </a:solidFill>
              </a:rPr>
              <a:t> район</a:t>
            </a:r>
          </a:p>
          <a:p>
            <a:pPr marL="285750" lvl="0" indent="-285750">
              <a:lnSpc>
                <a:spcPct val="150000"/>
              </a:lnSpc>
              <a:buBlip>
                <a:blip r:embed="rId2"/>
              </a:buBlip>
            </a:pPr>
            <a:r>
              <a:rPr lang="ru-RU" sz="1400" b="1" dirty="0">
                <a:solidFill>
                  <a:prstClr val="black"/>
                </a:solidFill>
              </a:rPr>
              <a:t>Урицкий район</a:t>
            </a:r>
          </a:p>
          <a:p>
            <a:pPr marL="285750" lvl="0" indent="-285750">
              <a:lnSpc>
                <a:spcPct val="150000"/>
              </a:lnSpc>
              <a:buBlip>
                <a:blip r:embed="rId2"/>
              </a:buBlip>
            </a:pPr>
            <a:r>
              <a:rPr lang="ru-RU" sz="1400" b="1" dirty="0" err="1">
                <a:solidFill>
                  <a:prstClr val="black"/>
                </a:solidFill>
              </a:rPr>
              <a:t>Глазуновский</a:t>
            </a:r>
            <a:r>
              <a:rPr lang="ru-RU" sz="1400" b="1" dirty="0">
                <a:solidFill>
                  <a:prstClr val="black"/>
                </a:solidFill>
              </a:rPr>
              <a:t> район</a:t>
            </a:r>
          </a:p>
          <a:p>
            <a:pPr marL="285750" lvl="0" indent="-285750">
              <a:lnSpc>
                <a:spcPct val="150000"/>
              </a:lnSpc>
              <a:buBlip>
                <a:blip r:embed="rId2"/>
              </a:buBlip>
            </a:pPr>
            <a:r>
              <a:rPr lang="ru-RU" sz="1400" b="1" dirty="0" err="1">
                <a:solidFill>
                  <a:prstClr val="black"/>
                </a:solidFill>
              </a:rPr>
              <a:t>Новодеревеньковский</a:t>
            </a:r>
            <a:r>
              <a:rPr lang="ru-RU" sz="1400" b="1" dirty="0">
                <a:solidFill>
                  <a:prstClr val="black"/>
                </a:solidFill>
              </a:rPr>
              <a:t> район</a:t>
            </a:r>
          </a:p>
          <a:p>
            <a:pPr marL="285750" lvl="0" indent="-285750">
              <a:lnSpc>
                <a:spcPct val="150000"/>
              </a:lnSpc>
              <a:buBlip>
                <a:blip r:embed="rId2"/>
              </a:buBlip>
            </a:pPr>
            <a:r>
              <a:rPr lang="ru-RU" sz="1400" b="1" dirty="0">
                <a:solidFill>
                  <a:prstClr val="black"/>
                </a:solidFill>
              </a:rPr>
              <a:t>город Мценск</a:t>
            </a:r>
          </a:p>
          <a:p>
            <a:pPr marL="285750" lvl="0" indent="-285750">
              <a:lnSpc>
                <a:spcPct val="150000"/>
              </a:lnSpc>
              <a:buBlip>
                <a:blip r:embed="rId2"/>
              </a:buBlip>
            </a:pPr>
            <a:r>
              <a:rPr lang="ru-RU" sz="1400" b="1" dirty="0">
                <a:solidFill>
                  <a:prstClr val="black"/>
                </a:solidFill>
              </a:rPr>
              <a:t>Орловский муниципальный округ </a:t>
            </a:r>
          </a:p>
          <a:p>
            <a:pPr marL="285750" lvl="0" indent="-285750">
              <a:lnSpc>
                <a:spcPct val="150000"/>
              </a:lnSpc>
              <a:buBlip>
                <a:blip r:embed="rId2"/>
              </a:buBlip>
            </a:pPr>
            <a:r>
              <a:rPr lang="ru-RU" sz="1400" b="1" dirty="0" err="1">
                <a:solidFill>
                  <a:prstClr val="black"/>
                </a:solidFill>
              </a:rPr>
              <a:t>Сосковский</a:t>
            </a:r>
            <a:r>
              <a:rPr lang="ru-RU" sz="1400" b="1" dirty="0">
                <a:solidFill>
                  <a:prstClr val="black"/>
                </a:solidFill>
              </a:rPr>
              <a:t> район</a:t>
            </a:r>
          </a:p>
          <a:p>
            <a:pPr marL="285750" lvl="0" indent="-285750">
              <a:lnSpc>
                <a:spcPct val="150000"/>
              </a:lnSpc>
              <a:buBlip>
                <a:blip r:embed="rId2"/>
              </a:buBlip>
            </a:pPr>
            <a:r>
              <a:rPr lang="ru-RU" sz="1400" b="1" dirty="0" err="1">
                <a:solidFill>
                  <a:prstClr val="black"/>
                </a:solidFill>
              </a:rPr>
              <a:t>Залегощенский</a:t>
            </a:r>
            <a:r>
              <a:rPr lang="ru-RU" sz="1400" b="1" dirty="0">
                <a:solidFill>
                  <a:prstClr val="black"/>
                </a:solidFill>
              </a:rPr>
              <a:t> район</a:t>
            </a:r>
          </a:p>
          <a:p>
            <a:pPr marL="285750" lvl="0" indent="-285750">
              <a:lnSpc>
                <a:spcPct val="150000"/>
              </a:lnSpc>
              <a:buBlip>
                <a:blip r:embed="rId2"/>
              </a:buBlip>
            </a:pPr>
            <a:r>
              <a:rPr lang="ru-RU" sz="1400" b="1" dirty="0" err="1">
                <a:solidFill>
                  <a:prstClr val="black"/>
                </a:solidFill>
              </a:rPr>
              <a:t>Малоархангельский</a:t>
            </a:r>
            <a:r>
              <a:rPr lang="ru-RU" sz="1400" b="1" dirty="0">
                <a:solidFill>
                  <a:prstClr val="black"/>
                </a:solidFill>
              </a:rPr>
              <a:t> район</a:t>
            </a:r>
          </a:p>
          <a:p>
            <a:pPr marL="285750" lvl="0" indent="-285750" algn="just">
              <a:lnSpc>
                <a:spcPct val="150000"/>
              </a:lnSpc>
              <a:buBlip>
                <a:blip r:embed="rId2"/>
              </a:buBlip>
            </a:pPr>
            <a:endParaRPr lang="ru-RU" b="1" dirty="0">
              <a:solidFill>
                <a:prstClr val="black"/>
              </a:solidFill>
            </a:endParaRPr>
          </a:p>
          <a:p>
            <a:pPr marL="285750" lvl="0" indent="-285750" algn="just">
              <a:lnSpc>
                <a:spcPct val="150000"/>
              </a:lnSpc>
              <a:buBlip>
                <a:blip r:embed="rId2"/>
              </a:buBlip>
            </a:pPr>
            <a:endParaRPr lang="ru-RU" b="1" dirty="0">
              <a:solidFill>
                <a:prstClr val="black"/>
              </a:solidFill>
            </a:endParaRPr>
          </a:p>
          <a:p>
            <a:pPr marL="285750" lvl="0" indent="-285750" algn="just">
              <a:lnSpc>
                <a:spcPct val="150000"/>
              </a:lnSpc>
              <a:buBlip>
                <a:blip r:embed="rId2"/>
              </a:buBlip>
            </a:pPr>
            <a:endParaRPr lang="ru-RU" b="1" dirty="0">
              <a:solidFill>
                <a:prstClr val="black"/>
              </a:solidFill>
            </a:endParaRPr>
          </a:p>
          <a:p>
            <a:pPr marL="285750" lvl="0" indent="-285750" algn="just">
              <a:lnSpc>
                <a:spcPct val="150000"/>
              </a:lnSpc>
              <a:buBlip>
                <a:blip r:embed="rId2"/>
              </a:buBlip>
            </a:pPr>
            <a:endParaRPr lang="ru-RU" b="1" dirty="0">
              <a:solidFill>
                <a:prstClr val="black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5038781"/>
            <a:ext cx="5118479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/>
              <a:t>* В соответствии с пунктом 6 приложения 1 к Постановлению Правительства Орловской области от 19 декабря 2017 года № 528 "О проведении оценки качества управления муниципальными финансами и соблюдения муниципальными районами (муниципальными округами, городскими округами) Орловской области требований бюджетного законодательства и законодательства Российской Федерации о налогах и сборах" в случае выявления в муниципальном районе (муниципальном округе, городском округе) Орловской области несоответствия значений индикаторов соблюдения требований бюджетного законодательства и законодательства Российской Федерации о налогах и сборах целевым значениям, указанному муниципальному образованию Орловской области не может быть присвоена I Степень качества независимо от Оценки качества.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847662675"/>
              </p:ext>
            </p:extLst>
          </p:nvPr>
        </p:nvGraphicFramePr>
        <p:xfrm>
          <a:off x="3707904" y="1412775"/>
          <a:ext cx="4104456" cy="33843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71275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6768752" cy="98636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1F497D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Муниципальные районы (муниципальные округа, городские округа) Орловской области, которым присвоена </a:t>
            </a:r>
            <a:r>
              <a:rPr lang="en-US" sz="1600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1F497D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 </a:t>
            </a:r>
            <a:r>
              <a:rPr lang="ru-RU" sz="1600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1F497D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степень качества управления муниципальными финансами (ненадлежащее качество управления муниципальными финансами)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06011615"/>
              </p:ext>
            </p:extLst>
          </p:nvPr>
        </p:nvGraphicFramePr>
        <p:xfrm>
          <a:off x="3851920" y="2492896"/>
          <a:ext cx="4176464" cy="34563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971600" y="1340768"/>
            <a:ext cx="2371162" cy="36009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lnSpc>
                <a:spcPct val="150000"/>
              </a:lnSpc>
            </a:pPr>
            <a:endParaRPr lang="ru-RU" b="1" dirty="0">
              <a:solidFill>
                <a:prstClr val="black"/>
              </a:solidFill>
            </a:endParaRPr>
          </a:p>
          <a:p>
            <a:pPr marL="285750" lvl="0" indent="-285750" algn="just">
              <a:lnSpc>
                <a:spcPct val="150000"/>
              </a:lnSpc>
              <a:buBlip>
                <a:blip r:embed="rId3"/>
              </a:buBlip>
            </a:pPr>
            <a:r>
              <a:rPr lang="ru-RU" sz="1400" b="1" dirty="0">
                <a:solidFill>
                  <a:prstClr val="black"/>
                </a:solidFill>
              </a:rPr>
              <a:t>город Орел</a:t>
            </a:r>
          </a:p>
          <a:p>
            <a:pPr marL="285750" lvl="0" indent="-285750" algn="just">
              <a:lnSpc>
                <a:spcPct val="150000"/>
              </a:lnSpc>
              <a:buBlip>
                <a:blip r:embed="rId3"/>
              </a:buBlip>
            </a:pPr>
            <a:r>
              <a:rPr lang="ru-RU" sz="1400" b="1" dirty="0" err="1">
                <a:solidFill>
                  <a:prstClr val="black"/>
                </a:solidFill>
              </a:rPr>
              <a:t>Троснянский</a:t>
            </a:r>
            <a:r>
              <a:rPr lang="ru-RU" sz="1400" b="1" dirty="0">
                <a:solidFill>
                  <a:prstClr val="black"/>
                </a:solidFill>
              </a:rPr>
              <a:t> район</a:t>
            </a:r>
          </a:p>
          <a:p>
            <a:pPr marL="285750" lvl="0" indent="-285750" algn="just">
              <a:lnSpc>
                <a:spcPct val="150000"/>
              </a:lnSpc>
              <a:buBlip>
                <a:blip r:embed="rId3"/>
              </a:buBlip>
            </a:pPr>
            <a:r>
              <a:rPr lang="ru-RU" sz="1400" b="1" dirty="0" err="1">
                <a:solidFill>
                  <a:prstClr val="black"/>
                </a:solidFill>
              </a:rPr>
              <a:t>Корсаковский</a:t>
            </a:r>
            <a:r>
              <a:rPr lang="ru-RU" sz="1400" b="1" dirty="0">
                <a:solidFill>
                  <a:prstClr val="black"/>
                </a:solidFill>
              </a:rPr>
              <a:t> район</a:t>
            </a:r>
          </a:p>
          <a:p>
            <a:pPr marL="285750" lvl="0" indent="-285750" algn="just">
              <a:lnSpc>
                <a:spcPct val="150000"/>
              </a:lnSpc>
              <a:buBlip>
                <a:blip r:embed="rId3"/>
              </a:buBlip>
            </a:pPr>
            <a:r>
              <a:rPr lang="ru-RU" sz="1400" b="1" dirty="0" err="1">
                <a:solidFill>
                  <a:prstClr val="black"/>
                </a:solidFill>
              </a:rPr>
              <a:t>Новосильский</a:t>
            </a:r>
            <a:r>
              <a:rPr lang="ru-RU" sz="1400" b="1" dirty="0">
                <a:solidFill>
                  <a:prstClr val="black"/>
                </a:solidFill>
              </a:rPr>
              <a:t> район</a:t>
            </a:r>
          </a:p>
          <a:p>
            <a:pPr marL="285750" lvl="0" indent="-285750" algn="just">
              <a:lnSpc>
                <a:spcPct val="150000"/>
              </a:lnSpc>
              <a:buBlip>
                <a:blip r:embed="rId3"/>
              </a:buBlip>
            </a:pPr>
            <a:r>
              <a:rPr lang="ru-RU" sz="1400" b="1" dirty="0">
                <a:solidFill>
                  <a:prstClr val="black"/>
                </a:solidFill>
              </a:rPr>
              <a:t>Свердловский район</a:t>
            </a:r>
          </a:p>
          <a:p>
            <a:pPr marL="285750" lvl="0" indent="-285750" algn="just">
              <a:lnSpc>
                <a:spcPct val="150000"/>
              </a:lnSpc>
              <a:buBlip>
                <a:blip r:embed="rId3"/>
              </a:buBlip>
            </a:pPr>
            <a:r>
              <a:rPr lang="ru-RU" sz="1400" b="1" dirty="0" err="1">
                <a:solidFill>
                  <a:prstClr val="black"/>
                </a:solidFill>
              </a:rPr>
              <a:t>Шаблыкинский</a:t>
            </a:r>
            <a:r>
              <a:rPr lang="ru-RU" sz="1400" b="1" dirty="0">
                <a:solidFill>
                  <a:prstClr val="black"/>
                </a:solidFill>
              </a:rPr>
              <a:t> район</a:t>
            </a:r>
          </a:p>
          <a:p>
            <a:pPr marL="285750" lvl="0" indent="-285750" algn="just">
              <a:lnSpc>
                <a:spcPct val="150000"/>
              </a:lnSpc>
              <a:buBlip>
                <a:blip r:embed="rId3"/>
              </a:buBlip>
            </a:pPr>
            <a:r>
              <a:rPr lang="ru-RU" sz="1400" b="1" dirty="0" err="1">
                <a:solidFill>
                  <a:prstClr val="black"/>
                </a:solidFill>
              </a:rPr>
              <a:t>Хотынецкий</a:t>
            </a:r>
            <a:r>
              <a:rPr lang="ru-RU" sz="1400" b="1" dirty="0">
                <a:solidFill>
                  <a:prstClr val="black"/>
                </a:solidFill>
              </a:rPr>
              <a:t> район</a:t>
            </a:r>
          </a:p>
          <a:p>
            <a:pPr marL="285750" lvl="0" indent="-285750" algn="just">
              <a:lnSpc>
                <a:spcPct val="150000"/>
              </a:lnSpc>
              <a:buBlip>
                <a:blip r:embed="rId4"/>
              </a:buBlip>
            </a:pPr>
            <a:endParaRPr lang="ru-RU" b="1" dirty="0">
              <a:solidFill>
                <a:prstClr val="black"/>
              </a:solidFill>
            </a:endParaRPr>
          </a:p>
          <a:p>
            <a:pPr lvl="0" algn="just">
              <a:lnSpc>
                <a:spcPct val="150000"/>
              </a:lnSpc>
            </a:pPr>
            <a:endParaRPr lang="ru-RU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664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6768752" cy="914360"/>
          </a:xfrm>
        </p:spPr>
        <p:txBody>
          <a:bodyPr>
            <a:noAutofit/>
          </a:bodyPr>
          <a:lstStyle/>
          <a:p>
            <a:pPr algn="ctr"/>
            <a:r>
              <a:rPr lang="ru-RU" sz="1600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1F497D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Удельный вес расходов, формируемых в рамках программ, в общем объеме расходов местного бюджета</a:t>
            </a:r>
            <a:br>
              <a:rPr lang="ru-RU" sz="1600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1F497D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317882657"/>
              </p:ext>
            </p:extLst>
          </p:nvPr>
        </p:nvGraphicFramePr>
        <p:xfrm>
          <a:off x="0" y="1340768"/>
          <a:ext cx="8048114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-180528" y="3356992"/>
            <a:ext cx="792088" cy="4823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803461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242048" cy="1143000"/>
          </a:xfrm>
        </p:spPr>
        <p:txBody>
          <a:bodyPr vert="horz" lIns="45720" tIns="0" rIns="45720" bIns="0" anchor="b" anchorCtr="0">
            <a:noAutofit/>
          </a:bodyPr>
          <a:lstStyle/>
          <a:p>
            <a:pPr algn="ctr"/>
            <a:r>
              <a:rPr lang="ru-RU" sz="1600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1F497D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Удельный вес Объема планируемых к привлечению бюджетных и коммерческих кредитов, предусмотренных в качестве источника финансирования дефицита бюджета, в общем  Объеме налоговых и неналоговых доходов</a:t>
            </a:r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1228235733"/>
              </p:ext>
            </p:extLst>
          </p:nvPr>
        </p:nvGraphicFramePr>
        <p:xfrm>
          <a:off x="251520" y="1700808"/>
          <a:ext cx="6805775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-108520" y="3356992"/>
            <a:ext cx="790829" cy="4823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4050594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620688"/>
            <a:ext cx="7992888" cy="648072"/>
          </a:xfrm>
        </p:spPr>
        <p:txBody>
          <a:bodyPr>
            <a:noAutofit/>
          </a:bodyPr>
          <a:lstStyle/>
          <a:p>
            <a:pPr algn="ctr"/>
            <a:br>
              <a:rPr lang="ru-RU" sz="1600" dirty="0"/>
            </a:br>
            <a:r>
              <a:rPr lang="ru-RU" sz="1600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1F497D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Отношение Фактически поступивших налоговых доходов муниципальных районов (муниципальных округов, городских округов) к плановым показателям</a:t>
            </a:r>
            <a:br>
              <a:rPr lang="ru-RU" sz="1600" b="0" dirty="0"/>
            </a:br>
            <a:r>
              <a:rPr lang="ru-RU" sz="1600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1F497D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457714790"/>
              </p:ext>
            </p:extLst>
          </p:nvPr>
        </p:nvGraphicFramePr>
        <p:xfrm>
          <a:off x="-62052" y="921567"/>
          <a:ext cx="8136904" cy="602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35564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560840" cy="710952"/>
          </a:xfrm>
        </p:spPr>
        <p:txBody>
          <a:bodyPr>
            <a:noAutofit/>
          </a:bodyPr>
          <a:lstStyle/>
          <a:p>
            <a:pPr algn="ctr"/>
            <a:r>
              <a:rPr lang="ru-RU" sz="1200" b="0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1F497D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Удельный вес фактически поступивших доходов местного бюджета в виде дотации и (или) поступлений налоговых доходов по дополнительным нормативам отчислений в</a:t>
            </a:r>
            <a:br>
              <a:rPr lang="ru-RU" sz="1200" b="0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1F497D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200" b="0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1F497D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объеме доходов местного бюджета, за исключением субвенции из областного бюджета</a:t>
            </a:r>
            <a:br>
              <a:rPr lang="ru-RU" sz="1200" b="0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1F497D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1200" b="0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solidFill>
                <a:srgbClr val="1F497D">
                  <a:lumMod val="60000"/>
                  <a:lumOff val="4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287542198"/>
              </p:ext>
            </p:extLst>
          </p:nvPr>
        </p:nvGraphicFramePr>
        <p:xfrm>
          <a:off x="-27639" y="836712"/>
          <a:ext cx="8136904" cy="602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404046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589</TotalTime>
  <Words>630</Words>
  <Application>Microsoft Office PowerPoint</Application>
  <PresentationFormat>Экран (4:3)</PresentationFormat>
  <Paragraphs>149</Paragraphs>
  <Slides>12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Trebuchet MS</vt:lpstr>
      <vt:lpstr>Wingdings</vt:lpstr>
      <vt:lpstr>Wingdings 2</vt:lpstr>
      <vt:lpstr>Изящная</vt:lpstr>
      <vt:lpstr>оценка Качества управления муниципальными финансами муниципальных районов (муниципальных округов, городских округов) Орловской области за 2022 год</vt:lpstr>
      <vt:lpstr>Рейтинг муниципальных районов (муниципальных округов, городских округов) Орловской области по качеству управления муниципальными финансами за 2022 год</vt:lpstr>
      <vt:lpstr>Муниципальные районы (муниципальные округа, городские округа) Орловской области, КОТОРЫМ ПРИСВОЕНА I СТЕПЕНЬ КАЧЕСТВА управления муниципальными финансами</vt:lpstr>
      <vt:lpstr>Муниципальные районы (муниципальные округа, городские округа) Орловской области, которым присвоена II степень  качества управления муниципальными финансами</vt:lpstr>
      <vt:lpstr>Муниципальные районы (муниципальные округа, городские округа) Орловской области, которым присвоена III степень качества управления муниципальными финансами (ненадлежащее качество управления муниципальными финансами)</vt:lpstr>
      <vt:lpstr>Удельный вес расходов, формируемых в рамках программ, в общем объеме расходов местного бюджета </vt:lpstr>
      <vt:lpstr>Удельный вес Объема планируемых к привлечению бюджетных и коммерческих кредитов, предусмотренных в качестве источника финансирования дефицита бюджета, в общем  Объеме налоговых и неналоговых доходов</vt:lpstr>
      <vt:lpstr> Отношение Фактически поступивших налоговых доходов муниципальных районов (муниципальных округов, городских округов) к плановым показателям  </vt:lpstr>
      <vt:lpstr>Удельный вес фактически поступивших доходов местного бюджета в виде дотации и (или) поступлений налоговых доходов по дополнительным нормативам отчислений в объеме доходов местного бюджета, за исключением субвенции из областного бюджета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Оценка качества управления региональными финансами за 2022 год</dc:title>
  <dc:creator>Жидкова Е.В.</dc:creator>
  <cp:lastModifiedBy>Finansov Departament</cp:lastModifiedBy>
  <cp:revision>68</cp:revision>
  <cp:lastPrinted>2023-11-29T13:43:09Z</cp:lastPrinted>
  <dcterms:created xsi:type="dcterms:W3CDTF">2023-11-28T11:35:58Z</dcterms:created>
  <dcterms:modified xsi:type="dcterms:W3CDTF">2023-11-30T13:07:12Z</dcterms:modified>
</cp:coreProperties>
</file>