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0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степень качества (высокое качество)</c:v>
                </c:pt>
              </c:strCache>
            </c:strRef>
          </c:tx>
          <c:spPr>
            <a:solidFill>
              <a:schemeClr val="accent2"/>
            </a:solidFill>
            <a:ln w="1905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2022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83-4135-B37F-813B2EC5F4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степень качества (надлежащее качество)</c:v>
                </c:pt>
              </c:strCache>
            </c:strRef>
          </c:tx>
          <c:spPr>
            <a:solidFill>
              <a:schemeClr val="accent4"/>
            </a:solidFill>
            <a:ln w="1905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2022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83-4135-B37F-813B2EC5F4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степень качества (низкое качество)</c:v>
                </c:pt>
              </c:strCache>
            </c:strRef>
          </c:tx>
          <c:spPr>
            <a:solidFill>
              <a:schemeClr val="accent5"/>
            </a:solidFill>
            <a:ln w="1905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2022 год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83-4135-B37F-813B2EC5F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480576"/>
        <c:axId val="99480968"/>
      </c:barChart>
      <c:catAx>
        <c:axId val="99480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9480968"/>
        <c:crosses val="autoZero"/>
        <c:auto val="1"/>
        <c:lblAlgn val="ctr"/>
        <c:lblOffset val="100"/>
        <c:noMultiLvlLbl val="0"/>
      </c:catAx>
      <c:valAx>
        <c:axId val="99480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9480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785369801544611"/>
          <c:y val="0.1676237362515276"/>
          <c:w val="0.34934412230185785"/>
          <c:h val="0.68238945672703033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933533629803169E-2"/>
          <c:y val="2.3442658779981956E-2"/>
          <c:w val="0.90142723616608278"/>
          <c:h val="0.751098521032818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74000"/>
                  </a:schemeClr>
                </a:gs>
                <a:gs pos="49000">
                  <a:schemeClr val="accent1">
                    <a:tint val="96000"/>
                    <a:shade val="84000"/>
                    <a:satMod val="110000"/>
                  </a:schemeClr>
                </a:gs>
                <a:gs pos="49100">
                  <a:schemeClr val="accent1">
                    <a:shade val="55000"/>
                    <a:satMod val="150000"/>
                  </a:schemeClr>
                </a:gs>
                <a:gs pos="92000">
                  <a:schemeClr val="accent1">
                    <a:tint val="98000"/>
                    <a:shade val="90000"/>
                    <a:satMod val="128000"/>
                  </a:schemeClr>
                </a:gs>
                <a:gs pos="100000">
                  <a:schemeClr val="accent1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1"/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5.3672188132942493E-2"/>
                  <c:y val="6.1701551841851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56-4AF6-88D0-7BAA2DEDE1EE}"/>
                </c:ext>
              </c:extLst>
            </c:dLbl>
            <c:dLbl>
              <c:idx val="1"/>
              <c:layout>
                <c:manualLayout>
                  <c:x val="1.3883136743613861E-2"/>
                  <c:y val="-1.8080184837529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56-4AF6-88D0-7BAA2DEDE1EE}"/>
                </c:ext>
              </c:extLst>
            </c:dLbl>
            <c:dLbl>
              <c:idx val="2"/>
              <c:layout>
                <c:manualLayout>
                  <c:x val="1.7306346401593498E-2"/>
                  <c:y val="-2.16770896857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56-4AF6-88D0-7BAA2DEDE1EE}"/>
                </c:ext>
              </c:extLst>
            </c:dLbl>
            <c:dLbl>
              <c:idx val="3"/>
              <c:layout>
                <c:manualLayout>
                  <c:x val="1.8060395930585393E-2"/>
                  <c:y val="-2.2285929522055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56-4AF6-88D0-7BAA2DEDE1EE}"/>
                </c:ext>
              </c:extLst>
            </c:dLbl>
            <c:dLbl>
              <c:idx val="4"/>
              <c:layout>
                <c:manualLayout>
                  <c:x val="1.3692838631918303E-2"/>
                  <c:y val="-2.3235560232295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56-4AF6-88D0-7BAA2DEDE1EE}"/>
                </c:ext>
              </c:extLst>
            </c:dLbl>
            <c:dLbl>
              <c:idx val="5"/>
              <c:layout>
                <c:manualLayout>
                  <c:x val="5.1348144869693638E-3"/>
                  <c:y val="-2.1560171179322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56-4AF6-88D0-7BAA2DEDE1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>
                    <a:effectLst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город Орел</c:v>
                </c:pt>
                <c:pt idx="1">
                  <c:v>Знаменский район</c:v>
                </c:pt>
                <c:pt idx="2">
                  <c:v>Корсаковский район</c:v>
                </c:pt>
                <c:pt idx="3">
                  <c:v>Новосильский район</c:v>
                </c:pt>
                <c:pt idx="4">
                  <c:v>Хотынецкий район</c:v>
                </c:pt>
                <c:pt idx="5">
                  <c:v>Шаблыкинский район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67410.173970000003</c:v>
                </c:pt>
                <c:pt idx="1">
                  <c:v>3398.26854</c:v>
                </c:pt>
                <c:pt idx="2">
                  <c:v>853.95677999999998</c:v>
                </c:pt>
                <c:pt idx="3">
                  <c:v>1517.8211799999999</c:v>
                </c:pt>
                <c:pt idx="4">
                  <c:v>5060.0720300000003</c:v>
                </c:pt>
                <c:pt idx="5">
                  <c:v>559.83156999999994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56-4AF6-88D0-7BAA2DEDE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2099264"/>
        <c:axId val="222099656"/>
        <c:axId val="0"/>
      </c:bar3DChart>
      <c:catAx>
        <c:axId val="222099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222099656"/>
        <c:crossesAt val="0"/>
        <c:auto val="1"/>
        <c:lblAlgn val="ctr"/>
        <c:lblOffset val="100"/>
        <c:noMultiLvlLbl val="0"/>
      </c:catAx>
      <c:valAx>
        <c:axId val="22209965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22099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 муниципальных районов (муниципальных округов, городских округов), которым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степень качества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управления муниципальными финансами в 2022 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2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муниципальных районов (городских округов) с высоким качествов управления муниципальными финаннсами в 2022 году</c:v>
                </c:pt>
              </c:strCache>
            </c:strRef>
          </c:tx>
          <c:spPr>
            <a:solidFill>
              <a:schemeClr val="accent2"/>
            </a:solidFill>
            <a:ln w="400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1.1257614402182264E-2"/>
                  <c:y val="0.22798931148209531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6-47A5-AF2F-4E22EA7D76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6-47A5-AF2F-4E22EA7D7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943936"/>
        <c:axId val="171944328"/>
        <c:axId val="0"/>
      </c:bar3DChart>
      <c:catAx>
        <c:axId val="171943936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71944328"/>
        <c:crosses val="autoZero"/>
        <c:auto val="1"/>
        <c:lblAlgn val="ctr"/>
        <c:lblOffset val="100"/>
        <c:noMultiLvlLbl val="0"/>
      </c:catAx>
      <c:valAx>
        <c:axId val="171944328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71943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12 муниципальных районов (городских округов,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муниципальных округов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качества управления муниципальными финансами в 2022 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4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/>
            </a:solidFill>
            <a:ln w="4000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612878404457112E-2"/>
                  <c:y val="0.14569641588628313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F-442A-A259-69847E2E006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1F-442A-A259-69847E2E0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945112"/>
        <c:axId val="171945504"/>
        <c:axId val="0"/>
      </c:bar3DChart>
      <c:catAx>
        <c:axId val="171945112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71945504"/>
        <c:crosses val="autoZero"/>
        <c:auto val="1"/>
        <c:lblAlgn val="ctr"/>
        <c:lblOffset val="100"/>
        <c:noMultiLvlLbl val="0"/>
      </c:catAx>
      <c:valAx>
        <c:axId val="171945504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71945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7 муниципальных районов (муниципальных округов, городских округов),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 качества управления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муниципальными финансами в 2022 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5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/>
            </a:solidFill>
            <a:ln w="4000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2862686038999842E-2"/>
                  <c:y val="0.15336464830135066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0-4247-8520-CC1AF4A4C9A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10-4247-8520-CC1AF4A4C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946288"/>
        <c:axId val="171946680"/>
        <c:axId val="0"/>
      </c:bar3DChart>
      <c:catAx>
        <c:axId val="171946288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71946680"/>
        <c:crosses val="autoZero"/>
        <c:auto val="1"/>
        <c:lblAlgn val="ctr"/>
        <c:lblOffset val="100"/>
        <c:noMultiLvlLbl val="0"/>
      </c:catAx>
      <c:valAx>
        <c:axId val="171946680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71946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143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4588240921211541E-3"/>
                  <c:y val="-0.3802672131657189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90,4</a:t>
                    </a:r>
                    <a:r>
                      <a:rPr lang="en-US" baseline="0" dirty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59C-4469-994F-2DA230288364}"/>
                </c:ext>
              </c:extLst>
            </c:dLbl>
            <c:dLbl>
              <c:idx val="1"/>
              <c:layout>
                <c:manualLayout>
                  <c:x val="1.5204249336280642E-3"/>
                  <c:y val="-0.34693830315150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82,8</a:t>
                    </a:r>
                    <a:r>
                      <a:rPr lang="en-US" baseline="0" dirty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59C-4469-994F-2DA230288364}"/>
                </c:ext>
              </c:extLst>
            </c:dLbl>
            <c:dLbl>
              <c:idx val="2"/>
              <c:layout>
                <c:manualLayout>
                  <c:x val="3.0408498672561284E-3"/>
                  <c:y val="-0.380880198867851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89,2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59C-4469-994F-2DA230288364}"/>
                </c:ext>
              </c:extLst>
            </c:dLbl>
            <c:dLbl>
              <c:idx val="3"/>
              <c:layout>
                <c:manualLayout>
                  <c:x val="3.0408498672561284E-3"/>
                  <c:y val="-0.3552471793257539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83,7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59C-4469-994F-2DA230288364}"/>
                </c:ext>
              </c:extLst>
            </c:dLbl>
            <c:dLbl>
              <c:idx val="4"/>
              <c:layout>
                <c:manualLayout>
                  <c:x val="0"/>
                  <c:y val="-9.15220899316065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15,5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59C-4469-994F-2DA230288364}"/>
                </c:ext>
              </c:extLst>
            </c:dLbl>
            <c:dLbl>
              <c:idx val="5"/>
              <c:layout>
                <c:manualLayout>
                  <c:x val="-3.0408498672561284E-3"/>
                  <c:y val="-0.3139042581168378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71,5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59C-4469-994F-2DA230288364}"/>
                </c:ext>
              </c:extLst>
            </c:dLbl>
            <c:dLbl>
              <c:idx val="6"/>
              <c:layout>
                <c:manualLayout>
                  <c:x val="-1.5204249336280642E-3"/>
                  <c:y val="-0.3244626850979868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75,9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59C-4469-994F-2DA230288364}"/>
                </c:ext>
              </c:extLst>
            </c:dLbl>
            <c:dLbl>
              <c:idx val="7"/>
              <c:layout>
                <c:manualLayout>
                  <c:x val="4.5612748008841929E-3"/>
                  <c:y val="-0.3273736764548161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75,3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59C-4469-994F-2DA230288364}"/>
                </c:ext>
              </c:extLst>
            </c:dLbl>
            <c:dLbl>
              <c:idx val="8"/>
              <c:layout>
                <c:manualLayout>
                  <c:x val="-3.0408498672561284E-3"/>
                  <c:y val="-0.2813564696515202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63,7</a:t>
                    </a:r>
                    <a:r>
                      <a:rPr lang="en-US" baseline="0" dirty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59C-4469-994F-2DA230288364}"/>
                </c:ext>
              </c:extLst>
            </c:dLbl>
            <c:dLbl>
              <c:idx val="9"/>
              <c:layout>
                <c:manualLayout>
                  <c:x val="-1.5205446521267751E-3"/>
                  <c:y val="-0.360152493267494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84,1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59C-4469-994F-2DA230288364}"/>
                </c:ext>
              </c:extLst>
            </c:dLbl>
            <c:dLbl>
              <c:idx val="10"/>
              <c:layout>
                <c:manualLayout>
                  <c:x val="-1.197184987108712E-7"/>
                  <c:y val="-0.3503455505228067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82,8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59C-4469-994F-2DA230288364}"/>
                </c:ext>
              </c:extLst>
            </c:dLbl>
            <c:dLbl>
              <c:idx val="11"/>
              <c:layout>
                <c:manualLayout>
                  <c:x val="-1.5205446521267751E-3"/>
                  <c:y val="-0.3676269332538018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85,4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59C-4469-994F-2DA230288364}"/>
                </c:ext>
              </c:extLst>
            </c:dLbl>
            <c:dLbl>
              <c:idx val="12"/>
              <c:layout>
                <c:manualLayout>
                  <c:x val="0"/>
                  <c:y val="-0.3201939901829566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73,6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059C-4469-994F-2DA230288364}"/>
                </c:ext>
              </c:extLst>
            </c:dLbl>
            <c:dLbl>
              <c:idx val="13"/>
              <c:layout>
                <c:manualLayout>
                  <c:x val="0"/>
                  <c:y val="-0.3414895328456643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78,5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059C-4469-994F-2DA230288364}"/>
                </c:ext>
              </c:extLst>
            </c:dLbl>
            <c:dLbl>
              <c:idx val="14"/>
              <c:layout>
                <c:manualLayout>
                  <c:x val="0"/>
                  <c:y val="-0.317283182473301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74,2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059C-4469-994F-2DA230288364}"/>
                </c:ext>
              </c:extLst>
            </c:dLbl>
            <c:dLbl>
              <c:idx val="15"/>
              <c:layout>
                <c:manualLayout>
                  <c:x val="1.5204249336280642E-3"/>
                  <c:y val="-0.3411147089633043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78,6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059C-4469-994F-2DA230288364}"/>
                </c:ext>
              </c:extLst>
            </c:dLbl>
            <c:dLbl>
              <c:idx val="16"/>
              <c:layout>
                <c:manualLayout>
                  <c:x val="1.5204249336280642E-3"/>
                  <c:y val="-0.3250801068973471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75,5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059C-4469-994F-2DA230288364}"/>
                </c:ext>
              </c:extLst>
            </c:dLbl>
            <c:dLbl>
              <c:idx val="17"/>
              <c:layout>
                <c:manualLayout>
                  <c:x val="-3.2251820540721522E-3"/>
                  <c:y val="-0.3425628059396090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80,9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059C-4469-994F-2DA230288364}"/>
                </c:ext>
              </c:extLst>
            </c:dLbl>
            <c:dLbl>
              <c:idx val="18"/>
              <c:layout>
                <c:manualLayout>
                  <c:x val="4.5612748008841929E-3"/>
                  <c:y val="-0.3294586228224954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78,3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059C-4469-994F-2DA230288364}"/>
                </c:ext>
              </c:extLst>
            </c:dLbl>
            <c:dLbl>
              <c:idx val="19"/>
              <c:layout>
                <c:manualLayout>
                  <c:x val="3.0408498672561284E-3"/>
                  <c:y val="-0.3333227430129596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77,0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59C-4469-994F-2DA230288364}"/>
                </c:ext>
              </c:extLst>
            </c:dLbl>
            <c:dLbl>
              <c:idx val="20"/>
              <c:layout>
                <c:manualLayout>
                  <c:x val="-3.0409695857548393E-3"/>
                  <c:y val="-0.3566117757506394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84,8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059C-4469-994F-2DA230288364}"/>
                </c:ext>
              </c:extLst>
            </c:dLbl>
            <c:dLbl>
              <c:idx val="21"/>
              <c:layout>
                <c:manualLayout>
                  <c:x val="3.0408498672562403E-3"/>
                  <c:y val="-0.3086872091946997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69,6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059C-4469-994F-2DA230288364}"/>
                </c:ext>
              </c:extLst>
            </c:dLbl>
            <c:dLbl>
              <c:idx val="22"/>
              <c:layout>
                <c:manualLayout>
                  <c:x val="3.0408498672562403E-3"/>
                  <c:y val="-0.3319997487706657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77,5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059C-4469-994F-2DA230288364}"/>
                </c:ext>
              </c:extLst>
            </c:dLbl>
            <c:dLbl>
              <c:idx val="23"/>
              <c:layout>
                <c:manualLayout>
                  <c:x val="-1.5205446521267751E-3"/>
                  <c:y val="-0.338554667356200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79,0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059C-4469-994F-2DA230288364}"/>
                </c:ext>
              </c:extLst>
            </c:dLbl>
            <c:dLbl>
              <c:idx val="24"/>
              <c:layout>
                <c:manualLayout>
                  <c:x val="4.561155082385482E-3"/>
                  <c:y val="-0.3435353623652580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81,3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059C-4469-994F-2DA230288364}"/>
                </c:ext>
              </c:extLst>
            </c:dLbl>
            <c:dLbl>
              <c:idx val="25"/>
              <c:layout>
                <c:manualLayout>
                  <c:x val="4.561155082385482E-3"/>
                  <c:y val="-0.3313077662186165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77,3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059C-4469-994F-2DA230288364}"/>
                </c:ext>
              </c:extLst>
            </c:dLbl>
            <c:dLbl>
              <c:idx val="26"/>
              <c:layout>
                <c:manualLayout>
                  <c:x val="-1.557014817631881E-3"/>
                  <c:y val="-0.325636149485060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059C-4469-994F-2DA2302883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 i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#,##0.0</c:formatCode>
                <c:ptCount val="27"/>
                <c:pt idx="0">
                  <c:v>90.4</c:v>
                </c:pt>
                <c:pt idx="1">
                  <c:v>82.8</c:v>
                </c:pt>
                <c:pt idx="2">
                  <c:v>89.196543376997852</c:v>
                </c:pt>
                <c:pt idx="3">
                  <c:v>83.7</c:v>
                </c:pt>
                <c:pt idx="4">
                  <c:v>15.5</c:v>
                </c:pt>
                <c:pt idx="5">
                  <c:v>71.5</c:v>
                </c:pt>
                <c:pt idx="6">
                  <c:v>75.900000000000006</c:v>
                </c:pt>
                <c:pt idx="7">
                  <c:v>75.3</c:v>
                </c:pt>
                <c:pt idx="8">
                  <c:v>63.7</c:v>
                </c:pt>
                <c:pt idx="9">
                  <c:v>84.1</c:v>
                </c:pt>
                <c:pt idx="10">
                  <c:v>82.8</c:v>
                </c:pt>
                <c:pt idx="11">
                  <c:v>85.4</c:v>
                </c:pt>
                <c:pt idx="12">
                  <c:v>73.599999999999994</c:v>
                </c:pt>
                <c:pt idx="13">
                  <c:v>78.5</c:v>
                </c:pt>
                <c:pt idx="14">
                  <c:v>74.2</c:v>
                </c:pt>
                <c:pt idx="15">
                  <c:v>78.599999999999994</c:v>
                </c:pt>
                <c:pt idx="16">
                  <c:v>75.5</c:v>
                </c:pt>
                <c:pt idx="17">
                  <c:v>80.900000000000006</c:v>
                </c:pt>
                <c:pt idx="18">
                  <c:v>78.3</c:v>
                </c:pt>
                <c:pt idx="19">
                  <c:v>77</c:v>
                </c:pt>
                <c:pt idx="20">
                  <c:v>84.8</c:v>
                </c:pt>
                <c:pt idx="21">
                  <c:v>69.599999999999994</c:v>
                </c:pt>
                <c:pt idx="22">
                  <c:v>77.5</c:v>
                </c:pt>
                <c:pt idx="23">
                  <c:v>79</c:v>
                </c:pt>
                <c:pt idx="24">
                  <c:v>81.3</c:v>
                </c:pt>
                <c:pt idx="25">
                  <c:v>77.3</c:v>
                </c:pt>
                <c:pt idx="26">
                  <c:v>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059C-4469-994F-2DA2302883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C-059C-4469-994F-2DA23028836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D-059C-4469-994F-2DA23028836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E-059C-4469-994F-2DA23028836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F-059C-4469-994F-2DA23028836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0-059C-4469-994F-2DA23028836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1-059C-4469-994F-2DA23028836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2-059C-4469-994F-2DA230288364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3-059C-4469-994F-2DA230288364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4-059C-4469-994F-2DA230288364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5-059C-4469-994F-2DA230288364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059C-4469-994F-2DA230288364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7-059C-4469-994F-2DA230288364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8-059C-4469-994F-2DA230288364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9-059C-4469-994F-2DA230288364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A-059C-4469-994F-2DA230288364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B-059C-4469-994F-2DA230288364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C-059C-4469-994F-2DA230288364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D-059C-4469-994F-2DA230288364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E-059C-4469-994F-2DA230288364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F-059C-4469-994F-2DA230288364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0-059C-4469-994F-2DA230288364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1-059C-4469-994F-2DA230288364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2-059C-4469-994F-2DA230288364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3-059C-4469-994F-2DA230288364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4-059C-4469-994F-2DA230288364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5-059C-4469-994F-2DA230288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1947464"/>
        <c:axId val="220283688"/>
      </c:barChart>
      <c:catAx>
        <c:axId val="171947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i="0"/>
            </a:pPr>
            <a:endParaRPr lang="ru-RU"/>
          </a:p>
        </c:txPr>
        <c:crossAx val="220283688"/>
        <c:crossesAt val="0"/>
        <c:auto val="1"/>
        <c:lblAlgn val="ctr"/>
        <c:lblOffset val="100"/>
        <c:noMultiLvlLbl val="0"/>
      </c:catAx>
      <c:valAx>
        <c:axId val="220283688"/>
        <c:scaling>
          <c:orientation val="minMax"/>
          <c:max val="1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71947464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74000"/>
                  </a:schemeClr>
                </a:gs>
                <a:gs pos="49000">
                  <a:schemeClr val="accent5">
                    <a:tint val="96000"/>
                    <a:shade val="84000"/>
                    <a:satMod val="110000"/>
                  </a:schemeClr>
                </a:gs>
                <a:gs pos="49100">
                  <a:schemeClr val="accent5">
                    <a:shade val="55000"/>
                    <a:satMod val="150000"/>
                  </a:schemeClr>
                </a:gs>
                <a:gs pos="92000">
                  <a:schemeClr val="accent5">
                    <a:tint val="98000"/>
                    <a:shade val="90000"/>
                    <a:satMod val="128000"/>
                  </a:schemeClr>
                </a:gs>
                <a:gs pos="100000">
                  <a:schemeClr val="accent5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5"/>
              </a:solidFill>
              <a:prstDash val="solid"/>
            </a:ln>
            <a:effectLst>
              <a:outerShdw blurRad="39000" dist="25400" dir="5400000" rotWithShape="0">
                <a:schemeClr val="accent5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9166837868431607E-3"/>
                  <c:y val="-0.3681713640441277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93-402B-8ECA-FB5553637149}"/>
                </c:ext>
              </c:extLst>
            </c:dLbl>
            <c:dLbl>
              <c:idx val="1"/>
              <c:layout>
                <c:manualLayout>
                  <c:x val="3.8341144712612744E-3"/>
                  <c:y val="-0.122929334551550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93-402B-8ECA-FB5553637149}"/>
                </c:ext>
              </c:extLst>
            </c:dLbl>
            <c:dLbl>
              <c:idx val="2"/>
              <c:layout>
                <c:manualLayout>
                  <c:x val="1.9445910968963714E-3"/>
                  <c:y val="-0.182153060936844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93-402B-8ECA-FB5553637149}"/>
                </c:ext>
              </c:extLst>
            </c:dLbl>
            <c:dLbl>
              <c:idx val="3"/>
              <c:layout>
                <c:manualLayout>
                  <c:x val="5.9301976818098593E-3"/>
                  <c:y val="-5.397783330873683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93-402B-8ECA-FB5553637149}"/>
                </c:ext>
              </c:extLst>
            </c:dLbl>
            <c:dLbl>
              <c:idx val="4"/>
              <c:layout>
                <c:manualLayout>
                  <c:x val="5.2139334365444556E-3"/>
                  <c:y val="-5.97079631712677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93-402B-8ECA-FB5553637149}"/>
                </c:ext>
              </c:extLst>
            </c:dLbl>
            <c:dLbl>
              <c:idx val="5"/>
              <c:layout>
                <c:manualLayout>
                  <c:x val="-3.4759556243630549E-3"/>
                  <c:y val="-5.973969863925374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93-402B-8ECA-FB5553637149}"/>
                </c:ext>
              </c:extLst>
            </c:dLbl>
            <c:dLbl>
              <c:idx val="6"/>
              <c:layout>
                <c:manualLayout>
                  <c:x val="1.5588543364061095E-3"/>
                  <c:y val="-9.47305606176428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B93-402B-8ECA-FB55536371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0"/>
              <a:lstStyle/>
              <a:p>
                <a:pPr>
                  <a:defRPr sz="1050" b="0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52.486539887422545</c:v>
                </c:pt>
                <c:pt idx="1">
                  <c:v>12.884629802623168</c:v>
                </c:pt>
                <c:pt idx="2">
                  <c:v>23.187694664436659</c:v>
                </c:pt>
                <c:pt idx="3">
                  <c:v>3.5976205674304302</c:v>
                </c:pt>
                <c:pt idx="4">
                  <c:v>4.337115153024814</c:v>
                </c:pt>
                <c:pt idx="5">
                  <c:v>4.3421812513297926</c:v>
                </c:pt>
                <c:pt idx="6">
                  <c:v>8.857007197380506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B93-402B-8ECA-FB55536371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spPr>
            <a:solidFill>
              <a:schemeClr val="accent1">
                <a:tint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8-EB93-402B-8ECA-FB555363714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spPr>
            <a:solidFill>
              <a:schemeClr val="accent1">
                <a:tint val="4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9-EB93-402B-8ECA-FB555363714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spPr>
            <a:solidFill>
              <a:schemeClr val="accent1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A-EB93-402B-8ECA-FB555363714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spPr>
            <a:solidFill>
              <a:schemeClr val="accent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B-EB93-402B-8ECA-FB555363714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spPr>
            <a:solidFill>
              <a:schemeClr val="accent1">
                <a:tint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C-EB93-402B-8ECA-FB5553637149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Лист1!$H$2:$H$8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D-EB93-402B-8ECA-FB5553637149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spPr>
            <a:solidFill>
              <a:schemeClr val="accent1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Лист1!$I$2:$I$8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E-EB93-402B-8ECA-FB5553637149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spPr>
            <a:solidFill>
              <a:schemeClr val="accent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Лист1!$J$2:$J$8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F-EB93-402B-8ECA-FB5553637149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spPr>
            <a:solidFill>
              <a:schemeClr val="accent1">
                <a:tint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Лист1!$K$2:$K$8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0-EB93-402B-8ECA-FB5553637149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spPr>
            <a:solidFill>
              <a:schemeClr val="accent1">
                <a:tint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Лист1!$L$2:$L$8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1-EB93-402B-8ECA-FB5553637149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spPr>
            <a:solidFill>
              <a:schemeClr val="accent1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Лист1!$M$2:$M$8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2-EB93-402B-8ECA-FB5553637149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spPr>
            <a:solidFill>
              <a:schemeClr val="accent1">
                <a:tint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Лист1!$N$2:$N$8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3-EB93-402B-8ECA-FB5553637149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Лист1!$O$2:$O$8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4-EB93-402B-8ECA-FB5553637149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spPr>
            <a:solidFill>
              <a:schemeClr val="accent1">
                <a:shade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Лист1!$P$2:$P$8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5-EB93-402B-8ECA-FB5553637149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spPr>
            <a:solidFill>
              <a:schemeClr val="accent1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Лист1!$Q$2:$Q$8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6-EB93-402B-8ECA-FB5553637149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spPr>
            <a:solidFill>
              <a:schemeClr val="accent1">
                <a:shade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Лист1!$R$2:$R$8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7-EB93-402B-8ECA-FB5553637149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spPr>
            <a:solidFill>
              <a:schemeClr val="accent1">
                <a:shade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Лист1!$S$2:$S$8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8-EB93-402B-8ECA-FB5553637149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spPr>
            <a:solidFill>
              <a:schemeClr val="accent1">
                <a:shade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Лист1!$T$2:$T$8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9-EB93-402B-8ECA-FB5553637149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spPr>
            <a:solidFill>
              <a:schemeClr val="accent1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Лист1!$U$2:$U$8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A-EB93-402B-8ECA-FB5553637149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Лист1!$V$2:$V$8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B-EB93-402B-8ECA-FB5553637149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spPr>
            <a:solidFill>
              <a:schemeClr val="accent1">
                <a:shade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Лист1!$W$2:$W$8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C-EB93-402B-8ECA-FB5553637149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spPr>
            <a:solidFill>
              <a:schemeClr val="accent1">
                <a:shade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Лист1!$X$2:$X$8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B93-402B-8ECA-FB5553637149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spPr>
            <a:solidFill>
              <a:schemeClr val="accent1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Лист1!$Y$2:$Y$8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E-EB93-402B-8ECA-FB5553637149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spPr>
            <a:solidFill>
              <a:schemeClr val="accent1">
                <a:shade val="4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Лист1!$Z$2:$Z$8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F-EB93-402B-8ECA-FB5553637149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spPr>
            <a:solidFill>
              <a:schemeClr val="accent1">
                <a:shade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Лист1!$AA$2:$AA$8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20-EB93-402B-8ECA-FB5553637149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spPr>
            <a:solidFill>
              <a:schemeClr val="accent1">
                <a:shade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Болховский район</c:v>
                </c:pt>
                <c:pt idx="4">
                  <c:v>Ливенский район</c:v>
                </c:pt>
                <c:pt idx="5">
                  <c:v>Малоархангельский район</c:v>
                </c:pt>
                <c:pt idx="6">
                  <c:v>Хотынецкий район</c:v>
                </c:pt>
              </c:strCache>
            </c:strRef>
          </c:cat>
          <c:val>
            <c:numRef>
              <c:f>Лист1!$AB$2:$AB$8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21-EB93-402B-8ECA-FB5553637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0284080"/>
        <c:axId val="220285256"/>
      </c:barChart>
      <c:catAx>
        <c:axId val="220284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285256"/>
        <c:crossesAt val="0"/>
        <c:auto val="1"/>
        <c:lblAlgn val="ctr"/>
        <c:lblOffset val="100"/>
        <c:noMultiLvlLbl val="0"/>
      </c:catAx>
      <c:valAx>
        <c:axId val="220285256"/>
        <c:scaling>
          <c:orientation val="minMax"/>
        </c:scaling>
        <c:delete val="0"/>
        <c:axPos val="l"/>
        <c:majorGridlines>
          <c:spPr>
            <a:ln w="1143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284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143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74000"/>
                  </a:schemeClr>
                </a:gs>
                <a:gs pos="49000">
                  <a:schemeClr val="accent4">
                    <a:tint val="96000"/>
                    <a:shade val="84000"/>
                    <a:satMod val="110000"/>
                  </a:schemeClr>
                </a:gs>
                <a:gs pos="49100">
                  <a:schemeClr val="accent4">
                    <a:shade val="55000"/>
                    <a:satMod val="150000"/>
                  </a:schemeClr>
                </a:gs>
                <a:gs pos="92000">
                  <a:schemeClr val="accent4">
                    <a:tint val="98000"/>
                    <a:shade val="90000"/>
                    <a:satMod val="128000"/>
                  </a:schemeClr>
                </a:gs>
                <a:gs pos="100000">
                  <a:schemeClr val="accent4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39000" dist="25400" dir="5400000" rotWithShape="0">
                <a:schemeClr val="accent4">
                  <a:shade val="33000"/>
                  <a:alpha val="83000"/>
                </a:scheme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500000"/>
              </a:lightRig>
            </a:scene3d>
            <a:sp3d extrusionH="127000" prstMaterial="powder">
              <a:bevelT w="50800" h="63500"/>
            </a:sp3d>
          </c:spPr>
          <c:invertIfNegative val="0"/>
          <c:dLbls>
            <c:dLbl>
              <c:idx val="0"/>
              <c:layout>
                <c:manualLayout>
                  <c:x val="-1.5607901973527176E-3"/>
                  <c:y val="-0.2443297845909380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C2-495D-AA78-C0761CDD6A02}"/>
                </c:ext>
              </c:extLst>
            </c:dLbl>
            <c:dLbl>
              <c:idx val="1"/>
              <c:layout>
                <c:manualLayout>
                  <c:x val="0"/>
                  <c:y val="-0.2510404750611497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C2-495D-AA78-C0761CDD6A02}"/>
                </c:ext>
              </c:extLst>
            </c:dLbl>
            <c:dLbl>
              <c:idx val="2"/>
              <c:layout>
                <c:manualLayout>
                  <c:x val="1.5607901973527032E-3"/>
                  <c:y val="-0.251480082002388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C2-495D-AA78-C0761CDD6A02}"/>
                </c:ext>
              </c:extLst>
            </c:dLbl>
            <c:dLbl>
              <c:idx val="3"/>
              <c:layout>
                <c:manualLayout>
                  <c:x val="-4.6823705920581386E-3"/>
                  <c:y val="-0.2607015309681250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C2-495D-AA78-C0761CDD6A02}"/>
                </c:ext>
              </c:extLst>
            </c:dLbl>
            <c:dLbl>
              <c:idx val="4"/>
              <c:layout>
                <c:manualLayout>
                  <c:x val="-1.5607901973527319E-3"/>
                  <c:y val="-0.27009470399024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C2-495D-AA78-C0761CDD6A02}"/>
                </c:ext>
              </c:extLst>
            </c:dLbl>
            <c:dLbl>
              <c:idx val="5"/>
              <c:layout>
                <c:manualLayout>
                  <c:x val="-5.7228312796579545E-17"/>
                  <c:y val="-0.2552319370872145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C2-495D-AA78-C0761CDD6A02}"/>
                </c:ext>
              </c:extLst>
            </c:dLbl>
            <c:dLbl>
              <c:idx val="6"/>
              <c:layout>
                <c:manualLayout>
                  <c:x val="0"/>
                  <c:y val="-0.2393662286208532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C2-495D-AA78-C0761CDD6A02}"/>
                </c:ext>
              </c:extLst>
            </c:dLbl>
            <c:dLbl>
              <c:idx val="7"/>
              <c:layout>
                <c:manualLayout>
                  <c:x val="1.5607901973527032E-3"/>
                  <c:y val="-0.246087714123622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C2-495D-AA78-C0761CDD6A02}"/>
                </c:ext>
              </c:extLst>
            </c:dLbl>
            <c:dLbl>
              <c:idx val="8"/>
              <c:layout>
                <c:manualLayout>
                  <c:x val="-3.1215803947054065E-3"/>
                  <c:y val="-0.267269228776301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C2-495D-AA78-C0761CDD6A02}"/>
                </c:ext>
              </c:extLst>
            </c:dLbl>
            <c:dLbl>
              <c:idx val="9"/>
              <c:layout>
                <c:manualLayout>
                  <c:x val="-1.5607901973527032E-3"/>
                  <c:y val="-0.2590759651423416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C2-495D-AA78-C0761CDD6A02}"/>
                </c:ext>
              </c:extLst>
            </c:dLbl>
            <c:dLbl>
              <c:idx val="10"/>
              <c:layout>
                <c:manualLayout>
                  <c:x val="0"/>
                  <c:y val="-0.254575599107699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C2-495D-AA78-C0761CDD6A02}"/>
                </c:ext>
              </c:extLst>
            </c:dLbl>
            <c:dLbl>
              <c:idx val="11"/>
              <c:layout>
                <c:manualLayout>
                  <c:x val="1.5607901973527032E-3"/>
                  <c:y val="-0.2539410172707234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EC2-495D-AA78-C0761CDD6A02}"/>
                </c:ext>
              </c:extLst>
            </c:dLbl>
            <c:dLbl>
              <c:idx val="12"/>
              <c:layout>
                <c:manualLayout>
                  <c:x val="-4.6823705920581672E-3"/>
                  <c:y val="-0.2834479931868397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EC2-495D-AA78-C0761CDD6A02}"/>
                </c:ext>
              </c:extLst>
            </c:dLbl>
            <c:dLbl>
              <c:idx val="13"/>
              <c:layout>
                <c:manualLayout>
                  <c:x val="-1.5607901973528177E-3"/>
                  <c:y val="-0.256613203022343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EC2-495D-AA78-C0761CDD6A02}"/>
                </c:ext>
              </c:extLst>
            </c:dLbl>
            <c:dLbl>
              <c:idx val="14"/>
              <c:layout>
                <c:manualLayout>
                  <c:x val="0"/>
                  <c:y val="-0.2733415176287864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EC2-495D-AA78-C0761CDD6A02}"/>
                </c:ext>
              </c:extLst>
            </c:dLbl>
            <c:dLbl>
              <c:idx val="15"/>
              <c:layout>
                <c:manualLayout>
                  <c:x val="-1.1445662559315909E-16"/>
                  <c:y val="-0.2621196660913744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EC2-495D-AA78-C0761CDD6A02}"/>
                </c:ext>
              </c:extLst>
            </c:dLbl>
            <c:dLbl>
              <c:idx val="16"/>
              <c:layout>
                <c:manualLayout>
                  <c:x val="-4.6823705920582244E-3"/>
                  <c:y val="-0.255953211339500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EC2-495D-AA78-C0761CDD6A02}"/>
                </c:ext>
              </c:extLst>
            </c:dLbl>
            <c:dLbl>
              <c:idx val="17"/>
              <c:layout>
                <c:manualLayout>
                  <c:x val="-3.1215803947054065E-3"/>
                  <c:y val="-0.278156600381845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EC2-495D-AA78-C0761CDD6A02}"/>
                </c:ext>
              </c:extLst>
            </c:dLbl>
            <c:dLbl>
              <c:idx val="18"/>
              <c:layout>
                <c:manualLayout>
                  <c:x val="-1.5607901973527032E-3"/>
                  <c:y val="-0.269222963591842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EC2-495D-AA78-C0761CDD6A02}"/>
                </c:ext>
              </c:extLst>
            </c:dLbl>
            <c:dLbl>
              <c:idx val="19"/>
              <c:layout>
                <c:manualLayout>
                  <c:x val="-1.1445662559315909E-16"/>
                  <c:y val="-0.249566039691175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EC2-495D-AA78-C0761CDD6A02}"/>
                </c:ext>
              </c:extLst>
            </c:dLbl>
            <c:dLbl>
              <c:idx val="20"/>
              <c:layout>
                <c:manualLayout>
                  <c:x val="1.5607901973525887E-3"/>
                  <c:y val="-0.261275162390505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EC2-495D-AA78-C0761CDD6A02}"/>
                </c:ext>
              </c:extLst>
            </c:dLbl>
            <c:dLbl>
              <c:idx val="21"/>
              <c:layout>
                <c:manualLayout>
                  <c:x val="-2.185106276293796E-2"/>
                  <c:y val="-0.3104085039612787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EC2-495D-AA78-C0761CDD6A02}"/>
                </c:ext>
              </c:extLst>
            </c:dLbl>
            <c:dLbl>
              <c:idx val="22"/>
              <c:layout>
                <c:manualLayout>
                  <c:x val="-1.5607901973527032E-3"/>
                  <c:y val="-0.2604338141606912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EC2-495D-AA78-C0761CDD6A02}"/>
                </c:ext>
              </c:extLst>
            </c:dLbl>
            <c:dLbl>
              <c:idx val="23"/>
              <c:layout>
                <c:manualLayout>
                  <c:x val="0"/>
                  <c:y val="-0.2613701586770140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EC2-495D-AA78-C0761CDD6A02}"/>
                </c:ext>
              </c:extLst>
            </c:dLbl>
            <c:dLbl>
              <c:idx val="24"/>
              <c:layout>
                <c:manualLayout>
                  <c:x val="-1.1445662559315909E-16"/>
                  <c:y val="-0.2553805763816645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EC2-495D-AA78-C0761CDD6A02}"/>
                </c:ext>
              </c:extLst>
            </c:dLbl>
            <c:dLbl>
              <c:idx val="25"/>
              <c:layout>
                <c:manualLayout>
                  <c:x val="3.1215803947054065E-3"/>
                  <c:y val="-0.2483729394774008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EC2-495D-AA78-C0761CDD6A02}"/>
                </c:ext>
              </c:extLst>
            </c:dLbl>
            <c:dLbl>
              <c:idx val="26"/>
              <c:layout>
                <c:manualLayout>
                  <c:x val="0"/>
                  <c:y val="-0.250957270271742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EC2-495D-AA78-C0761CDD6A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103.90155298801518</c:v>
                </c:pt>
                <c:pt idx="1">
                  <c:v>106.10706121655849</c:v>
                </c:pt>
                <c:pt idx="2">
                  <c:v>105.30681904211832</c:v>
                </c:pt>
                <c:pt idx="3">
                  <c:v>112.75942667707656</c:v>
                </c:pt>
                <c:pt idx="4">
                  <c:v>114.22877981617236</c:v>
                </c:pt>
                <c:pt idx="5">
                  <c:v>104.07234224666739</c:v>
                </c:pt>
                <c:pt idx="6">
                  <c:v>100.51164549897256</c:v>
                </c:pt>
                <c:pt idx="7">
                  <c:v>102.72229222489582</c:v>
                </c:pt>
                <c:pt idx="8">
                  <c:v>115.90731684607914</c:v>
                </c:pt>
                <c:pt idx="9">
                  <c:v>107.93661690548704</c:v>
                </c:pt>
                <c:pt idx="10">
                  <c:v>104.76862871666602</c:v>
                </c:pt>
                <c:pt idx="11">
                  <c:v>104.4645350642412</c:v>
                </c:pt>
                <c:pt idx="12">
                  <c:v>118.6071540106181</c:v>
                </c:pt>
                <c:pt idx="13">
                  <c:v>103.72341402069047</c:v>
                </c:pt>
                <c:pt idx="14">
                  <c:v>112.75218169674142</c:v>
                </c:pt>
                <c:pt idx="15">
                  <c:v>112.42822186479975</c:v>
                </c:pt>
                <c:pt idx="16">
                  <c:v>103.40709325227348</c:v>
                </c:pt>
                <c:pt idx="17">
                  <c:v>116.07096580355602</c:v>
                </c:pt>
                <c:pt idx="18">
                  <c:v>108.75634843826279</c:v>
                </c:pt>
                <c:pt idx="19">
                  <c:v>101.35661494724275</c:v>
                </c:pt>
                <c:pt idx="20">
                  <c:v>106.96884602801968</c:v>
                </c:pt>
                <c:pt idx="21">
                  <c:v>169.95281263866622</c:v>
                </c:pt>
                <c:pt idx="22">
                  <c:v>107.57651109410864</c:v>
                </c:pt>
                <c:pt idx="23">
                  <c:v>107.01432921087326</c:v>
                </c:pt>
                <c:pt idx="24">
                  <c:v>104.14352918253886</c:v>
                </c:pt>
                <c:pt idx="25">
                  <c:v>101.79574657943544</c:v>
                </c:pt>
                <c:pt idx="26">
                  <c:v>100.00163517017448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EC2-495D-AA78-C0761CDD6A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C-1EC2-495D-AA78-C0761CDD6A0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D-1EC2-495D-AA78-C0761CDD6A0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E-1EC2-495D-AA78-C0761CDD6A0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F-1EC2-495D-AA78-C0761CDD6A0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0-1EC2-495D-AA78-C0761CDD6A0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1-1EC2-495D-AA78-C0761CDD6A0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2-1EC2-495D-AA78-C0761CDD6A02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3-1EC2-495D-AA78-C0761CDD6A02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4-1EC2-495D-AA78-C0761CDD6A02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5-1EC2-495D-AA78-C0761CDD6A02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1EC2-495D-AA78-C0761CDD6A02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7-1EC2-495D-AA78-C0761CDD6A02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8-1EC2-495D-AA78-C0761CDD6A02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9-1EC2-495D-AA78-C0761CDD6A02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A-1EC2-495D-AA78-C0761CDD6A02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B-1EC2-495D-AA78-C0761CDD6A02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C-1EC2-495D-AA78-C0761CDD6A02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D-1EC2-495D-AA78-C0761CDD6A02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E-1EC2-495D-AA78-C0761CDD6A02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F-1EC2-495D-AA78-C0761CDD6A02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0-1EC2-495D-AA78-C0761CDD6A02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1-1EC2-495D-AA78-C0761CDD6A02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2-1EC2-495D-AA78-C0761CDD6A02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3-1EC2-495D-AA78-C0761CDD6A02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4-1EC2-495D-AA78-C0761CDD6A02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5-1EC2-495D-AA78-C0761CDD6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0286040"/>
        <c:axId val="220286432"/>
      </c:barChart>
      <c:catAx>
        <c:axId val="220286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220286432"/>
        <c:crossesAt val="0"/>
        <c:auto val="1"/>
        <c:lblAlgn val="ctr"/>
        <c:lblOffset val="100"/>
        <c:noMultiLvlLbl val="0"/>
      </c:catAx>
      <c:valAx>
        <c:axId val="22028643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20286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74000"/>
                  </a:schemeClr>
                </a:gs>
                <a:gs pos="49000">
                  <a:schemeClr val="accent2">
                    <a:tint val="96000"/>
                    <a:shade val="84000"/>
                    <a:satMod val="110000"/>
                  </a:schemeClr>
                </a:gs>
                <a:gs pos="49100">
                  <a:schemeClr val="accent2">
                    <a:shade val="55000"/>
                    <a:satMod val="150000"/>
                  </a:schemeClr>
                </a:gs>
                <a:gs pos="92000">
                  <a:schemeClr val="accent2">
                    <a:tint val="98000"/>
                    <a:shade val="90000"/>
                    <a:satMod val="128000"/>
                  </a:schemeClr>
                </a:gs>
                <a:gs pos="100000">
                  <a:schemeClr val="accent2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2"/>
              </a:solidFill>
              <a:prstDash val="solid"/>
            </a:ln>
            <a:effectLst>
              <a:outerShdw blurRad="39000" dist="25400" dir="5400000" rotWithShape="0">
                <a:schemeClr val="accent2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5607901973526889E-3"/>
                  <c:y val="-9.84141598940293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60-45BC-86B4-D14BFCF164B5}"/>
                </c:ext>
              </c:extLst>
            </c:dLbl>
            <c:dLbl>
              <c:idx val="1"/>
              <c:layout>
                <c:manualLayout>
                  <c:x val="-3.1215803947054065E-3"/>
                  <c:y val="-0.14640837641381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60-45BC-86B4-D14BFCF164B5}"/>
                </c:ext>
              </c:extLst>
            </c:dLbl>
            <c:dLbl>
              <c:idx val="2"/>
              <c:layout>
                <c:manualLayout>
                  <c:x val="-1.5607901973527032E-3"/>
                  <c:y val="-0.16185772877829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60-45BC-86B4-D14BFCF164B5}"/>
                </c:ext>
              </c:extLst>
            </c:dLbl>
            <c:dLbl>
              <c:idx val="3"/>
              <c:layout>
                <c:manualLayout>
                  <c:x val="0"/>
                  <c:y val="-0.1224616726520971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60-45BC-86B4-D14BFCF164B5}"/>
                </c:ext>
              </c:extLst>
            </c:dLbl>
            <c:dLbl>
              <c:idx val="4"/>
              <c:layout>
                <c:manualLayout>
                  <c:x val="1.5607901973527032E-3"/>
                  <c:y val="-0.215797849230928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60-45BC-86B4-D14BFCF164B5}"/>
                </c:ext>
              </c:extLst>
            </c:dLbl>
            <c:dLbl>
              <c:idx val="5"/>
              <c:layout>
                <c:manualLayout>
                  <c:x val="3.1215803947054065E-3"/>
                  <c:y val="-0.2630151555614015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60-45BC-86B4-D14BFCF164B5}"/>
                </c:ext>
              </c:extLst>
            </c:dLbl>
            <c:dLbl>
              <c:idx val="6"/>
              <c:layout>
                <c:manualLayout>
                  <c:x val="-1.5607901973527605E-3"/>
                  <c:y val="-0.295056140812397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60-45BC-86B4-D14BFCF164B5}"/>
                </c:ext>
              </c:extLst>
            </c:dLbl>
            <c:dLbl>
              <c:idx val="7"/>
              <c:layout>
                <c:manualLayout>
                  <c:x val="-5.7228312796579545E-17"/>
                  <c:y val="-0.260989010989011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60-45BC-86B4-D14BFCF164B5}"/>
                </c:ext>
              </c:extLst>
            </c:dLbl>
            <c:dLbl>
              <c:idx val="8"/>
              <c:layout>
                <c:manualLayout>
                  <c:x val="0"/>
                  <c:y val="-0.2256703216986133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60-45BC-86B4-D14BFCF164B5}"/>
                </c:ext>
              </c:extLst>
            </c:dLbl>
            <c:dLbl>
              <c:idx val="9"/>
              <c:layout>
                <c:manualLayout>
                  <c:x val="-4.6823705920581099E-3"/>
                  <c:y val="-0.2705140494857579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60-45BC-86B4-D14BFCF164B5}"/>
                </c:ext>
              </c:extLst>
            </c:dLbl>
            <c:dLbl>
              <c:idx val="10"/>
              <c:layout>
                <c:manualLayout>
                  <c:x val="-3.1215803947054065E-3"/>
                  <c:y val="-0.2937710337057453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60-45BC-86B4-D14BFCF164B5}"/>
                </c:ext>
              </c:extLst>
            </c:dLbl>
            <c:dLbl>
              <c:idx val="11"/>
              <c:layout>
                <c:manualLayout>
                  <c:x val="-1.5607901973527605E-3"/>
                  <c:y val="-0.1377700252836271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60-45BC-86B4-D14BFCF164B5}"/>
                </c:ext>
              </c:extLst>
            </c:dLbl>
            <c:dLbl>
              <c:idx val="12"/>
              <c:layout>
                <c:manualLayout>
                  <c:x val="-5.7228312796579545E-17"/>
                  <c:y val="-0.225092704418058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260-45BC-86B4-D14BFCF164B5}"/>
                </c:ext>
              </c:extLst>
            </c:dLbl>
            <c:dLbl>
              <c:idx val="13"/>
              <c:layout>
                <c:manualLayout>
                  <c:x val="1.5607901973527032E-3"/>
                  <c:y val="-0.1729404074344226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260-45BC-86B4-D14BFCF164B5}"/>
                </c:ext>
              </c:extLst>
            </c:dLbl>
            <c:dLbl>
              <c:idx val="14"/>
              <c:layout>
                <c:manualLayout>
                  <c:x val="3.1215803947054065E-3"/>
                  <c:y val="-0.2512648456609283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260-45BC-86B4-D14BFCF164B5}"/>
                </c:ext>
              </c:extLst>
            </c:dLbl>
            <c:dLbl>
              <c:idx val="15"/>
              <c:layout>
                <c:manualLayout>
                  <c:x val="4.6823705920581099E-3"/>
                  <c:y val="-0.2071694627461765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60-45BC-86B4-D14BFCF164B5}"/>
                </c:ext>
              </c:extLst>
            </c:dLbl>
            <c:dLbl>
              <c:idx val="16"/>
              <c:layout>
                <c:manualLayout>
                  <c:x val="-1.1445662559315909E-16"/>
                  <c:y val="-0.189481884938903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60-45BC-86B4-D14BFCF164B5}"/>
                </c:ext>
              </c:extLst>
            </c:dLbl>
            <c:dLbl>
              <c:idx val="17"/>
              <c:layout>
                <c:manualLayout>
                  <c:x val="-1.1445662559315909E-16"/>
                  <c:y val="-0.1647346879936651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60-45BC-86B4-D14BFCF164B5}"/>
                </c:ext>
              </c:extLst>
            </c:dLbl>
            <c:dLbl>
              <c:idx val="18"/>
              <c:layout>
                <c:manualLayout>
                  <c:x val="1.5607901973527032E-3"/>
                  <c:y val="-0.205058784764987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60-45BC-86B4-D14BFCF164B5}"/>
                </c:ext>
              </c:extLst>
            </c:dLbl>
            <c:dLbl>
              <c:idx val="19"/>
              <c:layout>
                <c:manualLayout>
                  <c:x val="-3.1215803947054065E-3"/>
                  <c:y val="-0.2154098923685430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60-45BC-86B4-D14BFCF164B5}"/>
                </c:ext>
              </c:extLst>
            </c:dLbl>
            <c:dLbl>
              <c:idx val="20"/>
              <c:layout>
                <c:manualLayout>
                  <c:x val="-1.5607901973528177E-3"/>
                  <c:y val="-0.20009938073050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260-45BC-86B4-D14BFCF164B5}"/>
                </c:ext>
              </c:extLst>
            </c:dLbl>
            <c:dLbl>
              <c:idx val="21"/>
              <c:layout>
                <c:manualLayout>
                  <c:x val="-1.1445662559315909E-16"/>
                  <c:y val="-0.3338363818505276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260-45BC-86B4-D14BFCF164B5}"/>
                </c:ext>
              </c:extLst>
            </c:dLbl>
            <c:dLbl>
              <c:idx val="22"/>
              <c:layout>
                <c:manualLayout>
                  <c:x val="1.5607901973527032E-3"/>
                  <c:y val="-0.218217265143271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260-45BC-86B4-D14BFCF164B5}"/>
                </c:ext>
              </c:extLst>
            </c:dLbl>
            <c:dLbl>
              <c:idx val="23"/>
              <c:layout>
                <c:manualLayout>
                  <c:x val="3.121580394705292E-3"/>
                  <c:y val="-0.288418524408731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260-45BC-86B4-D14BFCF164B5}"/>
                </c:ext>
              </c:extLst>
            </c:dLbl>
            <c:dLbl>
              <c:idx val="24"/>
              <c:layout>
                <c:manualLayout>
                  <c:x val="-1.5607901973527032E-3"/>
                  <c:y val="-0.287377551115309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260-45BC-86B4-D14BFCF164B5}"/>
                </c:ext>
              </c:extLst>
            </c:dLbl>
            <c:dLbl>
              <c:idx val="25"/>
              <c:layout>
                <c:manualLayout>
                  <c:x val="3.121580394705292E-3"/>
                  <c:y val="-0.3649823758637686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260-45BC-86B4-D14BFCF164B5}"/>
                </c:ext>
              </c:extLst>
            </c:dLbl>
            <c:dLbl>
              <c:idx val="26"/>
              <c:layout>
                <c:manualLayout>
                  <c:x val="-1.5607901973528177E-3"/>
                  <c:y val="-0.3518868388291674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260-45BC-86B4-D14BFCF164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>
                    <a:ln>
                      <a:noFill/>
                    </a:ln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11.404898533794745</c:v>
                </c:pt>
                <c:pt idx="1">
                  <c:v>19.072727871750729</c:v>
                </c:pt>
                <c:pt idx="2">
                  <c:v>20.53010243107709</c:v>
                </c:pt>
                <c:pt idx="3">
                  <c:v>13.8989653915578</c:v>
                </c:pt>
                <c:pt idx="4">
                  <c:v>29.147896402458944</c:v>
                </c:pt>
                <c:pt idx="5">
                  <c:v>36.691607629679844</c:v>
                </c:pt>
                <c:pt idx="6">
                  <c:v>41.136723015287878</c:v>
                </c:pt>
                <c:pt idx="7">
                  <c:v>37.041841008967907</c:v>
                </c:pt>
                <c:pt idx="8">
                  <c:v>29.377266006800124</c:v>
                </c:pt>
                <c:pt idx="9">
                  <c:v>37.552703302453722</c:v>
                </c:pt>
                <c:pt idx="10">
                  <c:v>41.60534355830606</c:v>
                </c:pt>
                <c:pt idx="11">
                  <c:v>16.681688939377175</c:v>
                </c:pt>
                <c:pt idx="12">
                  <c:v>31.30683754522132</c:v>
                </c:pt>
                <c:pt idx="13">
                  <c:v>22.637709025177536</c:v>
                </c:pt>
                <c:pt idx="14">
                  <c:v>34.814305129522054</c:v>
                </c:pt>
                <c:pt idx="15">
                  <c:v>28.443330101639564</c:v>
                </c:pt>
                <c:pt idx="16">
                  <c:v>25.617453774184007</c:v>
                </c:pt>
                <c:pt idx="17">
                  <c:v>22.000667299423561</c:v>
                </c:pt>
                <c:pt idx="18">
                  <c:v>28.780048574444823</c:v>
                </c:pt>
                <c:pt idx="19">
                  <c:v>29.085894693315961</c:v>
                </c:pt>
                <c:pt idx="20">
                  <c:v>27.650742638700603</c:v>
                </c:pt>
                <c:pt idx="21">
                  <c:v>48.34340828478161</c:v>
                </c:pt>
                <c:pt idx="22">
                  <c:v>30.545369579382097</c:v>
                </c:pt>
                <c:pt idx="23">
                  <c:v>40.413235885205154</c:v>
                </c:pt>
                <c:pt idx="24">
                  <c:v>42.605755302244276</c:v>
                </c:pt>
                <c:pt idx="25">
                  <c:v>52.982494786348845</c:v>
                </c:pt>
                <c:pt idx="26">
                  <c:v>51.227253314666129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260-45BC-86B4-D14BFCF164B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C-C260-45BC-86B4-D14BFCF164B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D-C260-45BC-86B4-D14BFCF164B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E-C260-45BC-86B4-D14BFCF164B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1F-C260-45BC-86B4-D14BFCF164B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0-C260-45BC-86B4-D14BFCF164B5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1-C260-45BC-86B4-D14BFCF164B5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2-C260-45BC-86B4-D14BFCF164B5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3-C260-45BC-86B4-D14BFCF164B5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4-C260-45BC-86B4-D14BFCF164B5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5-C260-45BC-86B4-D14BFCF164B5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C260-45BC-86B4-D14BFCF164B5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7-C260-45BC-86B4-D14BFCF164B5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8-C260-45BC-86B4-D14BFCF164B5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9-C260-45BC-86B4-D14BFCF164B5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A-C260-45BC-86B4-D14BFCF164B5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B-C260-45BC-86B4-D14BFCF164B5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C-C260-45BC-86B4-D14BFCF164B5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D-C260-45BC-86B4-D14BFCF164B5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E-C260-45BC-86B4-D14BFCF164B5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2F-C260-45BC-86B4-D14BFCF164B5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0-C260-45BC-86B4-D14BFCF164B5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1-C260-45BC-86B4-D14BFCF164B5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2-C260-45BC-86B4-D14BFCF164B5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3-C260-45BC-86B4-D14BFCF164B5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4-C260-45BC-86B4-D14BFCF164B5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>
            <c:ext xmlns:c16="http://schemas.microsoft.com/office/drawing/2014/chart" uri="{C3380CC4-5D6E-409C-BE32-E72D297353CC}">
              <c16:uniqueId val="{00000035-C260-45BC-86B4-D14BFCF16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0287216"/>
        <c:axId val="222097304"/>
      </c:barChart>
      <c:catAx>
        <c:axId val="220287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222097304"/>
        <c:crossesAt val="0"/>
        <c:auto val="1"/>
        <c:lblAlgn val="ctr"/>
        <c:lblOffset val="100"/>
        <c:noMultiLvlLbl val="0"/>
      </c:catAx>
      <c:valAx>
        <c:axId val="22209730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20287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11430" cap="flat" cmpd="sng" algn="ctr">
              <a:solidFill>
                <a:schemeClr val="bg2">
                  <a:lumMod val="50000"/>
                </a:schemeClr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  <a:scene3d>
              <a:camera prst="orthographicFront"/>
              <a:lightRig rig="threePt" dir="t"/>
            </a:scene3d>
            <a:sp3d prstMaterial="dkEdge">
              <a:bevelB/>
            </a:sp3d>
          </c:spPr>
          <c:invertIfNegative val="0"/>
          <c:dLbls>
            <c:dLbl>
              <c:idx val="0"/>
              <c:layout>
                <c:manualLayout>
                  <c:x val="7.1031675066122743E-3"/>
                  <c:y val="-0.344632601208561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DB-4884-A02E-706D2D21129C}"/>
                </c:ext>
              </c:extLst>
            </c:dLbl>
            <c:dLbl>
              <c:idx val="1"/>
              <c:layout>
                <c:manualLayout>
                  <c:x val="8.4520188960811628E-3"/>
                  <c:y val="-9.3439094528949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DB-4884-A02E-706D2D21129C}"/>
                </c:ext>
              </c:extLst>
            </c:dLbl>
            <c:dLbl>
              <c:idx val="2"/>
              <c:layout>
                <c:manualLayout>
                  <c:x val="8.9651628724232591E-3"/>
                  <c:y val="-0.300686397163600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DB-4884-A02E-706D2D21129C}"/>
                </c:ext>
              </c:extLst>
            </c:dLbl>
            <c:dLbl>
              <c:idx val="3"/>
              <c:layout>
                <c:manualLayout>
                  <c:x val="8.9547977234263141E-3"/>
                  <c:y val="-0.117002297651307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DB-4884-A02E-706D2D21129C}"/>
                </c:ext>
              </c:extLst>
            </c:dLbl>
            <c:dLbl>
              <c:idx val="4"/>
              <c:layout>
                <c:manualLayout>
                  <c:x val="-5.371911220149407E-4"/>
                  <c:y val="-0.11483526790099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DB-4884-A02E-706D2D21129C}"/>
                </c:ext>
              </c:extLst>
            </c:dLbl>
            <c:dLbl>
              <c:idx val="5"/>
              <c:layout>
                <c:manualLayout>
                  <c:x val="1.0889210930229281E-2"/>
                  <c:y val="-0.375701210332507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DB-4884-A02E-706D2D21129C}"/>
                </c:ext>
              </c:extLst>
            </c:dLbl>
            <c:dLbl>
              <c:idx val="6"/>
              <c:layout>
                <c:manualLayout>
                  <c:x val="1.0334744559886099E-2"/>
                  <c:y val="-7.9394157492967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DB-4884-A02E-706D2D2112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 город Мценск</c:v>
                </c:pt>
                <c:pt idx="2">
                  <c:v>Знаменский район</c:v>
                </c:pt>
                <c:pt idx="3">
                  <c:v>Корсаковский район</c:v>
                </c:pt>
                <c:pt idx="4">
                  <c:v>Новосильский район</c:v>
                </c:pt>
                <c:pt idx="5">
                  <c:v>Хотынецкий район</c:v>
                </c:pt>
                <c:pt idx="6">
                  <c:v>Шаблыкинский район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4.0999999999999996</c:v>
                </c:pt>
                <c:pt idx="1">
                  <c:v>0.6</c:v>
                </c:pt>
                <c:pt idx="2">
                  <c:v>3.5</c:v>
                </c:pt>
                <c:pt idx="3">
                  <c:v>1.1000000000000001</c:v>
                </c:pt>
                <c:pt idx="4">
                  <c:v>0.9</c:v>
                </c:pt>
                <c:pt idx="5">
                  <c:v>4.7</c:v>
                </c:pt>
                <c:pt idx="6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2DB-4884-A02E-706D2D2112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2098088"/>
        <c:axId val="222098480"/>
        <c:axId val="0"/>
      </c:bar3DChart>
      <c:catAx>
        <c:axId val="222098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222098480"/>
        <c:crossesAt val="0"/>
        <c:auto val="1"/>
        <c:lblAlgn val="ctr"/>
        <c:lblOffset val="100"/>
        <c:noMultiLvlLbl val="0"/>
      </c:catAx>
      <c:valAx>
        <c:axId val="22209848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2209808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0.36337</cdr:y>
    </cdr:from>
    <cdr:to>
      <cdr:x>0.0708</cdr:x>
      <cdr:y>0.44348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-35496" y="2187985"/>
          <a:ext cx="576064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0.00024</cdr:x>
      <cdr:y>0.37183</cdr:y>
    </cdr:from>
    <cdr:to>
      <cdr:x>0.0531</cdr:x>
      <cdr:y>0.45193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977" y="2238915"/>
          <a:ext cx="430071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B836-24D2-44C7-8AD2-2790FE5CD14A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24017-7E27-432C-9A72-046D69C2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23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3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85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256584" cy="432048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Качества управления муниципальными финансами муниципальных районов (муниципальных округов, городских округов) Орловской области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2022 год</a:t>
            </a:r>
          </a:p>
        </p:txBody>
      </p:sp>
    </p:spTree>
    <p:extLst>
      <p:ext uri="{BB962C8B-B14F-4D97-AF65-F5344CB8AC3E}">
        <p14:creationId xmlns:p14="http://schemas.microsoft.com/office/powerpoint/2010/main" val="3076148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7740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Отношение объема просроченной кредиторской задолженности местного бюджета к объему расходов местного бюджета</a:t>
            </a:r>
            <a:b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(за исключением расходов, осуществляемых за счет субвенции) 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51777656"/>
              </p:ext>
            </p:extLst>
          </p:nvPr>
        </p:nvGraphicFramePr>
        <p:xfrm>
          <a:off x="323528" y="1700808"/>
          <a:ext cx="723578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3429000"/>
            <a:ext cx="430071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95481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188640"/>
            <a:ext cx="5688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наличие просроченной кредиторской задолженности по оплате труда с начислениями на нее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90218471"/>
              </p:ext>
            </p:extLst>
          </p:nvPr>
        </p:nvGraphicFramePr>
        <p:xfrm>
          <a:off x="251520" y="1111970"/>
          <a:ext cx="7488832" cy="6178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 rot="16200000">
            <a:off x="-360548" y="2960948"/>
            <a:ext cx="1224136" cy="2880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2877510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188640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Результаты мониторинга соблюдения муниципальными районами (муниципальными округами, </a:t>
            </a:r>
            <a:r>
              <a:rPr lang="ru-RU" sz="16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городскими округами) </a:t>
            </a: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требований </a:t>
            </a:r>
            <a:r>
              <a:rPr lang="ru-RU" sz="16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бюджетного законодательства </a:t>
            </a:r>
            <a:endParaRPr lang="ru-RU" sz="16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060848"/>
            <a:ext cx="2520280" cy="2800767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Превышение норматива формирования расходов на содержание органов местного самоуправления</a:t>
            </a:r>
          </a:p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1600" dirty="0"/>
              <a:t>Орловский МО</a:t>
            </a:r>
          </a:p>
          <a:p>
            <a:pPr algn="ctr"/>
            <a:r>
              <a:rPr lang="ru-RU" sz="1600" dirty="0" err="1"/>
              <a:t>Колпнянский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Хотынецкий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Шаблыкинский</a:t>
            </a:r>
            <a:r>
              <a:rPr lang="ru-RU" sz="1600" dirty="0"/>
              <a:t> район</a:t>
            </a:r>
          </a:p>
          <a:p>
            <a:pPr algn="ctr"/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38836" y="1568405"/>
            <a:ext cx="3526578" cy="452431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Несоблюдение органами местного самоуправления условий предоставления межбюджетных трансфертов из областного бюджета в течение отчетного финансового года по плановым назначениям</a:t>
            </a:r>
          </a:p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1600" dirty="0"/>
              <a:t>Орловский МО</a:t>
            </a:r>
          </a:p>
          <a:p>
            <a:pPr algn="ctr"/>
            <a:r>
              <a:rPr lang="ru-RU" sz="1600" dirty="0" err="1"/>
              <a:t>Глазуновский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Колпнянский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Кромской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Малоархангельский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Новодеревеньковский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/>
              <a:t>Свердловский район</a:t>
            </a:r>
          </a:p>
          <a:p>
            <a:pPr algn="ctr"/>
            <a:r>
              <a:rPr lang="ru-RU" sz="1600" dirty="0" err="1"/>
              <a:t>Хотынецкий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/>
              <a:t>Шаблыкинский</a:t>
            </a:r>
            <a:r>
              <a:rPr lang="ru-RU" sz="1600" dirty="0"/>
              <a:t> район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8052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55160" cy="100811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Рейтинг муниципальных районов (муниципальных округов, городских округов) Орловской области по качеству управления муниципальными финансами за 2022 год</a:t>
            </a:r>
            <a:endParaRPr lang="ru-RU" sz="1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97167282"/>
              </p:ext>
            </p:extLst>
          </p:nvPr>
        </p:nvGraphicFramePr>
        <p:xfrm>
          <a:off x="992158" y="1988840"/>
          <a:ext cx="694413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6200000">
            <a:off x="-979098" y="3509464"/>
            <a:ext cx="32038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Количество муниципальных районов (муниципальных округов, городских округов) </a:t>
            </a:r>
          </a:p>
        </p:txBody>
      </p:sp>
    </p:spTree>
    <p:extLst>
      <p:ext uri="{BB962C8B-B14F-4D97-AF65-F5344CB8AC3E}">
        <p14:creationId xmlns:p14="http://schemas.microsoft.com/office/powerpoint/2010/main" val="393833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1"/>
            <a:ext cx="7211144" cy="1015961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556792"/>
            <a:ext cx="4572000" cy="263809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Ливенский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Покровский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Дмитровский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Краснозоренский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Мценский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Верховский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город Ливны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Болховский район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34220326"/>
              </p:ext>
            </p:extLst>
          </p:nvPr>
        </p:nvGraphicFramePr>
        <p:xfrm>
          <a:off x="3995936" y="2564904"/>
          <a:ext cx="4032448" cy="338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965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926" y="116632"/>
            <a:ext cx="7242048" cy="1008112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 качества управления муниципальными финансами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821" y="1412775"/>
            <a:ext cx="40561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Кромской</a:t>
            </a:r>
            <a:r>
              <a:rPr lang="ru-RU" sz="1400" b="1" dirty="0">
                <a:solidFill>
                  <a:prstClr val="black"/>
                </a:solidFill>
              </a:rPr>
              <a:t> район *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Должанский</a:t>
            </a:r>
            <a:r>
              <a:rPr lang="ru-RU" sz="1400" b="1" dirty="0">
                <a:solidFill>
                  <a:prstClr val="black"/>
                </a:solidFill>
              </a:rPr>
              <a:t> район *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Знаменский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Колпнянский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Урицкий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Глазуновский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Новодеревеньковский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город Мценск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Орловский муниципальный округ 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Сосковский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Залегощенский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Малоархангельский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5038781"/>
            <a:ext cx="51184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* В соответствии с пунктом 6 приложения 1 к Постановлению Правительства Орловской области от 19 декабря 2017 года № 528 "О проведении оценки качества управления муниципальными финансами и соблюдения муниципальными районами (муниципальными округами, городскими округами) Орловской области требований бюджетного законодательства и законодательства Российской Федерации о налогах и сборах" в случае выявления в муниципальном районе (муниципальном округе, городском округе) Орловской области несоответствия значений индикаторов соблюдения требований бюджетного законодательства и законодательства Российской Федерации о налогах и сборах целевым значениям, указанному муниципальному образованию Орловской области не может быть присвоена I Степень качества независимо от Оценки качества.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47662675"/>
              </p:ext>
            </p:extLst>
          </p:nvPr>
        </p:nvGraphicFramePr>
        <p:xfrm>
          <a:off x="3707904" y="1412775"/>
          <a:ext cx="4104456" cy="3384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127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6768752" cy="986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 (ненадлежащее качество управления муниципальными финансами)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6011615"/>
              </p:ext>
            </p:extLst>
          </p:nvPr>
        </p:nvGraphicFramePr>
        <p:xfrm>
          <a:off x="3851920" y="2492896"/>
          <a:ext cx="4176464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71600" y="1340768"/>
            <a:ext cx="2371162" cy="3600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город Орел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Троснянский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Корсаковский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Новосильский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Свердловский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Шаблыкинский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Хотынецкий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4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6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6768752" cy="914360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расходов, формируемых в рамках программ, в общем объеме расходов местного бюджета</a:t>
            </a:r>
            <a:b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17882657"/>
              </p:ext>
            </p:extLst>
          </p:nvPr>
        </p:nvGraphicFramePr>
        <p:xfrm>
          <a:off x="0" y="1340768"/>
          <a:ext cx="804811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80528" y="3356992"/>
            <a:ext cx="792088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0346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42048" cy="1143000"/>
          </a:xfrm>
        </p:spPr>
        <p:txBody>
          <a:bodyPr vert="horz" lIns="45720" tIns="0" rIns="45720" bIns="0" anchor="b" anchorCtr="0"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a:t>
            </a: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228235733"/>
              </p:ext>
            </p:extLst>
          </p:nvPr>
        </p:nvGraphicFramePr>
        <p:xfrm>
          <a:off x="251520" y="1700808"/>
          <a:ext cx="6805775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-108520" y="3356992"/>
            <a:ext cx="790829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050594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7992888" cy="648072"/>
          </a:xfrm>
        </p:spPr>
        <p:txBody>
          <a:bodyPr>
            <a:noAutofit/>
          </a:bodyPr>
          <a:lstStyle/>
          <a:p>
            <a:pPr algn="ctr"/>
            <a:br>
              <a:rPr lang="ru-RU" sz="1600" dirty="0"/>
            </a:b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Отношение Фактически поступивших налоговых доходов муниципальных районов (муниципальных округов, городских округов) к плановым показателям</a:t>
            </a:r>
            <a:br>
              <a:rPr lang="ru-RU" sz="1600" b="0" dirty="0"/>
            </a:b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57714790"/>
              </p:ext>
            </p:extLst>
          </p:nvPr>
        </p:nvGraphicFramePr>
        <p:xfrm>
          <a:off x="-62052" y="921567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56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560840" cy="710952"/>
          </a:xfrm>
        </p:spPr>
        <p:txBody>
          <a:bodyPr>
            <a:noAutofit/>
          </a:bodyPr>
          <a:lstStyle/>
          <a:p>
            <a:pPr algn="ctr"/>
            <a: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</a:t>
            </a:r>
            <a:b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объеме доходов местного бюджета, за исключением субвенции из областного бюджета</a:t>
            </a:r>
            <a:b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200" b="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87542198"/>
              </p:ext>
            </p:extLst>
          </p:nvPr>
        </p:nvGraphicFramePr>
        <p:xfrm>
          <a:off x="-27639" y="836712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0404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589</TotalTime>
  <Words>630</Words>
  <Application>Microsoft Office PowerPoint</Application>
  <PresentationFormat>Экран (4:3)</PresentationFormat>
  <Paragraphs>149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2</vt:lpstr>
      <vt:lpstr>Изящная</vt:lpstr>
      <vt:lpstr>оценка Качества управления муниципальными финансами муниципальных районов (муниципальных округов, городских округов) Орловской области за 2022 год</vt:lpstr>
      <vt:lpstr>Рейтинг муниципальных районов (муниципальных округов, городских округов) Орловской области по качеству управления муниципальными финансами за 2022 год</vt:lpstr>
      <vt:lpstr>Муниципальные районы (муниципальные округа, городские округа) Орловской области, КОТОРЫМ ПРИСВОЕНА I СТЕПЕНЬ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 степень 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III степень качества управления муниципальными финансами (ненадлежащее качество управления муниципальными финансами)</vt:lpstr>
      <vt:lpstr>Удельный вес расходов, формируемых в рамках программ, в общем объеме расходов местного бюджета </vt:lpstr>
      <vt:lpstr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vt:lpstr>
      <vt:lpstr> Отношение Фактически поступивших налоговых доходов муниципальных районов (муниципальных округов, городских округов) к плановым показателям  </vt:lpstr>
      <vt:lpstr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 объеме доходов местного бюджета, за исключением субвенции из областного бюджета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качества управления региональными финансами за 2022 год</dc:title>
  <dc:creator>Жидкова Е.В.</dc:creator>
  <cp:lastModifiedBy>Finansov Departament</cp:lastModifiedBy>
  <cp:revision>68</cp:revision>
  <cp:lastPrinted>2023-11-29T13:43:09Z</cp:lastPrinted>
  <dcterms:created xsi:type="dcterms:W3CDTF">2023-11-28T11:35:58Z</dcterms:created>
  <dcterms:modified xsi:type="dcterms:W3CDTF">2023-11-30T13:07:12Z</dcterms:modified>
</cp:coreProperties>
</file>