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94660"/>
  </p:normalViewPr>
  <p:slideViewPr>
    <p:cSldViewPr>
      <p:cViewPr varScale="1">
        <p:scale>
          <a:sx n="147" d="100"/>
          <a:sy n="147" d="100"/>
        </p:scale>
        <p:origin x="132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2121922674762E-2"/>
          <c:y val="6.1848876782795575E-3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2022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3.4650115682275981E-2"/>
                  <c:y val="-5.1420530102140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1350104664916424E-2"/>
                  <c:y val="-3.8565397576605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1250137716995212E-2"/>
                  <c:y val="-3.2137831313837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17138.400000000001</c:v>
                </c:pt>
                <c:pt idx="1">
                  <c:v>5537.7</c:v>
                </c:pt>
                <c:pt idx="2">
                  <c:v>11600.7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2023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8.0850269925310622E-2"/>
                  <c:y val="-5.4634313233523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4450181786433682E-2"/>
                  <c:y val="-5.1420530102140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4150280942670228E-2"/>
                  <c:y val="-3.5351614445221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20152.3</c:v>
                </c:pt>
                <c:pt idx="1">
                  <c:v>5754.1</c:v>
                </c:pt>
                <c:pt idx="2">
                  <c:v>14398.2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805000"/>
        <c:axId val="209436432"/>
        <c:axId val="0"/>
      </c:bar3DChart>
      <c:catAx>
        <c:axId val="4805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9436432"/>
        <c:crosses val="autoZero"/>
        <c:auto val="1"/>
        <c:lblAlgn val="ctr"/>
        <c:lblOffset val="100"/>
        <c:noMultiLvlLbl val="0"/>
      </c:catAx>
      <c:valAx>
        <c:axId val="2094364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4805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87672042306661"/>
          <c:y val="0.89355165802108394"/>
          <c:w val="0.44721554424717136"/>
          <c:h val="6.14553781395434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9.0769323875217772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9 месяцев 2022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3.2882410428973059E-2"/>
                  <c:y val="-2.289416791030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451895175488976E-2"/>
                  <c:y val="-4.9058931236375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4732750974938755E-3"/>
                  <c:y val="-3.9247144989100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5302235721454734E-2"/>
                  <c:y val="-6.5411908315167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387755409474277E-2"/>
                  <c:y val="-1.9623572494550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0925170272982851E-2"/>
                  <c:y val="-2.289416791030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Лист1!$A$3:$A$8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Лист1!$B$3:$B$8</c:f>
              <c:numCache>
                <c:formatCode>#,##0.0</c:formatCode>
                <c:ptCount val="6"/>
                <c:pt idx="0">
                  <c:v>943.2</c:v>
                </c:pt>
                <c:pt idx="1">
                  <c:v>603.29999999999995</c:v>
                </c:pt>
                <c:pt idx="2">
                  <c:v>23</c:v>
                </c:pt>
                <c:pt idx="3">
                  <c:v>3551.2</c:v>
                </c:pt>
                <c:pt idx="4">
                  <c:v>5590.1</c:v>
                </c:pt>
                <c:pt idx="5">
                  <c:v>895.2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9 месяцев 2023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7366375487469378E-2"/>
                  <c:y val="-3.5976549573341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1387755409474277E-2"/>
                  <c:y val="-3.5976549573341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946550194987696E-2"/>
                  <c:y val="-3.5976549573341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1850340545965703E-2"/>
                  <c:y val="-4.2517740404858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3807580701955904E-2"/>
                  <c:y val="-1.6352977078791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4839650584963253E-2"/>
                  <c:y val="-2.289416791030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Лист1!$A$3:$A$8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Лист1!$C$3:$C$8</c:f>
              <c:numCache>
                <c:formatCode>#,##0.0</c:formatCode>
                <c:ptCount val="6"/>
                <c:pt idx="0">
                  <c:v>1190.8</c:v>
                </c:pt>
                <c:pt idx="1">
                  <c:v>383.3</c:v>
                </c:pt>
                <c:pt idx="2">
                  <c:v>34.6</c:v>
                </c:pt>
                <c:pt idx="3">
                  <c:v>3365.6</c:v>
                </c:pt>
                <c:pt idx="4">
                  <c:v>7045.8</c:v>
                </c:pt>
                <c:pt idx="5">
                  <c:v>2451.6999999999998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8767520"/>
        <c:axId val="208767912"/>
        <c:axId val="0"/>
      </c:bar3DChart>
      <c:dateAx>
        <c:axId val="20876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accent2">
                <a:alpha val="88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8767912"/>
        <c:crosses val="autoZero"/>
        <c:auto val="0"/>
        <c:lblOffset val="100"/>
        <c:baseTimeUnit val="days"/>
      </c:dateAx>
      <c:valAx>
        <c:axId val="2087679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08767520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558935972001187"/>
          <c:y val="0.87717240287039799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223330024262537E-2"/>
          <c:y val="5.7683706728947272E-2"/>
          <c:w val="0.96870867394662241"/>
          <c:h val="0.61345498648298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2022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4.8016954209388923E-2"/>
                  <c:y val="-9.84764345422042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365112657733396E-2"/>
                  <c:y val="-2.8430451559768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6032062745715906E-3"/>
                  <c:y val="-4.4474990630858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72842264837957E-2"/>
                  <c:y val="-2.8867196661092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6282353036042592E-2"/>
                  <c:y val="-2.0799886966270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8354815414774704E-2"/>
                  <c:y val="-2.1500044777534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6167576362483023E-3"/>
                  <c:y val="-1.3064535063435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1C29-40A0-B18D-A5510682CAB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2817.9</c:v>
                </c:pt>
                <c:pt idx="1">
                  <c:v>145.80000000000001</c:v>
                </c:pt>
                <c:pt idx="2">
                  <c:v>26.8</c:v>
                </c:pt>
                <c:pt idx="3">
                  <c:v>381.7</c:v>
                </c:pt>
                <c:pt idx="4">
                  <c:v>558.6</c:v>
                </c:pt>
                <c:pt idx="5">
                  <c:v>678.2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2023 года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5.5470987094623871E-2"/>
                  <c:y val="-2.0380737728920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699-465F-92E3-865A44611A5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350899183244871E-2"/>
                  <c:y val="-3.0195553078711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7769315954141244E-2"/>
                  <c:y val="-4.6485908995767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9720040067232674E-2"/>
                  <c:y val="-2.8867196661092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3895194440760957E-2"/>
                  <c:y val="-4.5349006083179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1914464701054725E-2"/>
                  <c:y val="-1.7232653826588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1041483741949716E-2"/>
                  <c:y val="-1.0602952480924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C29-40A0-B18D-A5510682CAB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3170.1</c:v>
                </c:pt>
                <c:pt idx="1">
                  <c:v>127.9</c:v>
                </c:pt>
                <c:pt idx="2">
                  <c:v>26.5</c:v>
                </c:pt>
                <c:pt idx="3">
                  <c:v>345.7</c:v>
                </c:pt>
                <c:pt idx="4">
                  <c:v>641</c:v>
                </c:pt>
                <c:pt idx="5">
                  <c:v>394.2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8768304"/>
        <c:axId val="208768696"/>
        <c:axId val="0"/>
      </c:bar3DChart>
      <c:catAx>
        <c:axId val="20876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8768696"/>
        <c:crosses val="autoZero"/>
        <c:auto val="1"/>
        <c:lblAlgn val="ctr"/>
        <c:lblOffset val="100"/>
        <c:tickLblSkip val="1"/>
        <c:noMultiLvlLbl val="0"/>
      </c:catAx>
      <c:valAx>
        <c:axId val="2087686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0876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62777791714901"/>
          <c:y val="0.88952554985105237"/>
          <c:w val="0.38989966616612493"/>
          <c:h val="6.3779754409011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246928654010308E-2"/>
          <c:w val="0.9279269069309759"/>
          <c:h val="0.744263624314327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2022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8816500547558206E-2"/>
                  <c:y val="-2.8327081383729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7241774723444001E-3"/>
                  <c:y val="-3.77694418449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1494516482294464E-3"/>
                  <c:y val="-3.1474534870810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8736291205740196E-3"/>
                  <c:y val="-4.4064348819134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17120</c:v>
                </c:pt>
                <c:pt idx="1">
                  <c:v>2350.8000000000002</c:v>
                </c:pt>
                <c:pt idx="2">
                  <c:v>1317.4</c:v>
                </c:pt>
                <c:pt idx="3">
                  <c:v>11204.4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2023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4092323075213838E-2"/>
                  <c:y val="-5.0359255793297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620887361721656E-2"/>
                  <c:y val="-5.0359255793297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2989032964591235E-3"/>
                  <c:y val="-3.7769441844972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046161537606818E-2"/>
                  <c:y val="-5.0359255793297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20322.400000000001</c:v>
                </c:pt>
                <c:pt idx="1">
                  <c:v>4055.7</c:v>
                </c:pt>
                <c:pt idx="2">
                  <c:v>1725.2</c:v>
                </c:pt>
                <c:pt idx="3">
                  <c:v>12198.4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539152"/>
        <c:axId val="210539544"/>
        <c:axId val="0"/>
      </c:bar3DChart>
      <c:catAx>
        <c:axId val="21053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0539544"/>
        <c:crosses val="autoZero"/>
        <c:auto val="1"/>
        <c:lblAlgn val="ctr"/>
        <c:lblOffset val="100"/>
        <c:tickLblSkip val="1"/>
        <c:noMultiLvlLbl val="0"/>
      </c:catAx>
      <c:valAx>
        <c:axId val="2105395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1053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41743576110591"/>
          <c:y val="0.92753770975375205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0.19646</cdr:x>
      <cdr:y>0.08891</cdr:y>
    </cdr:from>
    <cdr:to>
      <cdr:x>0.27131</cdr:x>
      <cdr:y>0.14054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512168" y="351329"/>
          <a:ext cx="576090" cy="204047"/>
        </a:xfrm>
        <a:prstGeom xmlns:a="http://schemas.openxmlformats.org/drawingml/2006/main" prst="straightConnector1">
          <a:avLst/>
        </a:prstGeom>
        <a:ln xmlns:a="http://schemas.openxmlformats.org/drawingml/2006/main" w="12700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0.47705</cdr:x>
      <cdr:y>0.39868</cdr:y>
    </cdr:from>
    <cdr:to>
      <cdr:x>0.57061</cdr:x>
      <cdr:y>0.50771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71824" y="1575465"/>
          <a:ext cx="720126" cy="4308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216,4</a:t>
          </a:r>
        </a:p>
        <a:p xmlns:a="http://schemas.openxmlformats.org/drawingml/2006/main">
          <a:endParaRPr lang="ru-RU" alt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0.70166</cdr:x>
      <cdr:y>0.16194</cdr:y>
    </cdr:from>
    <cdr:to>
      <cdr:x>0.81392</cdr:x>
      <cdr:y>0.27098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00600" y="639941"/>
          <a:ext cx="864059" cy="4308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 </a:t>
          </a:r>
          <a:r>
            <a:rPr lang="ru-RU" alt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797,5</a:t>
          </a:r>
        </a:p>
        <a:p xmlns:a="http://schemas.openxmlformats.org/drawingml/2006/main">
          <a:endParaRPr lang="ru-RU" alt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0.49584</cdr:x>
      <cdr:y>0.45334</cdr:y>
    </cdr:from>
    <cdr:to>
      <cdr:x>0.56132</cdr:x>
      <cdr:y>0.48641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="" xmlns:a16="http://schemas.microsoft.com/office/drawing/2014/main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816424" y="1791489"/>
          <a:ext cx="503996" cy="130684"/>
        </a:xfrm>
        <a:prstGeom xmlns:a="http://schemas.openxmlformats.org/drawingml/2006/main" prst="straightConnector1">
          <a:avLst/>
        </a:prstGeom>
        <a:ln xmlns:a="http://schemas.openxmlformats.org/drawingml/2006/main" w="127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0.1684</cdr:x>
      <cdr:y>0.03549</cdr:y>
    </cdr:from>
    <cdr:to>
      <cdr:x>0.26195</cdr:x>
      <cdr:y>0.14453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="" xmlns:a16="http://schemas.microsoft.com/office/drawing/2014/main" id="{A174F52C-FC06-47B7-9789-5BBEE52DF794}"/>
            </a:ext>
          </a:extLst>
        </cdr:cNvPr>
        <cdr:cNvSpPr/>
      </cdr:nvSpPr>
      <cdr:spPr>
        <a:xfrm xmlns:a="http://schemas.openxmlformats.org/drawingml/2006/main">
          <a:off x="1296144" y="140241"/>
          <a:ext cx="720049" cy="430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3 013,9</a:t>
          </a:r>
        </a:p>
        <a:p xmlns:a="http://schemas.openxmlformats.org/drawingml/2006/main">
          <a:endParaRPr lang="ru-RU" altLang="ru-RU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0.09993</cdr:x>
      <cdr:y>0.44777</cdr:y>
    </cdr:from>
    <cdr:to>
      <cdr:x>0.16053</cdr:x>
      <cdr:y>0.47636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E2E0C358-B165-4EF9-8D92-FDF52456E71C}"/>
            </a:ext>
          </a:extLst>
        </cdr:cNvPr>
        <cdr:cNvCxnSpPr/>
      </cdr:nvCxnSpPr>
      <cdr:spPr>
        <a:xfrm xmlns:a="http://schemas.openxmlformats.org/drawingml/2006/main" flipV="1">
          <a:off x="849101" y="1738715"/>
          <a:ext cx="514915" cy="11101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0.26271</cdr:x>
      <cdr:y>0.45469</cdr:y>
    </cdr:from>
    <cdr:to>
      <cdr:x>0.32408</cdr:x>
      <cdr:y>0.46669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=""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>
          <a:off x="2232248" y="1765601"/>
          <a:ext cx="521457" cy="4660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0.26271</cdr:x>
      <cdr:y>0.39505</cdr:y>
    </cdr:from>
    <cdr:to>
      <cdr:x>0.34293</cdr:x>
      <cdr:y>0.46149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="" xmlns:a16="http://schemas.microsoft.com/office/drawing/2014/main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2232248" y="1533997"/>
          <a:ext cx="681625" cy="257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- 220</a:t>
          </a:r>
        </a:p>
        <a:p xmlns:a="http://schemas.openxmlformats.org/drawingml/2006/main">
          <a:endParaRPr lang="ru-RU" sz="1100" b="0" dirty="0" smtClean="0">
            <a:solidFill>
              <a:schemeClr val="accent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100" b="0" dirty="0">
            <a:solidFill>
              <a:schemeClr val="accent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0.50847</cdr:x>
      <cdr:y>0.24043</cdr:y>
    </cdr:from>
    <cdr:to>
      <cdr:x>0.59285</cdr:x>
      <cdr:y>0.30687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="" xmlns:a16="http://schemas.microsoft.com/office/drawing/2014/main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4320480" y="933609"/>
          <a:ext cx="716972" cy="257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- 185,6</a:t>
          </a:r>
        </a:p>
        <a:p xmlns:a="http://schemas.openxmlformats.org/drawingml/2006/main">
          <a:endParaRPr lang="ru-RU" sz="1100" b="0" dirty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0.78814</cdr:x>
      <cdr:y>0.33315</cdr:y>
    </cdr:from>
    <cdr:to>
      <cdr:x>0.89831</cdr:x>
      <cdr:y>0.40239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="" xmlns:a16="http://schemas.microsoft.com/office/drawing/2014/main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696744" y="1293649"/>
          <a:ext cx="936144" cy="268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1 556,5</a:t>
          </a:r>
          <a:endParaRPr 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0.52542</cdr:x>
      <cdr:y>0.29606</cdr:y>
    </cdr:from>
    <cdr:to>
      <cdr:x>0.58602</cdr:x>
      <cdr:y>0.33364</cdr:y>
    </cdr:to>
    <cdr:cxnSp macro="">
      <cdr:nvCxnSpPr>
        <cdr:cNvPr id="12" name="Прямая со стрелкой 11">
          <a:extLst xmlns:a="http://schemas.openxmlformats.org/drawingml/2006/main">
            <a:ext uri="{FF2B5EF4-FFF2-40B4-BE49-F238E27FC236}">
              <a16:creationId xmlns="" xmlns:a16="http://schemas.microsoft.com/office/drawing/2014/main" id="{74F8AA41-9B32-4940-BF10-754FEC3E41E7}"/>
            </a:ext>
          </a:extLst>
        </cdr:cNvPr>
        <cdr:cNvCxnSpPr/>
      </cdr:nvCxnSpPr>
      <cdr:spPr>
        <a:xfrm xmlns:a="http://schemas.openxmlformats.org/drawingml/2006/main" flipV="1">
          <a:off x="4464496" y="1149633"/>
          <a:ext cx="514915" cy="14592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0.65235</cdr:x>
      <cdr:y>0.09815</cdr:y>
    </cdr:from>
    <cdr:to>
      <cdr:x>0.71563</cdr:x>
      <cdr:y>0.15301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="" xmlns:a16="http://schemas.microsoft.com/office/drawing/2014/main" id="{03971FD7-B66B-4973-A6EA-2DDD8B38AC32}"/>
            </a:ext>
          </a:extLst>
        </cdr:cNvPr>
        <cdr:cNvCxnSpPr/>
      </cdr:nvCxnSpPr>
      <cdr:spPr>
        <a:xfrm xmlns:a="http://schemas.openxmlformats.org/drawingml/2006/main" flipV="1">
          <a:off x="5542990" y="381114"/>
          <a:ext cx="537687" cy="21302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0.81356</cdr:x>
      <cdr:y>0.38711</cdr:y>
    </cdr:from>
    <cdr:to>
      <cdr:x>0.87288</cdr:x>
      <cdr:y>0.44259</cdr:y>
    </cdr:to>
    <cdr:cxnSp macro="">
      <cdr:nvCxnSpPr>
        <cdr:cNvPr id="18" name="Прямая со стрелкой 17">
          <a:extLst xmlns:a="http://schemas.openxmlformats.org/drawingml/2006/main">
            <a:ext uri="{FF2B5EF4-FFF2-40B4-BE49-F238E27FC236}">
              <a16:creationId xmlns="" xmlns:a16="http://schemas.microsoft.com/office/drawing/2014/main" id="{A20CCD07-A6AF-431F-AD3E-93D7EC8B03B0}"/>
            </a:ext>
          </a:extLst>
        </cdr:cNvPr>
        <cdr:cNvCxnSpPr/>
      </cdr:nvCxnSpPr>
      <cdr:spPr>
        <a:xfrm xmlns:a="http://schemas.openxmlformats.org/drawingml/2006/main" flipV="1">
          <a:off x="6912768" y="1503178"/>
          <a:ext cx="504056" cy="21544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0.38983</cdr:x>
      <cdr:y>0.46296</cdr:y>
    </cdr:from>
    <cdr:to>
      <cdr:x>0.45763</cdr:x>
      <cdr:y>0.49712</cdr:y>
    </cdr:to>
    <cdr:cxnSp macro="">
      <cdr:nvCxnSpPr>
        <cdr:cNvPr id="10" name="Прямая со стрелкой 9">
          <a:extLst xmlns:a="http://schemas.openxmlformats.org/drawingml/2006/main">
            <a:ext uri="{FF2B5EF4-FFF2-40B4-BE49-F238E27FC236}">
              <a16:creationId xmlns:a16="http://schemas.microsoft.com/office/drawing/2014/main" xmlns="" xmlns:lc="http://schemas.openxmlformats.org/drawingml/2006/lockedCanvas" id="{CC72E1DF-EFF7-4B79-B646-3F079D6BE47D}"/>
            </a:ext>
          </a:extLst>
        </cdr:cNvPr>
        <cdr:cNvCxnSpPr/>
      </cdr:nvCxnSpPr>
      <cdr:spPr>
        <a:xfrm xmlns:a="http://schemas.openxmlformats.org/drawingml/2006/main" flipV="1">
          <a:off x="3312368" y="1797705"/>
          <a:ext cx="576064" cy="13263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0.37288</cdr:x>
      <cdr:y>0.40733</cdr:y>
    </cdr:from>
    <cdr:to>
      <cdr:x>0.45763</cdr:x>
      <cdr:y>0.51829</cdr:y>
    </cdr:to>
    <cdr:sp macro="" textlink="">
      <cdr:nvSpPr>
        <cdr:cNvPr id="14" name="TextBox 6">
          <a:extLst xmlns:a="http://schemas.openxmlformats.org/drawingml/2006/main">
            <a:ext uri="{FF2B5EF4-FFF2-40B4-BE49-F238E27FC236}">
              <a16:creationId xmlns:r="http://schemas.openxmlformats.org/officeDocument/2006/relationships" xmlns:p="http://schemas.openxmlformats.org/presentationml/2006/main" xmlns:a16="http://schemas.microsoft.com/office/drawing/2014/main" xmlns="" xmlns:lc="http://schemas.openxmlformats.org/drawingml/2006/lockedCanvas" id="{D07BA3D5-AFA9-484A-B874-0D937CA5964A}"/>
            </a:ext>
          </a:extLst>
        </cdr:cNvPr>
        <cdr:cNvSpPr txBox="1"/>
      </cdr:nvSpPr>
      <cdr:spPr>
        <a:xfrm xmlns:a="http://schemas.openxmlformats.org/drawingml/2006/main">
          <a:off x="3168352" y="1581681"/>
          <a:ext cx="720080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14680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829361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244041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658722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073402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488082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902763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317443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11,6</a:t>
          </a:r>
        </a:p>
        <a:p xmlns:a="http://schemas.openxmlformats.org/drawingml/2006/main"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0.1129</cdr:x>
      <cdr:y>0.09871</cdr:y>
    </cdr:from>
    <cdr:to>
      <cdr:x>0.16935</cdr:x>
      <cdr:y>0.11762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48476348-3479-453B-A4F2-B37A36467B2F}"/>
            </a:ext>
          </a:extLst>
        </cdr:cNvPr>
        <cdr:cNvCxnSpPr/>
      </cdr:nvCxnSpPr>
      <cdr:spPr>
        <a:xfrm xmlns:a="http://schemas.openxmlformats.org/drawingml/2006/main" flipV="1">
          <a:off x="1008112" y="375853"/>
          <a:ext cx="504056" cy="720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0.09677</cdr:x>
      <cdr:y>0.04198</cdr:y>
    </cdr:from>
    <cdr:to>
      <cdr:x>0.17302</cdr:x>
      <cdr:y>0.10614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="" xmlns:a16="http://schemas.microsoft.com/office/drawing/2014/main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864096" y="159829"/>
          <a:ext cx="680835" cy="244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352,2</a:t>
          </a:r>
        </a:p>
        <a:p xmlns:a="http://schemas.openxmlformats.org/drawingml/2006/main">
          <a:endParaRPr 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0.25806</cdr:x>
      <cdr:y>0.49584</cdr:y>
    </cdr:from>
    <cdr:to>
      <cdr:x>0.31451</cdr:x>
      <cdr:y>0.51931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="" xmlns:a16="http://schemas.microsoft.com/office/drawing/2014/main" id="{572C12C7-0623-4ABB-B9D0-5D0F31D7000A}"/>
            </a:ext>
          </a:extLst>
        </cdr:cNvPr>
        <cdr:cNvCxnSpPr/>
      </cdr:nvCxnSpPr>
      <cdr:spPr>
        <a:xfrm xmlns:a="http://schemas.openxmlformats.org/drawingml/2006/main">
          <a:off x="2304256" y="1888021"/>
          <a:ext cx="504042" cy="8936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0.25806</cdr:x>
      <cdr:y>0.43911</cdr:y>
    </cdr:from>
    <cdr:to>
      <cdr:x>0.32345</cdr:x>
      <cdr:y>0.52467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="" xmlns:a16="http://schemas.microsoft.com/office/drawing/2014/main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304256" y="1671997"/>
          <a:ext cx="583866" cy="325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1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17,</a:t>
          </a:r>
          <a:r>
            <a: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endParaRPr lang="ru-RU" sz="11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0.39516</cdr:x>
      <cdr:y>0.45802</cdr:y>
    </cdr:from>
    <cdr:to>
      <cdr:x>0.46403</cdr:x>
      <cdr:y>0.53366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="" xmlns:a16="http://schemas.microsoft.com/office/drawing/2014/main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3528392" y="1744005"/>
          <a:ext cx="614940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0,3</a:t>
          </a:r>
          <a:endParaRPr lang="en-US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="" xmlns:a16="http://schemas.microsoft.com/office/drawing/2014/main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0.54032</cdr:x>
      <cdr:y>0.43911</cdr:y>
    </cdr:from>
    <cdr:to>
      <cdr:x>0.60484</cdr:x>
      <cdr:y>0.52244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="" xmlns:a16="http://schemas.microsoft.com/office/drawing/2014/main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4824536" y="1671997"/>
          <a:ext cx="576099" cy="317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36</a:t>
          </a:r>
          <a:endParaRPr lang="ru-RU" sz="11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0.66129</cdr:x>
      <cdr:y>0.38237</cdr:y>
    </cdr:from>
    <cdr:to>
      <cdr:x>0.73174</cdr:x>
      <cdr:y>0.45803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="" xmlns:a16="http://schemas.microsoft.com/office/drawing/2014/main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5904656" y="1455973"/>
          <a:ext cx="629048" cy="288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82,4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0.83871</cdr:x>
      <cdr:y>0.42435</cdr:y>
    </cdr:from>
    <cdr:to>
      <cdr:x>0.91129</cdr:x>
      <cdr:y>0.5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="" xmlns:a16="http://schemas.microsoft.com/office/drawing/2014/main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7488832" y="1615802"/>
          <a:ext cx="648066" cy="288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1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284</a:t>
          </a:r>
          <a:endParaRPr lang="ru-RU" sz="11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0.39516</cdr:x>
      <cdr:y>0.51475</cdr:y>
    </cdr:from>
    <cdr:to>
      <cdr:x>0.45161</cdr:x>
      <cdr:y>0.53366</cdr:y>
    </cdr:to>
    <cdr:cxnSp macro="">
      <cdr:nvCxnSpPr>
        <cdr:cNvPr id="19" name="Прямая со стрелкой 18">
          <a:extLst xmlns:a="http://schemas.openxmlformats.org/drawingml/2006/main">
            <a:ext uri="{FF2B5EF4-FFF2-40B4-BE49-F238E27FC236}">
              <a16:creationId xmlns="" xmlns:a16="http://schemas.microsoft.com/office/drawing/2014/main" id="{03A32890-83DE-4086-8CBE-608C92DDD732}"/>
            </a:ext>
          </a:extLst>
        </cdr:cNvPr>
        <cdr:cNvCxnSpPr/>
      </cdr:nvCxnSpPr>
      <cdr:spPr>
        <a:xfrm xmlns:a="http://schemas.openxmlformats.org/drawingml/2006/main">
          <a:off x="3528392" y="1960029"/>
          <a:ext cx="504042" cy="7200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0.53226</cdr:x>
      <cdr:y>0.48964</cdr:y>
    </cdr:from>
    <cdr:to>
      <cdr:x>0.5887</cdr:x>
      <cdr:y>0.51035</cdr:y>
    </cdr:to>
    <cdr:cxnSp macro="">
      <cdr:nvCxnSpPr>
        <cdr:cNvPr id="24" name="Прямая со стрелкой 23">
          <a:extLst xmlns:a="http://schemas.openxmlformats.org/drawingml/2006/main">
            <a:ext uri="{FF2B5EF4-FFF2-40B4-BE49-F238E27FC236}">
              <a16:creationId xmlns="" xmlns:a16="http://schemas.microsoft.com/office/drawing/2014/main" id="{92ED387D-A2F9-4812-B4AF-55F11345C807}"/>
            </a:ext>
          </a:extLst>
        </cdr:cNvPr>
        <cdr:cNvCxnSpPr/>
      </cdr:nvCxnSpPr>
      <cdr:spPr>
        <a:xfrm xmlns:a="http://schemas.openxmlformats.org/drawingml/2006/main">
          <a:off x="4752528" y="1864427"/>
          <a:ext cx="504000" cy="7885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0.67742</cdr:x>
      <cdr:y>0.43973</cdr:y>
    </cdr:from>
    <cdr:to>
      <cdr:x>0.73386</cdr:x>
      <cdr:y>0.47755</cdr:y>
    </cdr:to>
    <cdr:cxnSp macro="">
      <cdr:nvCxnSpPr>
        <cdr:cNvPr id="26" name="Прямая со стрелкой 25">
          <a:extLst xmlns:a="http://schemas.openxmlformats.org/drawingml/2006/main">
            <a:ext uri="{FF2B5EF4-FFF2-40B4-BE49-F238E27FC236}">
              <a16:creationId xmlns="" xmlns:a16="http://schemas.microsoft.com/office/drawing/2014/main" id="{79904080-4234-4E52-85B1-2746D059D629}"/>
            </a:ext>
          </a:extLst>
        </cdr:cNvPr>
        <cdr:cNvCxnSpPr/>
      </cdr:nvCxnSpPr>
      <cdr:spPr>
        <a:xfrm xmlns:a="http://schemas.openxmlformats.org/drawingml/2006/main" flipV="1">
          <a:off x="6048672" y="1674383"/>
          <a:ext cx="504000" cy="1440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0.83871</cdr:x>
      <cdr:y>0.48109</cdr:y>
    </cdr:from>
    <cdr:to>
      <cdr:x>0.89516</cdr:x>
      <cdr:y>0.5</cdr:y>
    </cdr:to>
    <cdr:cxnSp macro="">
      <cdr:nvCxnSpPr>
        <cdr:cNvPr id="28" name="Прямая со стрелкой 27">
          <a:extLst xmlns:a="http://schemas.openxmlformats.org/drawingml/2006/main">
            <a:ext uri="{FF2B5EF4-FFF2-40B4-BE49-F238E27FC236}">
              <a16:creationId xmlns="" xmlns:a16="http://schemas.microsoft.com/office/drawing/2014/main" id="{55680128-3CC2-41D8-A3E2-FC4CFDA6F576}"/>
            </a:ext>
          </a:extLst>
        </cdr:cNvPr>
        <cdr:cNvCxnSpPr/>
      </cdr:nvCxnSpPr>
      <cdr:spPr>
        <a:xfrm xmlns:a="http://schemas.openxmlformats.org/drawingml/2006/main">
          <a:off x="7488832" y="1831848"/>
          <a:ext cx="504085" cy="720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0.13393</cdr:x>
      <cdr:y>0.13164</cdr:y>
    </cdr:from>
    <cdr:to>
      <cdr:x>0.20535</cdr:x>
      <cdr:y>0.20497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C02C74D4-58C9-4F27-BF51-C4B1020A28D1}"/>
            </a:ext>
          </a:extLst>
        </cdr:cNvPr>
        <cdr:cNvCxnSpPr/>
      </cdr:nvCxnSpPr>
      <cdr:spPr>
        <a:xfrm xmlns:a="http://schemas.openxmlformats.org/drawingml/2006/main" flipV="1">
          <a:off x="1080120" y="584775"/>
          <a:ext cx="575995" cy="32575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0.35542</cdr:x>
      <cdr:y>0.51537</cdr:y>
    </cdr:from>
    <cdr:to>
      <cdr:x>0.42685</cdr:x>
      <cdr:y>0.56547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="" xmlns:a16="http://schemas.microsoft.com/office/drawing/2014/main" id="{3215B6B7-8F7A-4D85-9AFB-919EA8E59392}"/>
            </a:ext>
          </a:extLst>
        </cdr:cNvPr>
        <cdr:cNvCxnSpPr/>
      </cdr:nvCxnSpPr>
      <cdr:spPr>
        <a:xfrm xmlns:a="http://schemas.openxmlformats.org/drawingml/2006/main" flipV="1">
          <a:off x="2866423" y="2079521"/>
          <a:ext cx="576075" cy="20215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0.56078</cdr:x>
      <cdr:y>0.56891</cdr:y>
    </cdr:from>
    <cdr:to>
      <cdr:x>0.6322</cdr:x>
      <cdr:y>0.60243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="" xmlns:a16="http://schemas.microsoft.com/office/drawing/2014/main" id="{547A6B27-E953-41A6-8534-748647848213}"/>
            </a:ext>
          </a:extLst>
        </cdr:cNvPr>
        <cdr:cNvCxnSpPr/>
      </cdr:nvCxnSpPr>
      <cdr:spPr>
        <a:xfrm xmlns:a="http://schemas.openxmlformats.org/drawingml/2006/main" flipV="1">
          <a:off x="4522607" y="2295545"/>
          <a:ext cx="575994" cy="13525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0.77506</cdr:x>
      <cdr:y>0.24768</cdr:y>
    </cdr:from>
    <cdr:to>
      <cdr:x>0.85541</cdr:x>
      <cdr:y>0.29631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="" xmlns:a16="http://schemas.microsoft.com/office/drawing/2014/main" id="{1637F448-532D-49A7-8F76-A52E14AEB523}"/>
            </a:ext>
          </a:extLst>
        </cdr:cNvPr>
        <cdr:cNvCxnSpPr/>
      </cdr:nvCxnSpPr>
      <cdr:spPr>
        <a:xfrm xmlns:a="http://schemas.openxmlformats.org/drawingml/2006/main" flipV="1">
          <a:off x="6250799" y="999401"/>
          <a:ext cx="648014" cy="19622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0.08929</cdr:x>
      <cdr:y>0.1131</cdr:y>
    </cdr:from>
    <cdr:to>
      <cdr:x>0.18751</cdr:x>
      <cdr:y>0.16284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=""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720080" y="502450"/>
          <a:ext cx="792134" cy="220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3 202,4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0.33756</cdr:x>
      <cdr:y>0.46183</cdr:y>
    </cdr:from>
    <cdr:to>
      <cdr:x>0.42684</cdr:x>
      <cdr:y>0.52815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="" xmlns:a16="http://schemas.microsoft.com/office/drawing/2014/main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2722407" y="1863497"/>
          <a:ext cx="720034" cy="2676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 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704,9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0.55185</cdr:x>
      <cdr:y>0.51537</cdr:y>
    </cdr:from>
    <cdr:to>
      <cdr:x>0.63221</cdr:x>
      <cdr:y>0.58168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="" xmlns:a16="http://schemas.microsoft.com/office/drawing/2014/main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450599" y="2079521"/>
          <a:ext cx="648096" cy="267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407,8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0.77506</cdr:x>
      <cdr:y>0.19415</cdr:y>
    </cdr:from>
    <cdr:to>
      <cdr:x>0.8822</cdr:x>
      <cdr:y>0.26045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="" xmlns:a16="http://schemas.microsoft.com/office/drawing/2014/main" id="{25565787-7A35-4A58-B19A-44ECB2F9C104}"/>
            </a:ext>
          </a:extLst>
        </cdr:cNvPr>
        <cdr:cNvSpPr txBox="1"/>
      </cdr:nvSpPr>
      <cdr:spPr>
        <a:xfrm xmlns:a="http://schemas.openxmlformats.org/drawingml/2006/main">
          <a:off x="6250799" y="783377"/>
          <a:ext cx="864073" cy="267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994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b="1" dirty="0" smtClean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месяцев 2023 </a:t>
            </a: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2022 -2023 годов 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="" xmlns:a16="http://schemas.microsoft.com/office/drawing/2014/main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068287"/>
              </p:ext>
            </p:extLst>
          </p:nvPr>
        </p:nvGraphicFramePr>
        <p:xfrm>
          <a:off x="467544" y="114030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A7E623D7-B059-40D1-8A71-2A279422E718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="" xmlns:a16="http://schemas.microsoft.com/office/drawing/2014/main" id="{DB0489BD-F728-473C-A4D6-5CA29D06E27E}"/>
              </a:ext>
            </a:extLst>
          </p:cNvPr>
          <p:cNvCxnSpPr>
            <a:cxnSpLocks/>
          </p:cNvCxnSpPr>
          <p:nvPr/>
        </p:nvCxnSpPr>
        <p:spPr>
          <a:xfrm flipV="1">
            <a:off x="6084168" y="1995686"/>
            <a:ext cx="576064" cy="288030"/>
          </a:xfrm>
          <a:prstGeom prst="straightConnector1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B687D68D-5F4E-4047-BB22-C52FE58B509E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="" xmlns:a16="http://schemas.microsoft.com/office/drawing/2014/main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8542221"/>
              </p:ext>
            </p:extLst>
          </p:nvPr>
        </p:nvGraphicFramePr>
        <p:xfrm>
          <a:off x="323528" y="1206093"/>
          <a:ext cx="8496944" cy="3883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бюджетам муниципальных образований Орловской области из областного бюджета за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– 2023 годов (млн рублей)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07BA3D5-AFA9-484A-B874-0D937CA5964A}"/>
              </a:ext>
            </a:extLst>
          </p:cNvPr>
          <p:cNvSpPr txBox="1"/>
          <p:nvPr/>
        </p:nvSpPr>
        <p:spPr>
          <a:xfrm>
            <a:off x="971600" y="2715766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247,6</a:t>
            </a:r>
          </a:p>
          <a:p>
            <a:endPara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83B9182-80F4-46AB-B703-273C73582CD6}"/>
              </a:ext>
            </a:extLst>
          </p:cNvPr>
          <p:cNvSpPr txBox="1"/>
          <p:nvPr/>
        </p:nvSpPr>
        <p:spPr>
          <a:xfrm>
            <a:off x="5652120" y="1419622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455,7</a:t>
            </a:r>
            <a:endPara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2022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2023 годов (млн рублей)</a:t>
            </a:r>
            <a:endParaRPr lang="ru-RU" altLang="ru-RU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A6E6511C-C65D-4665-9B09-C5FEC614AE69}"/>
              </a:ext>
            </a:extLst>
          </p:cNvPr>
          <p:cNvSpPr/>
          <p:nvPr/>
        </p:nvSpPr>
        <p:spPr>
          <a:xfrm>
            <a:off x="8699991" y="471031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3316706"/>
              </p:ext>
            </p:extLst>
          </p:nvPr>
        </p:nvGraphicFramePr>
        <p:xfrm>
          <a:off x="107504" y="1259793"/>
          <a:ext cx="8928992" cy="380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BAE1F3F-15CA-41FE-8A7E-916FC575C06C}"/>
              </a:ext>
            </a:extLst>
          </p:cNvPr>
          <p:cNvSpPr/>
          <p:nvPr/>
        </p:nvSpPr>
        <p:spPr>
          <a:xfrm>
            <a:off x="-22615" y="483518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</a:t>
            </a:r>
          </a:p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2022 - 2023 годов 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F870DFD7-70E5-40D0-AB93-7B55222623F2}"/>
              </a:ext>
            </a:extLst>
          </p:cNvPr>
          <p:cNvSpPr/>
          <p:nvPr/>
        </p:nvSpPr>
        <p:spPr>
          <a:xfrm>
            <a:off x="8676456" y="4743300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="" xmlns:a16="http://schemas.microsoft.com/office/drawing/2014/main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0764604"/>
              </p:ext>
            </p:extLst>
          </p:nvPr>
        </p:nvGraphicFramePr>
        <p:xfrm>
          <a:off x="409433" y="1068293"/>
          <a:ext cx="8064896" cy="403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=""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678" y="546234"/>
            <a:ext cx="4896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748464" y="536917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896916"/>
            <a:ext cx="6538810" cy="419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128507</TotalTime>
  <Words>144</Words>
  <Application>Microsoft Office PowerPoint</Application>
  <PresentationFormat>Экран (16:9)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DejaVu Sans</vt:lpstr>
      <vt:lpstr>Georgia</vt:lpstr>
      <vt:lpstr>Times New Roman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MBO2018-2</cp:lastModifiedBy>
  <cp:revision>255</cp:revision>
  <cp:lastPrinted>2023-11-09T14:49:30Z</cp:lastPrinted>
  <dcterms:modified xsi:type="dcterms:W3CDTF">2023-11-16T12:14:43Z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