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3366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 varScale="1">
        <p:scale>
          <a:sx n="147" d="100"/>
          <a:sy n="147" d="100"/>
        </p:scale>
        <p:origin x="132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4650115682275981E-2"/>
                  <c:y val="-5.1420530102140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1350104664916424E-2"/>
                  <c:y val="-3.8565397576605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1250137716995212E-2"/>
                  <c:y val="-3.2137831313837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17138.400000000001</c:v>
                </c:pt>
                <c:pt idx="1">
                  <c:v>5537.7</c:v>
                </c:pt>
                <c:pt idx="2">
                  <c:v>11600.7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8.0850269925310622E-2"/>
                  <c:y val="-5.4634313233523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4450181786433682E-2"/>
                  <c:y val="-5.1420530102140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4150280942670228E-2"/>
                  <c:y val="-3.5351614445221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20152.3</c:v>
                </c:pt>
                <c:pt idx="1">
                  <c:v>5754.1</c:v>
                </c:pt>
                <c:pt idx="2">
                  <c:v>14398.2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05000"/>
        <c:axId val="209436432"/>
        <c:axId val="0"/>
      </c:bar3DChart>
      <c:catAx>
        <c:axId val="4805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9436432"/>
        <c:crosses val="autoZero"/>
        <c:auto val="1"/>
        <c:lblAlgn val="ctr"/>
        <c:lblOffset val="100"/>
        <c:noMultiLvlLbl val="0"/>
      </c:catAx>
      <c:valAx>
        <c:axId val="2094364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480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9.076932387521777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2882410428973059E-2"/>
                  <c:y val="-2.289416791030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451895175488976E-2"/>
                  <c:y val="-4.9058931236375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4732750974938755E-3"/>
                  <c:y val="-3.92471449891001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5302235721454734E-2"/>
                  <c:y val="-6.54119083151675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1387755409474277E-2"/>
                  <c:y val="-1.9623572494550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0925170272982851E-2"/>
                  <c:y val="-2.289416791030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Лист1!$A$3:$A$8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Лист1!$B$3:$B$8</c:f>
              <c:numCache>
                <c:formatCode>#,##0.0</c:formatCode>
                <c:ptCount val="6"/>
                <c:pt idx="0">
                  <c:v>943.2</c:v>
                </c:pt>
                <c:pt idx="1">
                  <c:v>603.29999999999995</c:v>
                </c:pt>
                <c:pt idx="2">
                  <c:v>23</c:v>
                </c:pt>
                <c:pt idx="3">
                  <c:v>3551.2</c:v>
                </c:pt>
                <c:pt idx="4">
                  <c:v>5590.1</c:v>
                </c:pt>
                <c:pt idx="5">
                  <c:v>895.2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7366375487469378E-2"/>
                  <c:y val="-3.5976549573341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387755409474277E-2"/>
                  <c:y val="-3.59765495733418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946550194987696E-2"/>
                  <c:y val="-3.5976549573341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1850340545965703E-2"/>
                  <c:y val="-4.2517740404858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5.3807580701955904E-2"/>
                  <c:y val="-1.6352977078791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4839650584963253E-2"/>
                  <c:y val="-2.289416791030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Лист1!$A$3:$A$8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Лист1!$C$3:$C$8</c:f>
              <c:numCache>
                <c:formatCode>#,##0.0</c:formatCode>
                <c:ptCount val="6"/>
                <c:pt idx="0">
                  <c:v>1190.8</c:v>
                </c:pt>
                <c:pt idx="1">
                  <c:v>383.3</c:v>
                </c:pt>
                <c:pt idx="2">
                  <c:v>34.6</c:v>
                </c:pt>
                <c:pt idx="3">
                  <c:v>3365.6</c:v>
                </c:pt>
                <c:pt idx="4">
                  <c:v>7045.8</c:v>
                </c:pt>
                <c:pt idx="5">
                  <c:v>2451.6999999999998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8767520"/>
        <c:axId val="208767912"/>
        <c:axId val="0"/>
      </c:bar3DChart>
      <c:dateAx>
        <c:axId val="20876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2">
                <a:alpha val="88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8767912"/>
        <c:crosses val="autoZero"/>
        <c:auto val="0"/>
        <c:lblOffset val="100"/>
        <c:baseTimeUnit val="days"/>
      </c:dateAx>
      <c:valAx>
        <c:axId val="2087679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08767520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558935972001187"/>
          <c:y val="0.87717240287039799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4.8016954209388923E-2"/>
                  <c:y val="-9.8476434542204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365112657733396E-2"/>
                  <c:y val="-2.8430451559768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6032062745715906E-3"/>
                  <c:y val="-4.4474990630858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072842264837957E-2"/>
                  <c:y val="-2.8867196661092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282353036042592E-2"/>
                  <c:y val="-2.0799886966270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8354815414774704E-2"/>
                  <c:y val="-2.150004477753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6167576362483023E-3"/>
                  <c:y val="-1.3064535063435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1C29-40A0-B18D-A5510682CAB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2817.9</c:v>
                </c:pt>
                <c:pt idx="1">
                  <c:v>145.80000000000001</c:v>
                </c:pt>
                <c:pt idx="2">
                  <c:v>26.8</c:v>
                </c:pt>
                <c:pt idx="3">
                  <c:v>381.7</c:v>
                </c:pt>
                <c:pt idx="4">
                  <c:v>558.6</c:v>
                </c:pt>
                <c:pt idx="5">
                  <c:v>678.2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5.5470987094623871E-2"/>
                  <c:y val="-2.0380737728920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699-465F-92E3-865A44611A5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2350899183244871E-2"/>
                  <c:y val="-3.0195553078711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7769315954141244E-2"/>
                  <c:y val="-4.6485908995767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9720040067232674E-2"/>
                  <c:y val="-2.8867196661092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3895194440760957E-2"/>
                  <c:y val="-4.5349006083179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1914464701054725E-2"/>
                  <c:y val="-1.7232653826588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1C29-40A0-B18D-A5510682CAB9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5.1041483741949716E-2"/>
                  <c:y val="-1.0602952480924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1C29-40A0-B18D-A5510682CAB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3170.1</c:v>
                </c:pt>
                <c:pt idx="1">
                  <c:v>127.9</c:v>
                </c:pt>
                <c:pt idx="2">
                  <c:v>26.5</c:v>
                </c:pt>
                <c:pt idx="3">
                  <c:v>345.7</c:v>
                </c:pt>
                <c:pt idx="4">
                  <c:v>641</c:v>
                </c:pt>
                <c:pt idx="5">
                  <c:v>394.2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8768304"/>
        <c:axId val="208768696"/>
        <c:axId val="0"/>
      </c:bar3DChart>
      <c:catAx>
        <c:axId val="20876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8768696"/>
        <c:crosses val="autoZero"/>
        <c:auto val="1"/>
        <c:lblAlgn val="ctr"/>
        <c:lblOffset val="100"/>
        <c:tickLblSkip val="1"/>
        <c:noMultiLvlLbl val="0"/>
      </c:catAx>
      <c:valAx>
        <c:axId val="2087686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0876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24692865401030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8816500547558206E-2"/>
                  <c:y val="-2.8327081383729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7241774723444001E-3"/>
                  <c:y val="-3.7769441844972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1494516482294464E-3"/>
                  <c:y val="-3.14745348708107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8736291205740196E-3"/>
                  <c:y val="-4.4064348819134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17120</c:v>
                </c:pt>
                <c:pt idx="1">
                  <c:v>2350.8000000000002</c:v>
                </c:pt>
                <c:pt idx="2">
                  <c:v>1317.4</c:v>
                </c:pt>
                <c:pt idx="3">
                  <c:v>11204.4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4092323075213838E-2"/>
                  <c:y val="-5.0359255793297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3620887361721656E-2"/>
                  <c:y val="-5.0359255793297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2989032964591235E-3"/>
                  <c:y val="-3.7769441844972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046161537606818E-2"/>
                  <c:y val="-5.0359255793297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20322.400000000001</c:v>
                </c:pt>
                <c:pt idx="1">
                  <c:v>4055.7</c:v>
                </c:pt>
                <c:pt idx="2">
                  <c:v>1725.2</c:v>
                </c:pt>
                <c:pt idx="3">
                  <c:v>12198.4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0539152"/>
        <c:axId val="210539544"/>
        <c:axId val="0"/>
      </c:bar3DChart>
      <c:catAx>
        <c:axId val="210539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0539544"/>
        <c:crosses val="autoZero"/>
        <c:auto val="1"/>
        <c:lblAlgn val="ctr"/>
        <c:lblOffset val="100"/>
        <c:tickLblSkip val="1"/>
        <c:noMultiLvlLbl val="0"/>
      </c:catAx>
      <c:valAx>
        <c:axId val="2105395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10539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92753770975375205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0.19646</cdr:x>
      <cdr:y>0.08891</cdr:y>
    </cdr:from>
    <cdr:to>
      <cdr:x>0.27131</cdr:x>
      <cdr:y>0.14054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512168" y="351329"/>
          <a:ext cx="576090" cy="204047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0.47705</cdr:x>
      <cdr:y>0.39868</cdr:y>
    </cdr:from>
    <cdr:to>
      <cdr:x>0.57061</cdr:x>
      <cdr:y>0.50771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1824" y="1575465"/>
          <a:ext cx="720126" cy="4308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216,4</a:t>
          </a:r>
        </a:p>
        <a:p xmlns:a="http://schemas.openxmlformats.org/drawingml/2006/main">
          <a:endParaRPr lang="ru-RU" alt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0.70166</cdr:x>
      <cdr:y>0.16194</cdr:y>
    </cdr:from>
    <cdr:to>
      <cdr:x>0.81392</cdr:x>
      <cdr:y>0.27098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400600" y="639941"/>
          <a:ext cx="864059" cy="4308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 </a:t>
          </a:r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797,5</a:t>
          </a:r>
        </a:p>
        <a:p xmlns:a="http://schemas.openxmlformats.org/drawingml/2006/main">
          <a:endParaRPr lang="ru-RU" alt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0.49584</cdr:x>
      <cdr:y>0.45334</cdr:y>
    </cdr:from>
    <cdr:to>
      <cdr:x>0.56132</cdr:x>
      <cdr:y>0.48641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791489"/>
          <a:ext cx="503996" cy="130684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0.1684</cdr:x>
      <cdr:y>0.03549</cdr:y>
    </cdr:from>
    <cdr:to>
      <cdr:x>0.26195</cdr:x>
      <cdr:y>0.14453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296144" y="140241"/>
          <a:ext cx="720049" cy="430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3 013,9</a:t>
          </a:r>
        </a:p>
        <a:p xmlns:a="http://schemas.openxmlformats.org/drawingml/2006/main">
          <a:endParaRPr lang="ru-RU" altLang="ru-RU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0.09993</cdr:x>
      <cdr:y>0.44777</cdr:y>
    </cdr:from>
    <cdr:to>
      <cdr:x>0.16053</cdr:x>
      <cdr:y>0.47636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849101" y="1738715"/>
          <a:ext cx="514915" cy="11101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0.26271</cdr:x>
      <cdr:y>0.45469</cdr:y>
    </cdr:from>
    <cdr:to>
      <cdr:x>0.32408</cdr:x>
      <cdr:y>0.46669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2232248" y="1765601"/>
          <a:ext cx="521457" cy="466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0.26271</cdr:x>
      <cdr:y>0.39505</cdr:y>
    </cdr:from>
    <cdr:to>
      <cdr:x>0.34293</cdr:x>
      <cdr:y>0.46149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232248" y="1533997"/>
          <a:ext cx="681625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- 220</a:t>
          </a:r>
        </a:p>
        <a:p xmlns:a="http://schemas.openxmlformats.org/drawingml/2006/main">
          <a:endParaRPr lang="ru-RU" sz="1100" b="0" dirty="0" smtClean="0">
            <a:solidFill>
              <a:schemeClr val="accent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b="0" dirty="0">
            <a:solidFill>
              <a:schemeClr val="accent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0.50847</cdr:x>
      <cdr:y>0.24043</cdr:y>
    </cdr:from>
    <cdr:to>
      <cdr:x>0.59285</cdr:x>
      <cdr:y>0.30687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320480" y="933609"/>
          <a:ext cx="716972" cy="257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- 185,6</a:t>
          </a:r>
        </a:p>
        <a:p xmlns:a="http://schemas.openxmlformats.org/drawingml/2006/main">
          <a:endParaRPr lang="ru-RU" sz="1100" b="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0.78814</cdr:x>
      <cdr:y>0.33315</cdr:y>
    </cdr:from>
    <cdr:to>
      <cdr:x>0.89831</cdr:x>
      <cdr:y>0.40239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96744" y="1293649"/>
          <a:ext cx="936144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1 556,5</a:t>
          </a:r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0.52542</cdr:x>
      <cdr:y>0.29606</cdr:y>
    </cdr:from>
    <cdr:to>
      <cdr:x>0.58602</cdr:x>
      <cdr:y>0.33364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464496" y="1149633"/>
          <a:ext cx="514915" cy="14592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0.65235</cdr:x>
      <cdr:y>0.09815</cdr:y>
    </cdr:from>
    <cdr:to>
      <cdr:x>0.71563</cdr:x>
      <cdr:y>0.15301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542990" y="381114"/>
          <a:ext cx="537687" cy="21302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0.81356</cdr:x>
      <cdr:y>0.38711</cdr:y>
    </cdr:from>
    <cdr:to>
      <cdr:x>0.87288</cdr:x>
      <cdr:y>0.44259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 flipV="1">
          <a:off x="6912768" y="1503178"/>
          <a:ext cx="504056" cy="21544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0.38983</cdr:x>
      <cdr:y>0.46296</cdr:y>
    </cdr:from>
    <cdr:to>
      <cdr:x>0.45763</cdr:x>
      <cdr:y>0.49712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3312368" y="1797705"/>
          <a:ext cx="576064" cy="13263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0.37288</cdr:x>
      <cdr:y>0.40733</cdr:y>
    </cdr:from>
    <cdr:to>
      <cdr:x>0.45763</cdr:x>
      <cdr:y>0.51829</cdr:y>
    </cdr:to>
    <cdr:sp macro="" textlink="">
      <cdr:nvSpPr>
        <cdr:cNvPr id="14" name="TextBox 6">
          <a:extLst xmlns:a="http://schemas.openxmlformats.org/drawingml/2006/main">
            <a:ext uri="{FF2B5EF4-FFF2-40B4-BE49-F238E27FC236}">
              <a16:creationId xmlns:r="http://schemas.openxmlformats.org/officeDocument/2006/relationships" xmlns:p="http://schemas.openxmlformats.org/presentationml/2006/main" xmlns:a16="http://schemas.microsoft.com/office/drawing/2014/main" xmlns="" xmlns:lc="http://schemas.openxmlformats.org/drawingml/2006/lockedCanvas" id="{D07BA3D5-AFA9-484A-B874-0D937CA5964A}"/>
            </a:ext>
          </a:extLst>
        </cdr:cNvPr>
        <cdr:cNvSpPr txBox="1"/>
      </cdr:nvSpPr>
      <cdr:spPr>
        <a:xfrm xmlns:a="http://schemas.openxmlformats.org/drawingml/2006/main">
          <a:off x="3168352" y="1581681"/>
          <a:ext cx="720080" cy="4308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14680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829361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244041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658722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073402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488082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902763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317443" algn="l" defTabSz="829361" rtl="0" eaLnBrk="1" latinLnBrk="0" hangingPunct="1">
            <a:defRPr sz="16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11,6</a:t>
          </a:r>
        </a:p>
        <a:p xmlns:a="http://schemas.openxmlformats.org/drawingml/2006/main"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0.1129</cdr:x>
      <cdr:y>0.09871</cdr:y>
    </cdr:from>
    <cdr:to>
      <cdr:x>0.16935</cdr:x>
      <cdr:y>0.11762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1008112" y="375853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0.09677</cdr:x>
      <cdr:y>0.04198</cdr:y>
    </cdr:from>
    <cdr:to>
      <cdr:x>0.17302</cdr:x>
      <cdr:y>0.10614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864096" y="159829"/>
          <a:ext cx="680835" cy="244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352,2</a:t>
          </a:r>
        </a:p>
        <a:p xmlns:a="http://schemas.openxmlformats.org/drawingml/2006/main"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0.49584</cdr:y>
    </cdr:from>
    <cdr:to>
      <cdr:x>0.31451</cdr:x>
      <cdr:y>0.51931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304256" y="1888021"/>
          <a:ext cx="504042" cy="8936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0.25806</cdr:x>
      <cdr:y>0.43911</cdr:y>
    </cdr:from>
    <cdr:to>
      <cdr:x>0.32345</cdr:x>
      <cdr:y>0.52467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304256" y="1671997"/>
          <a:ext cx="583866" cy="3257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17,</a:t>
          </a:r>
          <a:r>
            <a: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0.39516</cdr:x>
      <cdr:y>0.45802</cdr:y>
    </cdr:from>
    <cdr:to>
      <cdr:x>0.46403</cdr:x>
      <cdr:y>0.53366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528392" y="1744005"/>
          <a:ext cx="614940" cy="288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2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0,3</a:t>
          </a:r>
          <a:endParaRPr lang="en-US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0.43911</cdr:y>
    </cdr:from>
    <cdr:to>
      <cdr:x>0.60484</cdr:x>
      <cdr:y>0.52244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671997"/>
          <a:ext cx="576099" cy="31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36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0.66129</cdr:x>
      <cdr:y>0.38237</cdr:y>
    </cdr:from>
    <cdr:to>
      <cdr:x>0.73174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04656" y="1455973"/>
          <a:ext cx="629048" cy="2880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82,4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0.83871</cdr:x>
      <cdr:y>0.42435</cdr:y>
    </cdr:from>
    <cdr:to>
      <cdr:x>0.91129</cdr:x>
      <cdr:y>0.5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488832" y="1615802"/>
          <a:ext cx="648066" cy="288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284</a:t>
          </a:r>
          <a:endParaRPr lang="ru-RU" sz="11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0.39516</cdr:x>
      <cdr:y>0.51475</cdr:y>
    </cdr:from>
    <cdr:to>
      <cdr:x>0.45161</cdr:x>
      <cdr:y>0.53366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>
          <a:off x="3528392" y="1960029"/>
          <a:ext cx="504042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0.53226</cdr:x>
      <cdr:y>0.48964</cdr:y>
    </cdr:from>
    <cdr:to>
      <cdr:x>0.5887</cdr:x>
      <cdr:y>0.51035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>
          <a:off x="4752528" y="1864427"/>
          <a:ext cx="504000" cy="7885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0.67742</cdr:x>
      <cdr:y>0.43973</cdr:y>
    </cdr:from>
    <cdr:to>
      <cdr:x>0.73386</cdr:x>
      <cdr:y>0.47755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048672" y="1674383"/>
          <a:ext cx="504000" cy="144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0.83871</cdr:x>
      <cdr:y>0.48109</cdr:y>
    </cdr:from>
    <cdr:to>
      <cdr:x>0.89516</cdr:x>
      <cdr:y>0.5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>
          <a:off x="7488832" y="1831848"/>
          <a:ext cx="504085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0.13393</cdr:x>
      <cdr:y>0.13164</cdr:y>
    </cdr:from>
    <cdr:to>
      <cdr:x>0.20535</cdr:x>
      <cdr:y>0.20497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080120" y="584775"/>
          <a:ext cx="575995" cy="32575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0.35542</cdr:x>
      <cdr:y>0.51537</cdr:y>
    </cdr:from>
    <cdr:to>
      <cdr:x>0.42685</cdr:x>
      <cdr:y>0.56547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2866423" y="2079521"/>
          <a:ext cx="576075" cy="20215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0.56078</cdr:x>
      <cdr:y>0.56891</cdr:y>
    </cdr:from>
    <cdr:to>
      <cdr:x>0.6322</cdr:x>
      <cdr:y>0.60243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522607" y="2295545"/>
          <a:ext cx="575994" cy="13525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0.77506</cdr:x>
      <cdr:y>0.24768</cdr:y>
    </cdr:from>
    <cdr:to>
      <cdr:x>0.85541</cdr:x>
      <cdr:y>0.29631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50799" y="999401"/>
          <a:ext cx="648014" cy="19622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0.08929</cdr:x>
      <cdr:y>0.1131</cdr:y>
    </cdr:from>
    <cdr:to>
      <cdr:x>0.18751</cdr:x>
      <cdr:y>0.16284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720080" y="502450"/>
          <a:ext cx="792134" cy="220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3 202,4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0.33756</cdr:x>
      <cdr:y>0.46183</cdr:y>
    </cdr:from>
    <cdr:to>
      <cdr:x>0.42684</cdr:x>
      <cdr:y>0.52815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722407" y="1863497"/>
          <a:ext cx="720034" cy="267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704,9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0.55185</cdr:x>
      <cdr:y>0.51537</cdr:y>
    </cdr:from>
    <cdr:to>
      <cdr:x>0.63221</cdr:x>
      <cdr:y>0.58168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450599" y="2079521"/>
          <a:ext cx="648096" cy="2675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407,8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0.77506</cdr:x>
      <cdr:y>0.19415</cdr:y>
    </cdr:from>
    <cdr:to>
      <cdr:x>0.8822</cdr:x>
      <cdr:y>0.26045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=""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6250799" y="783377"/>
          <a:ext cx="864073" cy="2675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994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месяцев 2023 </a:t>
            </a: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2022 -2023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068287"/>
              </p:ext>
            </p:extLst>
          </p:nvPr>
        </p:nvGraphicFramePr>
        <p:xfrm>
          <a:off x="467544" y="114030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084168" y="1995686"/>
            <a:ext cx="576064" cy="288030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8542221"/>
              </p:ext>
            </p:extLst>
          </p:nvPr>
        </p:nvGraphicFramePr>
        <p:xfrm>
          <a:off x="323528" y="1206093"/>
          <a:ext cx="849694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– 2023 годов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971600" y="2715766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247,6</a:t>
            </a:r>
          </a:p>
          <a:p>
            <a:endPara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652120" y="141962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455,7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2022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2023 годов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3316706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2022 - 2023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0764604"/>
              </p:ext>
            </p:extLst>
          </p:nvPr>
        </p:nvGraphicFramePr>
        <p:xfrm>
          <a:off x="409433" y="1068293"/>
          <a:ext cx="8064896" cy="4035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678" y="546234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896916"/>
            <a:ext cx="6538810" cy="419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128507</TotalTime>
  <Words>144</Words>
  <Application>Microsoft Office PowerPoint</Application>
  <PresentationFormat>Экран (16:9)</PresentationFormat>
  <Paragraphs>32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DejaVu Sans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MBO2018-2</cp:lastModifiedBy>
  <cp:revision>255</cp:revision>
  <cp:lastPrinted>2023-11-09T14:49:30Z</cp:lastPrinted>
  <dcterms:modified xsi:type="dcterms:W3CDTF">2023-11-16T12:14:43Z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