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47" autoAdjust="0"/>
    <p:restoredTop sz="94660"/>
  </p:normalViewPr>
  <p:slideViewPr>
    <p:cSldViewPr>
      <p:cViewPr varScale="1">
        <p:scale>
          <a:sx n="151" d="100"/>
          <a:sy n="151" d="100"/>
        </p:scale>
        <p:origin x="798" y="13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2022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6.1050203821152914E-2"/>
                  <c:y val="-1.288322149621092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11 314,5</a:t>
                    </a:r>
                  </a:p>
                </c:rich>
              </c:tx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566-433E-96F6-F0C582A3486C}"/>
                </c:ext>
              </c:extLst>
            </c:dLbl>
            <c:dLbl>
              <c:idx val="1"/>
              <c:layout>
                <c:manualLayout>
                  <c:x val="-4.2900143225675022E-2"/>
                  <c:y val="-1.609700462759465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3 546,0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566-433E-96F6-F0C582A3486C}"/>
                </c:ext>
              </c:extLst>
            </c:dLbl>
            <c:dLbl>
              <c:idx val="2"/>
              <c:layout>
                <c:manualLayout>
                  <c:x val="-4.1250137716995212E-2"/>
                  <c:y val="-2.573835402174592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7 768,5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566-433E-96F6-F0C582A3486C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11314.5</c:v>
                </c:pt>
                <c:pt idx="1">
                  <c:v>3546</c:v>
                </c:pt>
                <c:pt idx="2">
                  <c:v>7768.5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2023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7.8375261662290904E-2"/>
                  <c:y val="-1.9289784294418976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13 873,9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717604285545017"/>
                      <c:h val="5.3879200724543608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4566-433E-96F6-F0C582A3486C}"/>
                </c:ext>
              </c:extLst>
            </c:dLbl>
            <c:dLbl>
              <c:idx val="1"/>
              <c:layout>
                <c:manualLayout>
                  <c:x val="5.9400198312473104E-2"/>
                  <c:y val="-3.2137831313837503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3 557,3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566-433E-96F6-F0C582A3486C}"/>
                </c:ext>
              </c:extLst>
            </c:dLbl>
            <c:dLbl>
              <c:idx val="2"/>
              <c:layout>
                <c:manualLayout>
                  <c:x val="5.9400198312472986E-2"/>
                  <c:y val="-5.1399273583790789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10</a:t>
                    </a:r>
                    <a:r>
                      <a:rPr lang="en-US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316,6</a:t>
                    </a:r>
                    <a:endPara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4566-433E-96F6-F0C582A34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13873.9</c:v>
                </c:pt>
                <c:pt idx="1">
                  <c:v>3557.3</c:v>
                </c:pt>
                <c:pt idx="2">
                  <c:v>10316.6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7816040"/>
        <c:axId val="227815056"/>
        <c:axId val="0"/>
      </c:bar3DChart>
      <c:catAx>
        <c:axId val="227816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7815056"/>
        <c:crosses val="autoZero"/>
        <c:auto val="1"/>
        <c:lblAlgn val="ctr"/>
        <c:lblOffset val="100"/>
        <c:noMultiLvlLbl val="0"/>
      </c:catAx>
      <c:valAx>
        <c:axId val="2278150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27816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87672042306661"/>
          <c:y val="0.89355165802108394"/>
          <c:w val="0.44721554424717136"/>
          <c:h val="6.145537813954347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9.0769323875217772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1 полугодие 2022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2.4196795761558608E-2"/>
                  <c:y val="-3.06915185552319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-1.0983868555249569E-2"/>
                  <c:y val="-2.0879790166838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-9.0067348353699093E-3"/>
                  <c:y val="-3.63607318217293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4.4778193890317862E-2"/>
                  <c:y val="-6.549742000255497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-3.5271386983367195E-2"/>
                  <c:y val="-1.12935977450918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4962428845005919E-2"/>
                      <c:h val="5.49460029847402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dLbl>
              <c:idx val="5"/>
              <c:layout>
                <c:manualLayout>
                  <c:x val="-2.5301923789996142E-2"/>
                  <c:y val="-6.4509460159947905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771,1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2D3-435B-BAE5-48FAA3FF4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Лист1!$A$3:$A$8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Лист1!$B$3:$B$8</c:f>
              <c:numCache>
                <c:formatCode>#,##0.0</c:formatCode>
                <c:ptCount val="6"/>
                <c:pt idx="0">
                  <c:v>675.2</c:v>
                </c:pt>
                <c:pt idx="1">
                  <c:v>308.5</c:v>
                </c:pt>
                <c:pt idx="2">
                  <c:v>0.5</c:v>
                </c:pt>
                <c:pt idx="3">
                  <c:v>1966.9</c:v>
                </c:pt>
                <c:pt idx="4">
                  <c:v>4063.1</c:v>
                </c:pt>
                <c:pt idx="5">
                  <c:v>771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1 полугодие 2023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4.0696486138202176E-2"/>
                  <c:y val="-2.91280530562372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80-447E-8EF1-8A4AF22E502B}"/>
                </c:ext>
              </c:extLst>
            </c:dLbl>
            <c:dLbl>
              <c:idx val="1"/>
              <c:layout>
                <c:manualLayout>
                  <c:x val="5.0642678120510098E-2"/>
                  <c:y val="-1.609081439113482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266,6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6280-447E-8EF1-8A4AF22E502B}"/>
                </c:ext>
              </c:extLst>
            </c:dLbl>
            <c:dLbl>
              <c:idx val="2"/>
              <c:layout>
                <c:manualLayout>
                  <c:x val="3.4819736391221413E-2"/>
                  <c:y val="-1.6716077357509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280-447E-8EF1-8A4AF22E502B}"/>
                </c:ext>
              </c:extLst>
            </c:dLbl>
            <c:dLbl>
              <c:idx val="3"/>
              <c:layout>
                <c:manualLayout>
                  <c:x val="4.6095768098878866E-2"/>
                  <c:y val="-3.61954476917193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280-447E-8EF1-8A4AF22E502B}"/>
                </c:ext>
              </c:extLst>
            </c:dLbl>
            <c:dLbl>
              <c:idx val="4"/>
              <c:layout>
                <c:manualLayout>
                  <c:x val="4.8500025420904161E-2"/>
                  <c:y val="-2.5992735157741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280-447E-8EF1-8A4AF22E502B}"/>
                </c:ext>
              </c:extLst>
            </c:dLbl>
            <c:dLbl>
              <c:idx val="5"/>
              <c:layout>
                <c:manualLayout>
                  <c:x val="6.1022286787637534E-2"/>
                  <c:y val="-6.45094601599479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2D3-435B-BAE5-48FAA3FF4D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Лист1!$A$3:$A$8</c:f>
              <c:strCache>
                <c:ptCount val="6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Прочие дотации</c:v>
                </c:pt>
                <c:pt idx="3">
                  <c:v>Субсидии</c:v>
                </c:pt>
                <c:pt idx="4">
                  <c:v>Субвенции</c:v>
                </c:pt>
                <c:pt idx="5">
                  <c:v>Иные МБТ</c:v>
                </c:pt>
              </c:strCache>
            </c:strRef>
          </c:cat>
          <c:val>
            <c:numRef>
              <c:f>Лист1!$C$3:$C$8</c:f>
              <c:numCache>
                <c:formatCode>#,##0.0</c:formatCode>
                <c:ptCount val="6"/>
                <c:pt idx="0">
                  <c:v>963.8</c:v>
                </c:pt>
                <c:pt idx="1">
                  <c:v>266.60000000000002</c:v>
                </c:pt>
                <c:pt idx="2">
                  <c:v>0.5</c:v>
                </c:pt>
                <c:pt idx="3">
                  <c:v>1990.9</c:v>
                </c:pt>
                <c:pt idx="4">
                  <c:v>5580.6</c:v>
                </c:pt>
                <c:pt idx="5">
                  <c:v>1595.9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42178896"/>
        <c:axId val="642178568"/>
        <c:axId val="0"/>
      </c:bar3DChart>
      <c:dateAx>
        <c:axId val="64217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accent2">
                <a:alpha val="88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42178568"/>
        <c:crosses val="autoZero"/>
        <c:auto val="0"/>
        <c:lblOffset val="100"/>
        <c:baseTimeUnit val="days"/>
      </c:dateAx>
      <c:valAx>
        <c:axId val="6421785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42178896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558935972001187"/>
          <c:y val="0.87717240287039799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 w="25400">
          <a:noFill/>
        </a:ln>
        <a:effectLst/>
        <a:sp3d/>
      </c:spPr>
    </c:sideWall>
    <c:backWall>
      <c:thickness val="0"/>
      <c:spPr>
        <a:noFill/>
        <a:ln w="25400"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223330024262537E-2"/>
          <c:y val="5.7683706728947272E-2"/>
          <c:w val="0.96870867394662241"/>
          <c:h val="0.61345498648298336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2022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19050"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-5.2283953216667692E-2"/>
                  <c:y val="1.34995893702442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C29-40A0-B18D-A5510682CAB9}"/>
                </c:ext>
              </c:extLst>
            </c:dLbl>
            <c:dLbl>
              <c:idx val="1"/>
              <c:layout>
                <c:manualLayout>
                  <c:x val="-2.2743776677143425E-2"/>
                  <c:y val="-1.84244453297820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C29-40A0-B18D-A5510682CAB9}"/>
                </c:ext>
              </c:extLst>
            </c:dLbl>
            <c:dLbl>
              <c:idx val="2"/>
              <c:layout>
                <c:manualLayout>
                  <c:x val="-1.3559537291555419E-2"/>
                  <c:y val="-3.44689844008727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C29-40A0-B18D-A5510682CAB9}"/>
                </c:ext>
              </c:extLst>
            </c:dLbl>
            <c:dLbl>
              <c:idx val="3"/>
              <c:layout>
                <c:manualLayout>
                  <c:x val="-9.3060896459533169E-3"/>
                  <c:y val="-1.5525855021111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C29-40A0-B18D-A5510682CAB9}"/>
                </c:ext>
              </c:extLst>
            </c:dLbl>
            <c:dLbl>
              <c:idx val="4"/>
              <c:layout>
                <c:manualLayout>
                  <c:x val="-2.054935204332135E-2"/>
                  <c:y val="-1.4129216146279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C29-40A0-B18D-A5510682CAB9}"/>
                </c:ext>
              </c:extLst>
            </c:dLbl>
            <c:dLbl>
              <c:idx val="5"/>
              <c:layout>
                <c:manualLayout>
                  <c:x val="-1.8354815414774704E-2"/>
                  <c:y val="-1.4829373957543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C29-40A0-B18D-A5510682CAB9}"/>
                </c:ext>
              </c:extLst>
            </c:dLbl>
            <c:dLbl>
              <c:idx val="6"/>
              <c:layout>
                <c:manualLayout>
                  <c:x val="-3.6167576362483023E-3"/>
                  <c:y val="-1.30645350634357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C29-40A0-B18D-A5510682CA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1755.2</c:v>
                </c:pt>
                <c:pt idx="1">
                  <c:v>115.9</c:v>
                </c:pt>
                <c:pt idx="2">
                  <c:v>12.1</c:v>
                </c:pt>
                <c:pt idx="3">
                  <c:v>244.8</c:v>
                </c:pt>
                <c:pt idx="4">
                  <c:v>354.8</c:v>
                </c:pt>
                <c:pt idx="5">
                  <c:v>428.5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2023 года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/>
              <a:lightRig rig="threePt" dir="t"/>
            </a:scene3d>
            <a:sp3d/>
          </c:spPr>
          <c:invertIfNegative val="0"/>
          <c:dLbls>
            <c:dLbl>
              <c:idx val="0"/>
              <c:layout>
                <c:manualLayout>
                  <c:x val="5.6893320097050122E-2"/>
                  <c:y val="-1.70454023189247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699-465F-92E3-865A44611A59}"/>
                </c:ext>
              </c:extLst>
            </c:dLbl>
            <c:dLbl>
              <c:idx val="1"/>
              <c:layout>
                <c:manualLayout>
                  <c:x val="2.6617898190523633E-2"/>
                  <c:y val="-1.35189227340752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C29-40A0-B18D-A5510682CAB9}"/>
                </c:ext>
              </c:extLst>
            </c:dLbl>
            <c:dLbl>
              <c:idx val="2"/>
              <c:layout>
                <c:manualLayout>
                  <c:x val="2.9191648956567551E-2"/>
                  <c:y val="-1.9803355182757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C29-40A0-B18D-A5510682CAB9}"/>
                </c:ext>
              </c:extLst>
            </c:dLbl>
            <c:dLbl>
              <c:idx val="3"/>
              <c:layout>
                <c:manualLayout>
                  <c:x val="2.6875320731558867E-2"/>
                  <c:y val="-1.8861255417041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C29-40A0-B18D-A5510682CAB9}"/>
                </c:ext>
              </c:extLst>
            </c:dLbl>
            <c:dLbl>
              <c:idx val="4"/>
              <c:layout>
                <c:manualLayout>
                  <c:x val="2.1050528435908555E-2"/>
                  <c:y val="-1.86663228032154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C29-40A0-B18D-A5510682CAB9}"/>
                </c:ext>
              </c:extLst>
            </c:dLbl>
            <c:dLbl>
              <c:idx val="5"/>
              <c:layout>
                <c:manualLayout>
                  <c:x val="3.1914464701054725E-2"/>
                  <c:y val="-1.72326538265883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C29-40A0-B18D-A5510682CAB9}"/>
                </c:ext>
              </c:extLst>
            </c:dLbl>
            <c:dLbl>
              <c:idx val="6"/>
              <c:layout>
                <c:manualLayout>
                  <c:x val="5.1041483741949716E-2"/>
                  <c:y val="-1.06029524809249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C29-40A0-B18D-A5510682CA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ЕСХН</c:v>
                </c:pt>
                <c:pt idx="2">
                  <c:v>Налог на имущество физических лиц </c:v>
                </c:pt>
                <c:pt idx="3">
                  <c:v>Земельный налог</c:v>
                </c:pt>
                <c:pt idx="4">
                  <c:v>Доходы от использования имущества, находящегося в государственной и муниципальной собственности</c:v>
                </c:pt>
                <c:pt idx="5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Лист1!$C$2:$C$7</c:f>
              <c:numCache>
                <c:formatCode>#,##0.0</c:formatCode>
                <c:ptCount val="6"/>
                <c:pt idx="0">
                  <c:v>1826.1</c:v>
                </c:pt>
                <c:pt idx="1">
                  <c:v>78.099999999999994</c:v>
                </c:pt>
                <c:pt idx="2">
                  <c:v>6</c:v>
                </c:pt>
                <c:pt idx="3">
                  <c:v>239.6</c:v>
                </c:pt>
                <c:pt idx="4">
                  <c:v>436.3</c:v>
                </c:pt>
                <c:pt idx="5">
                  <c:v>269.7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74483784"/>
        <c:axId val="574487392"/>
        <c:axId val="0"/>
      </c:bar3DChart>
      <c:catAx>
        <c:axId val="574483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12700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74487392"/>
        <c:crosses val="autoZero"/>
        <c:auto val="1"/>
        <c:lblAlgn val="ctr"/>
        <c:lblOffset val="100"/>
        <c:tickLblSkip val="1"/>
        <c:noMultiLvlLbl val="0"/>
      </c:catAx>
      <c:valAx>
        <c:axId val="574487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574483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0362777791714901"/>
          <c:y val="0.88952554985105237"/>
          <c:w val="0.38989966616612493"/>
          <c:h val="6.37797544090113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246928654010308E-2"/>
          <c:w val="0.9279269069309759"/>
          <c:h val="0.744263624314327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полугодие 2022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5.590276675607473E-2"/>
                  <c:y val="-2.385853259714673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11 260,3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287458139571791E-2"/>
                      <c:h val="4.9021440721438235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D69D-4199-9F9A-0996A7D9ACF3}"/>
                </c:ext>
              </c:extLst>
            </c:dLbl>
            <c:dLbl>
              <c:idx val="1"/>
              <c:layout>
                <c:manualLayout>
                  <c:x val="-5.3540678019902553E-2"/>
                  <c:y val="8.0700864130790143E-3"/>
                </c:manualLayout>
              </c:layout>
              <c:tx>
                <c:rich>
                  <a:bodyPr/>
                  <a:lstStyle/>
                  <a:p>
                    <a:fld id="{B3423ED2-BBB2-4B1F-A2ED-DBB19F930E86}" type="CELLRANGE">
                      <a:rPr lang="en-US" dirty="0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D69D-4199-9F9A-0996A7D9ACF3}"/>
                </c:ext>
              </c:extLst>
            </c:dLbl>
            <c:dLbl>
              <c:idx val="2"/>
              <c:layout>
                <c:manualLayout>
                  <c:x val="-2.5195613185836553E-2"/>
                  <c:y val="-2.1200256080562727E-2"/>
                </c:manualLayout>
              </c:layout>
              <c:tx>
                <c:rich>
                  <a:bodyPr/>
                  <a:lstStyle/>
                  <a:p>
                    <a:fld id="{F199A341-4798-4D82-B9C6-083047DE4FED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7-D69D-4199-9F9A-0996A7D9ACF3}"/>
                </c:ext>
              </c:extLst>
            </c:dLbl>
            <c:dLbl>
              <c:idx val="3"/>
              <c:layout>
                <c:manualLayout>
                  <c:x val="-5.1965952195787771E-2"/>
                  <c:y val="-9.6696524723840511E-3"/>
                </c:manualLayout>
              </c:layout>
              <c:tx>
                <c:rich>
                  <a:bodyPr/>
                  <a:lstStyle/>
                  <a:p>
                    <a:fld id="{17424FE2-067F-41F3-B30A-1B6B865527E9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9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11260.3</c:v>
                </c:pt>
                <c:pt idx="1">
                  <c:v>1424.6</c:v>
                </c:pt>
                <c:pt idx="2">
                  <c:v>754</c:v>
                </c:pt>
                <c:pt idx="3">
                  <c:v>7655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Лист1!$B$2:$B$5</c15:f>
                <c15:dlblRangeCache>
                  <c:ptCount val="4"/>
                  <c:pt idx="0">
                    <c:v>11 260,3</c:v>
                  </c:pt>
                  <c:pt idx="1">
                    <c:v>1 424,6</c:v>
                  </c:pt>
                  <c:pt idx="2">
                    <c:v>754,0</c:v>
                  </c:pt>
                  <c:pt idx="3">
                    <c:v>7 655,0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 полугодие 2023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8.0311017029853798E-2"/>
                  <c:y val="-1.8647238842877015E-2"/>
                </c:manualLayout>
              </c:layout>
              <c:tx>
                <c:rich>
                  <a:bodyPr/>
                  <a:lstStyle/>
                  <a:p>
                    <a:fld id="{BCABA5FC-2946-43FA-BD00-9CB28C73261C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D69D-4199-9F9A-0996A7D9ACF3}"/>
                </c:ext>
              </c:extLst>
            </c:dLbl>
            <c:dLbl>
              <c:idx val="1"/>
              <c:layout>
                <c:manualLayout>
                  <c:x val="5.6690129668132111E-2"/>
                  <c:y val="-1.5723211070599385E-2"/>
                </c:manualLayout>
              </c:layout>
              <c:tx>
                <c:rich>
                  <a:bodyPr/>
                  <a:lstStyle/>
                  <a:p>
                    <a:fld id="{205B1A34-1555-4DCB-A928-F99A978E3AE1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D69D-4199-9F9A-0996A7D9ACF3}"/>
                </c:ext>
              </c:extLst>
            </c:dLbl>
            <c:dLbl>
              <c:idx val="2"/>
              <c:layout>
                <c:manualLayout>
                  <c:x val="4.7241774723443423E-2"/>
                  <c:y val="-3.8593970041095348E-2"/>
                </c:manualLayout>
              </c:layout>
              <c:tx>
                <c:rich>
                  <a:bodyPr/>
                  <a:lstStyle/>
                  <a:p>
                    <a:fld id="{42776DE0-13D8-4788-BCEB-5F15A9D88F63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D69D-4199-9F9A-0996A7D9ACF3}"/>
                </c:ext>
              </c:extLst>
            </c:dLbl>
            <c:dLbl>
              <c:idx val="3"/>
              <c:layout>
                <c:manualLayout>
                  <c:x val="6.9287936261050356E-2"/>
                  <c:y val="-3.3528185069530737E-2"/>
                </c:manualLayout>
              </c:layout>
              <c:tx>
                <c:rich>
                  <a:bodyPr/>
                  <a:lstStyle/>
                  <a:p>
                    <a:fld id="{606DFC2A-83C4-4F79-806C-993D489212D3}" type="CELLRANGE">
                      <a:rPr lang="en-US" dirty="0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14058.2</c:v>
                </c:pt>
                <c:pt idx="1">
                  <c:v>2463.1</c:v>
                </c:pt>
                <c:pt idx="2">
                  <c:v>966.9</c:v>
                </c:pt>
                <c:pt idx="3">
                  <c:v>9155.7999999999993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Лист1!$C$2:$C$5</c15:f>
                <c15:dlblRangeCache>
                  <c:ptCount val="4"/>
                  <c:pt idx="0">
                    <c:v>14 058,2</c:v>
                  </c:pt>
                  <c:pt idx="1">
                    <c:v>2 463,1</c:v>
                  </c:pt>
                  <c:pt idx="2">
                    <c:v>966,9</c:v>
                  </c:pt>
                  <c:pt idx="3">
                    <c:v>9 155,8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56862720"/>
        <c:axId val="656862064"/>
        <c:axId val="0"/>
      </c:bar3DChart>
      <c:catAx>
        <c:axId val="656862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56862064"/>
        <c:crosses val="autoZero"/>
        <c:auto val="1"/>
        <c:lblAlgn val="ctr"/>
        <c:lblOffset val="100"/>
        <c:tickLblSkip val="1"/>
        <c:noMultiLvlLbl val="0"/>
      </c:catAx>
      <c:valAx>
        <c:axId val="6568620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56862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41743576110591"/>
          <c:y val="0.92753770975375205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0.19646</cdr:x>
      <cdr:y>0.05246</cdr:y>
    </cdr:from>
    <cdr:to>
      <cdr:x>0.26195</cdr:x>
      <cdr:y>0.14054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512168" y="207313"/>
          <a:ext cx="504056" cy="348044"/>
        </a:xfrm>
        <a:prstGeom xmlns:a="http://schemas.openxmlformats.org/drawingml/2006/main" prst="straightConnector1">
          <a:avLst/>
        </a:prstGeom>
        <a:ln xmlns:a="http://schemas.openxmlformats.org/drawingml/2006/main" w="12700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0.47705</cdr:x>
      <cdr:y>0.42548</cdr:y>
    </cdr:from>
    <cdr:to>
      <cdr:x>0.57061</cdr:x>
      <cdr:y>0.49168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71841" y="1681388"/>
          <a:ext cx="720091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+ 11,3</a:t>
          </a:r>
        </a:p>
      </cdr:txBody>
    </cdr:sp>
  </cdr:relSizeAnchor>
  <cdr:relSizeAnchor xmlns:cdr="http://schemas.openxmlformats.org/drawingml/2006/chartDrawing">
    <cdr:from>
      <cdr:x>0.6736</cdr:x>
      <cdr:y>0.16716</cdr:y>
    </cdr:from>
    <cdr:to>
      <cdr:x>0.78586</cdr:x>
      <cdr:y>0.23336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184650" y="660585"/>
          <a:ext cx="864059" cy="2616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alt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2 548,1</a:t>
          </a:r>
        </a:p>
      </cdr:txBody>
    </cdr:sp>
  </cdr:relSizeAnchor>
  <cdr:relSizeAnchor xmlns:cdr="http://schemas.openxmlformats.org/drawingml/2006/chartDrawing">
    <cdr:from>
      <cdr:x>0.49109</cdr:x>
      <cdr:y>0.47156</cdr:y>
    </cdr:from>
    <cdr:to>
      <cdr:x>0.55657</cdr:x>
      <cdr:y>0.50463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779887" y="1863497"/>
          <a:ext cx="504000" cy="130648"/>
        </a:xfrm>
        <a:prstGeom xmlns:a="http://schemas.openxmlformats.org/drawingml/2006/main" prst="straightConnector1">
          <a:avLst/>
        </a:prstGeom>
        <a:ln xmlns:a="http://schemas.openxmlformats.org/drawingml/2006/main" w="12700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0.14969</cdr:x>
      <cdr:y>0.03424</cdr:y>
    </cdr:from>
    <cdr:to>
      <cdr:x>0.24324</cdr:x>
      <cdr:y>0.10044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152128" y="135305"/>
          <a:ext cx="720049" cy="2616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+ 2 559,4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0.09682</cdr:x>
      <cdr:y>0.45982</cdr:y>
    </cdr:from>
    <cdr:to>
      <cdr:x>0.15742</cdr:x>
      <cdr:y>0.48841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 flipV="1">
          <a:off x="822662" y="1785524"/>
          <a:ext cx="514915" cy="11101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0.25424</cdr:x>
      <cdr:y>0.5</cdr:y>
    </cdr:from>
    <cdr:to>
      <cdr:x>0.31561</cdr:x>
      <cdr:y>0.53735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>
          <a:off x="2160240" y="1941542"/>
          <a:ext cx="521515" cy="14501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0.26271</cdr:x>
      <cdr:y>0.45065</cdr:y>
    </cdr:from>
    <cdr:to>
      <cdr:x>0.34293</cdr:x>
      <cdr:y>0.51709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2232248" y="1749916"/>
          <a:ext cx="681625" cy="25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- 41,9</a:t>
          </a:r>
        </a:p>
      </cdr:txBody>
    </cdr:sp>
  </cdr:relSizeAnchor>
  <cdr:relSizeAnchor xmlns:cdr="http://schemas.openxmlformats.org/drawingml/2006/chartDrawing">
    <cdr:from>
      <cdr:x>0.51695</cdr:x>
      <cdr:y>0.31461</cdr:y>
    </cdr:from>
    <cdr:to>
      <cdr:x>0.60133</cdr:x>
      <cdr:y>0.38105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4392488" y="1221641"/>
          <a:ext cx="716972" cy="2579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+ 24,0</a:t>
          </a:r>
        </a:p>
      </cdr:txBody>
    </cdr:sp>
  </cdr:relSizeAnchor>
  <cdr:relSizeAnchor xmlns:cdr="http://schemas.openxmlformats.org/drawingml/2006/chartDrawing">
    <cdr:from>
      <cdr:x>0.80508</cdr:x>
      <cdr:y>0.38878</cdr:y>
    </cdr:from>
    <cdr:to>
      <cdr:x>0.88238</cdr:x>
      <cdr:y>0.45802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840760" y="1509673"/>
          <a:ext cx="656813" cy="2688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+ 824,8</a:t>
          </a:r>
        </a:p>
      </cdr:txBody>
    </cdr:sp>
  </cdr:relSizeAnchor>
  <cdr:relSizeAnchor xmlns:cdr="http://schemas.openxmlformats.org/drawingml/2006/chartDrawing">
    <cdr:from>
      <cdr:x>0.5339</cdr:x>
      <cdr:y>0.36975</cdr:y>
    </cdr:from>
    <cdr:to>
      <cdr:x>0.5945</cdr:x>
      <cdr:y>0.40733</cdr:y>
    </cdr:to>
    <cdr:cxnSp macro="">
      <cdr:nvCxnSpPr>
        <cdr:cNvPr id="12" name="Прямая со стрелкой 11">
          <a:extLst xmlns:a="http://schemas.openxmlformats.org/drawingml/2006/main">
            <a:ext uri="{FF2B5EF4-FFF2-40B4-BE49-F238E27FC236}">
              <a16:creationId xmlns:a16="http://schemas.microsoft.com/office/drawing/2014/main" id="{74F8AA41-9B32-4940-BF10-754FEC3E41E7}"/>
            </a:ext>
          </a:extLst>
        </cdr:cNvPr>
        <cdr:cNvCxnSpPr/>
      </cdr:nvCxnSpPr>
      <cdr:spPr>
        <a:xfrm xmlns:a="http://schemas.openxmlformats.org/drawingml/2006/main" flipV="1">
          <a:off x="4536504" y="1435754"/>
          <a:ext cx="514914" cy="14592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0.66092</cdr:x>
      <cdr:y>0.13232</cdr:y>
    </cdr:from>
    <cdr:to>
      <cdr:x>0.7242</cdr:x>
      <cdr:y>0.18718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:a16="http://schemas.microsoft.com/office/drawing/2014/main" id="{03971FD7-B66B-4973-A6EA-2DDD8B38AC32}"/>
            </a:ext>
          </a:extLst>
        </cdr:cNvPr>
        <cdr:cNvCxnSpPr/>
      </cdr:nvCxnSpPr>
      <cdr:spPr>
        <a:xfrm xmlns:a="http://schemas.openxmlformats.org/drawingml/2006/main" flipV="1">
          <a:off x="5615834" y="513820"/>
          <a:ext cx="537687" cy="21302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0.83051</cdr:x>
      <cdr:y>0.41443</cdr:y>
    </cdr:from>
    <cdr:to>
      <cdr:x>0.89111</cdr:x>
      <cdr:y>0.48134</cdr:y>
    </cdr:to>
    <cdr:cxnSp macro="">
      <cdr:nvCxnSpPr>
        <cdr:cNvPr id="18" name="Прямая со стрелкой 17">
          <a:extLst xmlns:a="http://schemas.openxmlformats.org/drawingml/2006/main">
            <a:ext uri="{FF2B5EF4-FFF2-40B4-BE49-F238E27FC236}">
              <a16:creationId xmlns:a16="http://schemas.microsoft.com/office/drawing/2014/main" id="{A20CCD07-A6AF-431F-AD3E-93D7EC8B03B0}"/>
            </a:ext>
          </a:extLst>
        </cdr:cNvPr>
        <cdr:cNvCxnSpPr/>
      </cdr:nvCxnSpPr>
      <cdr:spPr>
        <a:xfrm xmlns:a="http://schemas.openxmlformats.org/drawingml/2006/main" flipV="1">
          <a:off x="7056784" y="1609259"/>
          <a:ext cx="514915" cy="25981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0.1129</cdr:x>
      <cdr:y>0.09871</cdr:y>
    </cdr:from>
    <cdr:to>
      <cdr:x>0.16935</cdr:x>
      <cdr:y>0.11762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1008112" y="375853"/>
          <a:ext cx="504056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0.09677</cdr:x>
      <cdr:y>0.04198</cdr:y>
    </cdr:from>
    <cdr:to>
      <cdr:x>0.17302</cdr:x>
      <cdr:y>0.10614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864096" y="159829"/>
          <a:ext cx="680835" cy="2443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+ 70,9</a:t>
          </a:r>
        </a:p>
        <a:p xmlns:a="http://schemas.openxmlformats.org/drawingml/2006/main">
          <a:endParaRPr lang="ru-RU" sz="1100" b="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0.25</cdr:x>
      <cdr:y>0.53366</cdr:y>
    </cdr:from>
    <cdr:to>
      <cdr:x>0.30645</cdr:x>
      <cdr:y>0.55713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572C12C7-0623-4ABB-B9D0-5D0F31D7000A}"/>
            </a:ext>
          </a:extLst>
        </cdr:cNvPr>
        <cdr:cNvCxnSpPr/>
      </cdr:nvCxnSpPr>
      <cdr:spPr>
        <a:xfrm xmlns:a="http://schemas.openxmlformats.org/drawingml/2006/main">
          <a:off x="2232248" y="2032037"/>
          <a:ext cx="504042" cy="8936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0.25806</cdr:x>
      <cdr:y>0.47693</cdr:y>
    </cdr:from>
    <cdr:to>
      <cdr:x>0.32345</cdr:x>
      <cdr:y>0.56249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304256" y="1816013"/>
          <a:ext cx="583866" cy="3257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37,</a:t>
          </a:r>
          <a:r>
            <a:rPr lang="en-US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</a:t>
          </a:r>
          <a:endParaRPr lang="ru-RU" sz="1100" dirty="0">
            <a:solidFill>
              <a:schemeClr val="accent1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0.40323</cdr:x>
      <cdr:y>0.5</cdr:y>
    </cdr:from>
    <cdr:to>
      <cdr:x>0.4721</cdr:x>
      <cdr:y>0.57564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3600400" y="1903856"/>
          <a:ext cx="614940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2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6,1</a:t>
          </a:r>
          <a:endParaRPr lang="en-US" dirty="0">
            <a:solidFill>
              <a:schemeClr val="accent1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:a16="http://schemas.microsoft.com/office/drawing/2014/main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0.54032</cdr:x>
      <cdr:y>0.42203</cdr:y>
    </cdr:from>
    <cdr:to>
      <cdr:x>0.60484</cdr:x>
      <cdr:y>0.50536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:a16="http://schemas.microsoft.com/office/drawing/2014/main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4824536" y="1606959"/>
          <a:ext cx="576099" cy="3172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5,2</a:t>
          </a:r>
        </a:p>
      </cdr:txBody>
    </cdr:sp>
  </cdr:relSizeAnchor>
  <cdr:relSizeAnchor xmlns:cdr="http://schemas.openxmlformats.org/drawingml/2006/chartDrawing">
    <cdr:from>
      <cdr:x>0.66129</cdr:x>
      <cdr:y>0.38237</cdr:y>
    </cdr:from>
    <cdr:to>
      <cdr:x>0.73174</cdr:x>
      <cdr:y>0.45803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:a16="http://schemas.microsoft.com/office/drawing/2014/main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5904656" y="1455973"/>
          <a:ext cx="629048" cy="2880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81,5</a:t>
          </a:r>
        </a:p>
      </cdr:txBody>
    </cdr:sp>
  </cdr:relSizeAnchor>
  <cdr:relSizeAnchor xmlns:cdr="http://schemas.openxmlformats.org/drawingml/2006/chartDrawing">
    <cdr:from>
      <cdr:x>0.83871</cdr:x>
      <cdr:y>0.42435</cdr:y>
    </cdr:from>
    <cdr:to>
      <cdr:x>0.91129</cdr:x>
      <cdr:y>0.5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:a16="http://schemas.microsoft.com/office/drawing/2014/main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488832" y="1615802"/>
          <a:ext cx="648066" cy="2880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336699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- 158,8</a:t>
          </a:r>
        </a:p>
      </cdr:txBody>
    </cdr:sp>
  </cdr:relSizeAnchor>
  <cdr:relSizeAnchor xmlns:cdr="http://schemas.openxmlformats.org/drawingml/2006/chartDrawing">
    <cdr:from>
      <cdr:x>0.39516</cdr:x>
      <cdr:y>0.55257</cdr:y>
    </cdr:from>
    <cdr:to>
      <cdr:x>0.45161</cdr:x>
      <cdr:y>0.57148</cdr:y>
    </cdr:to>
    <cdr:cxnSp macro="">
      <cdr:nvCxnSpPr>
        <cdr:cNvPr id="19" name="Прямая со стрелкой 18">
          <a:extLst xmlns:a="http://schemas.openxmlformats.org/drawingml/2006/main">
            <a:ext uri="{FF2B5EF4-FFF2-40B4-BE49-F238E27FC236}">
              <a16:creationId xmlns:a16="http://schemas.microsoft.com/office/drawing/2014/main" id="{03A32890-83DE-4086-8CBE-608C92DDD732}"/>
            </a:ext>
          </a:extLst>
        </cdr:cNvPr>
        <cdr:cNvCxnSpPr/>
      </cdr:nvCxnSpPr>
      <cdr:spPr>
        <a:xfrm xmlns:a="http://schemas.openxmlformats.org/drawingml/2006/main">
          <a:off x="3528392" y="2104045"/>
          <a:ext cx="504000" cy="7198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0.53226</cdr:x>
      <cdr:y>0.48964</cdr:y>
    </cdr:from>
    <cdr:to>
      <cdr:x>0.5887</cdr:x>
      <cdr:y>0.51035</cdr:y>
    </cdr:to>
    <cdr:cxnSp macro="">
      <cdr:nvCxnSpPr>
        <cdr:cNvPr id="24" name="Прямая со стрелкой 23">
          <a:extLst xmlns:a="http://schemas.openxmlformats.org/drawingml/2006/main">
            <a:ext uri="{FF2B5EF4-FFF2-40B4-BE49-F238E27FC236}">
              <a16:creationId xmlns:a16="http://schemas.microsoft.com/office/drawing/2014/main" id="{92ED387D-A2F9-4812-B4AF-55F11345C807}"/>
            </a:ext>
          </a:extLst>
        </cdr:cNvPr>
        <cdr:cNvCxnSpPr/>
      </cdr:nvCxnSpPr>
      <cdr:spPr>
        <a:xfrm xmlns:a="http://schemas.openxmlformats.org/drawingml/2006/main">
          <a:off x="4752528" y="1864427"/>
          <a:ext cx="504000" cy="7885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0.67742</cdr:x>
      <cdr:y>0.43973</cdr:y>
    </cdr:from>
    <cdr:to>
      <cdr:x>0.73386</cdr:x>
      <cdr:y>0.47755</cdr:y>
    </cdr:to>
    <cdr:cxnSp macro="">
      <cdr:nvCxnSpPr>
        <cdr:cNvPr id="26" name="Прямая со стрелкой 25">
          <a:extLst xmlns:a="http://schemas.openxmlformats.org/drawingml/2006/main">
            <a:ext uri="{FF2B5EF4-FFF2-40B4-BE49-F238E27FC236}">
              <a16:creationId xmlns:a16="http://schemas.microsoft.com/office/drawing/2014/main" id="{79904080-4234-4E52-85B1-2746D059D629}"/>
            </a:ext>
          </a:extLst>
        </cdr:cNvPr>
        <cdr:cNvCxnSpPr/>
      </cdr:nvCxnSpPr>
      <cdr:spPr>
        <a:xfrm xmlns:a="http://schemas.openxmlformats.org/drawingml/2006/main" flipV="1">
          <a:off x="6048672" y="1674383"/>
          <a:ext cx="504000" cy="144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0.83871</cdr:x>
      <cdr:y>0.48109</cdr:y>
    </cdr:from>
    <cdr:to>
      <cdr:x>0.89516</cdr:x>
      <cdr:y>0.5</cdr:y>
    </cdr:to>
    <cdr:cxnSp macro="">
      <cdr:nvCxnSpPr>
        <cdr:cNvPr id="28" name="Прямая со стрелкой 27">
          <a:extLst xmlns:a="http://schemas.openxmlformats.org/drawingml/2006/main">
            <a:ext uri="{FF2B5EF4-FFF2-40B4-BE49-F238E27FC236}">
              <a16:creationId xmlns:a16="http://schemas.microsoft.com/office/drawing/2014/main" id="{55680128-3CC2-41D8-A3E2-FC4CFDA6F576}"/>
            </a:ext>
          </a:extLst>
        </cdr:cNvPr>
        <cdr:cNvCxnSpPr/>
      </cdr:nvCxnSpPr>
      <cdr:spPr>
        <a:xfrm xmlns:a="http://schemas.openxmlformats.org/drawingml/2006/main">
          <a:off x="7488832" y="1831848"/>
          <a:ext cx="504085" cy="720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0.13393</cdr:x>
      <cdr:y>0.13164</cdr:y>
    </cdr:from>
    <cdr:to>
      <cdr:x>0.20535</cdr:x>
      <cdr:y>0.20497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080120" y="584775"/>
          <a:ext cx="575995" cy="32575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0.35714</cdr:x>
      <cdr:y>0.58318</cdr:y>
    </cdr:from>
    <cdr:to>
      <cdr:x>0.42857</cdr:x>
      <cdr:y>0.63328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 flipV="1">
          <a:off x="2880320" y="2590682"/>
          <a:ext cx="576064" cy="22256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0.57143</cdr:x>
      <cdr:y>0.63181</cdr:y>
    </cdr:from>
    <cdr:to>
      <cdr:x>0.64285</cdr:x>
      <cdr:y>0.66533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 flipV="1">
          <a:off x="4608512" y="2806706"/>
          <a:ext cx="575994" cy="148908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0.76786</cdr:x>
      <cdr:y>0.32383</cdr:y>
    </cdr:from>
    <cdr:to>
      <cdr:x>0.84821</cdr:x>
      <cdr:y>0.37246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192688" y="1438554"/>
          <a:ext cx="648072" cy="21602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0.08929</cdr:x>
      <cdr:y>0.1131</cdr:y>
    </cdr:from>
    <cdr:to>
      <cdr:x>0.18751</cdr:x>
      <cdr:y>0.16284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720080" y="502450"/>
          <a:ext cx="792134" cy="2209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2 797,9</a:t>
          </a:r>
          <a:endParaRPr lang="ru-RU" sz="1100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0.33036</cdr:x>
      <cdr:y>0.55076</cdr:y>
    </cdr:from>
    <cdr:to>
      <cdr:x>0.41964</cdr:x>
      <cdr:y>0.61708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2664296" y="2446666"/>
          <a:ext cx="720033" cy="2946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1 038,5</a:t>
          </a:r>
        </a:p>
      </cdr:txBody>
    </cdr:sp>
  </cdr:relSizeAnchor>
  <cdr:relSizeAnchor xmlns:cdr="http://schemas.openxmlformats.org/drawingml/2006/chartDrawing">
    <cdr:from>
      <cdr:x>0.55357</cdr:x>
      <cdr:y>0.58318</cdr:y>
    </cdr:from>
    <cdr:to>
      <cdr:x>0.63393</cdr:x>
      <cdr:y>0.64949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464496" y="2590682"/>
          <a:ext cx="648096" cy="2945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+ 212,9</a:t>
          </a:r>
        </a:p>
      </cdr:txBody>
    </cdr:sp>
  </cdr:relSizeAnchor>
  <cdr:relSizeAnchor xmlns:cdr="http://schemas.openxmlformats.org/drawingml/2006/chartDrawing">
    <cdr:from>
      <cdr:x>0.74107</cdr:x>
      <cdr:y>0.29141</cdr:y>
    </cdr:from>
    <cdr:to>
      <cdr:x>0.84821</cdr:x>
      <cdr:y>0.35772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:a16="http://schemas.microsoft.com/office/drawing/2014/main" id="{25565787-7A35-4A58-B19A-44ECB2F9C104}"/>
            </a:ext>
          </a:extLst>
        </cdr:cNvPr>
        <cdr:cNvSpPr txBox="1"/>
      </cdr:nvSpPr>
      <cdr:spPr>
        <a:xfrm xmlns:a="http://schemas.openxmlformats.org/drawingml/2006/main">
          <a:off x="5976664" y="1294538"/>
          <a:ext cx="864073" cy="2945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1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1 500,8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1 полугодие 2023 года</a:t>
            </a: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1 полугодие 2022 -2023 годов 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2615665"/>
              </p:ext>
            </p:extLst>
          </p:nvPr>
        </p:nvGraphicFramePr>
        <p:xfrm>
          <a:off x="467544" y="1140301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DB0489BD-F728-473C-A4D6-5CA29D06E27E}"/>
              </a:ext>
            </a:extLst>
          </p:cNvPr>
          <p:cNvCxnSpPr>
            <a:cxnSpLocks/>
          </p:cNvCxnSpPr>
          <p:nvPr/>
        </p:nvCxnSpPr>
        <p:spPr>
          <a:xfrm flipV="1">
            <a:off x="6084224" y="1851670"/>
            <a:ext cx="504000" cy="360038"/>
          </a:xfrm>
          <a:prstGeom prst="straightConnector1">
            <a:avLst/>
          </a:prstGeom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48464" y="4731990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636838"/>
              </p:ext>
            </p:extLst>
          </p:nvPr>
        </p:nvGraphicFramePr>
        <p:xfrm>
          <a:off x="323528" y="1206093"/>
          <a:ext cx="8496944" cy="3883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n w="0"/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бюджетам муниципальных образований Орловской области из областного бюджета за 1 полугодие 2022 – 2023 годов (млн рублей)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971600" y="2787774"/>
            <a:ext cx="7200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288,6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5652120" y="1563638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+ 1 517,5</a:t>
            </a:r>
            <a:endPara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1 полугодие 2022 – 2023 годов (млн 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699991" y="471031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04401053"/>
              </p:ext>
            </p:extLst>
          </p:nvPr>
        </p:nvGraphicFramePr>
        <p:xfrm>
          <a:off x="107504" y="1259793"/>
          <a:ext cx="8928992" cy="3807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22615" y="483518"/>
            <a:ext cx="892899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</a:t>
            </a:r>
          </a:p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1 полугодие 2022 - 2023 годов 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676456" y="4743300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5137325"/>
              </p:ext>
            </p:extLst>
          </p:nvPr>
        </p:nvGraphicFramePr>
        <p:xfrm>
          <a:off x="409433" y="1068293"/>
          <a:ext cx="8064896" cy="4035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3678" y="546234"/>
            <a:ext cx="489664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748464" y="536917"/>
            <a:ext cx="360000" cy="360000"/>
          </a:xfrm>
          <a:prstGeom prst="ellipse">
            <a:avLst/>
          </a:prstGeom>
          <a:solidFill>
            <a:schemeClr val="bg2">
              <a:lumMod val="9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5E9A8C6E-0A91-4FBF-BBFD-AB158B9FFE0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776722"/>
              </p:ext>
            </p:extLst>
          </p:nvPr>
        </p:nvGraphicFramePr>
        <p:xfrm>
          <a:off x="71438" y="947738"/>
          <a:ext cx="9036050" cy="417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Лист" r:id="rId2" imgW="7299856" imgH="3535704" progId="Excel.Sheet.12">
                  <p:embed/>
                </p:oleObj>
              </mc:Choice>
              <mc:Fallback>
                <p:oleObj name="Лист" r:id="rId2" imgW="7299856" imgH="353570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1438" y="947738"/>
                        <a:ext cx="9036050" cy="417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128116</TotalTime>
  <Words>187</Words>
  <Application>Microsoft Office PowerPoint</Application>
  <PresentationFormat>Экран (16:9)</PresentationFormat>
  <Paragraphs>69</Paragraphs>
  <Slides>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Georgia</vt:lpstr>
      <vt:lpstr>Times New Roman</vt:lpstr>
      <vt:lpstr>Специальное оформление</vt:lpstr>
      <vt:lpstr>Лист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Finansov Departament</cp:lastModifiedBy>
  <cp:revision>220</cp:revision>
  <cp:lastPrinted>2022-08-02T13:52:04Z</cp:lastPrinted>
  <dcterms:modified xsi:type="dcterms:W3CDTF">2023-08-11T09:59:19Z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