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>
      <p:cViewPr varScale="1">
        <p:scale>
          <a:sx n="151" d="100"/>
          <a:sy n="151" d="100"/>
        </p:scale>
        <p:origin x="798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6.1050203821152914E-2"/>
                  <c:y val="-1.28832214962109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11 314,5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4.2900143225675022E-2"/>
                  <c:y val="-1.60970046275946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3 546,0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4.1250137716995212E-2"/>
                  <c:y val="-2.573835402174592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7 768,5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11314.5</c:v>
                </c:pt>
                <c:pt idx="1">
                  <c:v>3546</c:v>
                </c:pt>
                <c:pt idx="2">
                  <c:v>7768.5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8375261662290904E-2"/>
                  <c:y val="-1.928978429441897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13 873,9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17604285545017"/>
                      <c:h val="5.387920072454360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5.9400198312473104E-2"/>
                  <c:y val="-3.213783131383750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3 557,3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5.9400198312472986E-2"/>
                  <c:y val="-5.139927358379078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</a:t>
                    </a:r>
                    <a:r>
                      <a:rPr lang="en-US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316,6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13873.9</c:v>
                </c:pt>
                <c:pt idx="1">
                  <c:v>3557.3</c:v>
                </c:pt>
                <c:pt idx="2">
                  <c:v>10316.6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16040"/>
        <c:axId val="227815056"/>
        <c:axId val="0"/>
      </c:bar3D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9.0769323875217772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1 полугодие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4196795761558608E-2"/>
                  <c:y val="-3.06915185552319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1.0983868555249569E-2"/>
                  <c:y val="-2.0879790166838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9.0067348353699093E-3"/>
                  <c:y val="-3.63607318217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4.4778193890317862E-2"/>
                  <c:y val="-6.5497420002554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3.5271386983367195E-2"/>
                  <c:y val="-1.1293597745091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962428845005919E-2"/>
                      <c:h val="5.4946002984740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-2.5301923789996142E-2"/>
                  <c:y val="-6.45094601599479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771,1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Лист1!$B$3:$B$8</c:f>
              <c:numCache>
                <c:formatCode>#,##0.0</c:formatCode>
                <c:ptCount val="6"/>
                <c:pt idx="0">
                  <c:v>675.2</c:v>
                </c:pt>
                <c:pt idx="1">
                  <c:v>308.5</c:v>
                </c:pt>
                <c:pt idx="2">
                  <c:v>0.5</c:v>
                </c:pt>
                <c:pt idx="3">
                  <c:v>1966.9</c:v>
                </c:pt>
                <c:pt idx="4">
                  <c:v>4063.1</c:v>
                </c:pt>
                <c:pt idx="5">
                  <c:v>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0696486138202176E-2"/>
                  <c:y val="-2.912805305623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5.0642678120510098E-2"/>
                  <c:y val="-1.609081439113482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266,6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3.4819736391221413E-2"/>
                  <c:y val="-1.671607735750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4.6095768098878866E-2"/>
                  <c:y val="-3.6195447691719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4.8500025420904161E-2"/>
                  <c:y val="-2.5992735157741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dLbl>
              <c:idx val="5"/>
              <c:layout>
                <c:manualLayout>
                  <c:x val="6.1022286787637534E-2"/>
                  <c:y val="-6.4509460159947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Лист1!$C$3:$C$8</c:f>
              <c:numCache>
                <c:formatCode>#,##0.0</c:formatCode>
                <c:ptCount val="6"/>
                <c:pt idx="0">
                  <c:v>963.8</c:v>
                </c:pt>
                <c:pt idx="1">
                  <c:v>266.60000000000002</c:v>
                </c:pt>
                <c:pt idx="2">
                  <c:v>0.5</c:v>
                </c:pt>
                <c:pt idx="3">
                  <c:v>1990.9</c:v>
                </c:pt>
                <c:pt idx="4">
                  <c:v>5580.6</c:v>
                </c:pt>
                <c:pt idx="5">
                  <c:v>1595.9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2">
                <a:alpha val="88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58935972001187"/>
          <c:y val="0.87717240287039799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5.2283953216667692E-2"/>
                  <c:y val="1.3499589370244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9-40A0-B18D-A5510682CAB9}"/>
                </c:ext>
              </c:extLst>
            </c:dLbl>
            <c:dLbl>
              <c:idx val="1"/>
              <c:layout>
                <c:manualLayout>
                  <c:x val="-2.2743776677143425E-2"/>
                  <c:y val="-1.842444532978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29-40A0-B18D-A5510682CAB9}"/>
                </c:ext>
              </c:extLst>
            </c:dLbl>
            <c:dLbl>
              <c:idx val="2"/>
              <c:layout>
                <c:manualLayout>
                  <c:x val="-1.3559537291555419E-2"/>
                  <c:y val="-3.4468984400872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29-40A0-B18D-A5510682CAB9}"/>
                </c:ext>
              </c:extLst>
            </c:dLbl>
            <c:dLbl>
              <c:idx val="3"/>
              <c:layout>
                <c:manualLayout>
                  <c:x val="-9.3060896459533169E-3"/>
                  <c:y val="-1.552585502111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29-40A0-B18D-A5510682CAB9}"/>
                </c:ext>
              </c:extLst>
            </c:dLbl>
            <c:dLbl>
              <c:idx val="4"/>
              <c:layout>
                <c:manualLayout>
                  <c:x val="-2.054935204332135E-2"/>
                  <c:y val="-1.4129216146279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29-40A0-B18D-A5510682CAB9}"/>
                </c:ext>
              </c:extLst>
            </c:dLbl>
            <c:dLbl>
              <c:idx val="5"/>
              <c:layout>
                <c:manualLayout>
                  <c:x val="-1.8354815414774704E-2"/>
                  <c:y val="-1.4829373957543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29-40A0-B18D-A5510682CAB9}"/>
                </c:ext>
              </c:extLst>
            </c:dLbl>
            <c:dLbl>
              <c:idx val="6"/>
              <c:layout>
                <c:manualLayout>
                  <c:x val="-3.6167576362483023E-3"/>
                  <c:y val="-1.306453506343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1755.2</c:v>
                </c:pt>
                <c:pt idx="1">
                  <c:v>115.9</c:v>
                </c:pt>
                <c:pt idx="2">
                  <c:v>12.1</c:v>
                </c:pt>
                <c:pt idx="3">
                  <c:v>244.8</c:v>
                </c:pt>
                <c:pt idx="4">
                  <c:v>354.8</c:v>
                </c:pt>
                <c:pt idx="5">
                  <c:v>428.5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5.6893320097050122E-2"/>
                  <c:y val="-1.7045402318924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99-465F-92E3-865A44611A59}"/>
                </c:ext>
              </c:extLst>
            </c:dLbl>
            <c:dLbl>
              <c:idx val="1"/>
              <c:layout>
                <c:manualLayout>
                  <c:x val="2.6617898190523633E-2"/>
                  <c:y val="-1.351892273407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29-40A0-B18D-A5510682CAB9}"/>
                </c:ext>
              </c:extLst>
            </c:dLbl>
            <c:dLbl>
              <c:idx val="2"/>
              <c:layout>
                <c:manualLayout>
                  <c:x val="2.9191648956567551E-2"/>
                  <c:y val="-1.980335518275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29-40A0-B18D-A5510682CAB9}"/>
                </c:ext>
              </c:extLst>
            </c:dLbl>
            <c:dLbl>
              <c:idx val="3"/>
              <c:layout>
                <c:manualLayout>
                  <c:x val="2.6875320731558867E-2"/>
                  <c:y val="-1.886125541704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29-40A0-B18D-A5510682CAB9}"/>
                </c:ext>
              </c:extLst>
            </c:dLbl>
            <c:dLbl>
              <c:idx val="4"/>
              <c:layout>
                <c:manualLayout>
                  <c:x val="2.1050528435908555E-2"/>
                  <c:y val="-1.8666322803215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29-40A0-B18D-A5510682CAB9}"/>
                </c:ext>
              </c:extLst>
            </c:dLbl>
            <c:dLbl>
              <c:idx val="5"/>
              <c:layout>
                <c:manualLayout>
                  <c:x val="3.1914464701054725E-2"/>
                  <c:y val="-1.7232653826588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29-40A0-B18D-A5510682CAB9}"/>
                </c:ext>
              </c:extLst>
            </c:dLbl>
            <c:dLbl>
              <c:idx val="6"/>
              <c:layout>
                <c:manualLayout>
                  <c:x val="5.1041483741949716E-2"/>
                  <c:y val="-1.06029524809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1826.1</c:v>
                </c:pt>
                <c:pt idx="1">
                  <c:v>78.099999999999994</c:v>
                </c:pt>
                <c:pt idx="2">
                  <c:v>6</c:v>
                </c:pt>
                <c:pt idx="3">
                  <c:v>239.6</c:v>
                </c:pt>
                <c:pt idx="4">
                  <c:v>436.3</c:v>
                </c:pt>
                <c:pt idx="5">
                  <c:v>269.7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483784"/>
        <c:axId val="574487392"/>
        <c:axId val="0"/>
      </c:bar3DChart>
      <c:catAx>
        <c:axId val="574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4487392"/>
        <c:crosses val="autoZero"/>
        <c:auto val="1"/>
        <c:lblAlgn val="ctr"/>
        <c:lblOffset val="100"/>
        <c:tickLblSkip val="1"/>
        <c:noMultiLvlLbl val="0"/>
      </c:catAx>
      <c:valAx>
        <c:axId val="57448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44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24692865401030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5.590276675607473E-2"/>
                  <c:y val="-2.38585325971467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11 260,3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287458139571791E-2"/>
                      <c:h val="4.902144072143823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5.3540678019902553E-2"/>
                  <c:y val="8.0700864130790143E-3"/>
                </c:manualLayout>
              </c:layout>
              <c:tx>
                <c:rich>
                  <a:bodyPr/>
                  <a:lstStyle/>
                  <a:p>
                    <a:fld id="{B3423ED2-BBB2-4B1F-A2ED-DBB19F930E86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2.5195613185836553E-2"/>
                  <c:y val="-2.1200256080562727E-2"/>
                </c:manualLayout>
              </c:layout>
              <c:tx>
                <c:rich>
                  <a:bodyPr/>
                  <a:lstStyle/>
                  <a:p>
                    <a:fld id="{F199A341-4798-4D82-B9C6-083047DE4FE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5.1965952195787771E-2"/>
                  <c:y val="-9.6696524723840511E-3"/>
                </c:manualLayout>
              </c:layout>
              <c:tx>
                <c:rich>
                  <a:bodyPr/>
                  <a:lstStyle/>
                  <a:p>
                    <a:fld id="{17424FE2-067F-41F3-B30A-1B6B865527E9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11260.3</c:v>
                </c:pt>
                <c:pt idx="1">
                  <c:v>1424.6</c:v>
                </c:pt>
                <c:pt idx="2">
                  <c:v>754</c:v>
                </c:pt>
                <c:pt idx="3">
                  <c:v>7655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Лист1!$B$2:$B$5</c15:f>
                <c15:dlblRangeCache>
                  <c:ptCount val="4"/>
                  <c:pt idx="0">
                    <c:v>11 260,3</c:v>
                  </c:pt>
                  <c:pt idx="1">
                    <c:v>1 424,6</c:v>
                  </c:pt>
                  <c:pt idx="2">
                    <c:v>754,0</c:v>
                  </c:pt>
                  <c:pt idx="3">
                    <c:v>7 655,0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0311017029853798E-2"/>
                  <c:y val="-1.8647238842877015E-2"/>
                </c:manualLayout>
              </c:layout>
              <c:tx>
                <c:rich>
                  <a:bodyPr/>
                  <a:lstStyle/>
                  <a:p>
                    <a:fld id="{BCABA5FC-2946-43FA-BD00-9CB28C73261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5.6690129668132111E-2"/>
                  <c:y val="-1.5723211070599385E-2"/>
                </c:manualLayout>
              </c:layout>
              <c:tx>
                <c:rich>
                  <a:bodyPr/>
                  <a:lstStyle/>
                  <a:p>
                    <a:fld id="{205B1A34-1555-4DCB-A928-F99A978E3AE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4.7241774723443423E-2"/>
                  <c:y val="-3.8593970041095348E-2"/>
                </c:manualLayout>
              </c:layout>
              <c:tx>
                <c:rich>
                  <a:bodyPr/>
                  <a:lstStyle/>
                  <a:p>
                    <a:fld id="{42776DE0-13D8-4788-BCEB-5F15A9D88F6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6.9287936261050356E-2"/>
                  <c:y val="-3.3528185069530737E-2"/>
                </c:manualLayout>
              </c:layout>
              <c:tx>
                <c:rich>
                  <a:bodyPr/>
                  <a:lstStyle/>
                  <a:p>
                    <a:fld id="{606DFC2A-83C4-4F79-806C-993D489212D3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14058.2</c:v>
                </c:pt>
                <c:pt idx="1">
                  <c:v>2463.1</c:v>
                </c:pt>
                <c:pt idx="2">
                  <c:v>966.9</c:v>
                </c:pt>
                <c:pt idx="3">
                  <c:v>9155.7999999999993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Лист1!$C$2:$C$5</c15:f>
                <c15:dlblRangeCache>
                  <c:ptCount val="4"/>
                  <c:pt idx="0">
                    <c:v>14 058,2</c:v>
                  </c:pt>
                  <c:pt idx="1">
                    <c:v>2 463,1</c:v>
                  </c:pt>
                  <c:pt idx="2">
                    <c:v>966,9</c:v>
                  </c:pt>
                  <c:pt idx="3">
                    <c:v>9 155,8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92753770975375205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0.19646</cdr:x>
      <cdr:y>0.05246</cdr:y>
    </cdr:from>
    <cdr:to>
      <cdr:x>0.26195</cdr:x>
      <cdr:y>0.14054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512168" y="207313"/>
          <a:ext cx="504056" cy="348044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0.47705</cdr:x>
      <cdr:y>0.42548</cdr:y>
    </cdr:from>
    <cdr:to>
      <cdr:x>0.57061</cdr:x>
      <cdr:y>0.49168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1841" y="1681388"/>
          <a:ext cx="720091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+ 11,3</a:t>
          </a:r>
        </a:p>
      </cdr:txBody>
    </cdr:sp>
  </cdr:relSizeAnchor>
  <cdr:relSizeAnchor xmlns:cdr="http://schemas.openxmlformats.org/drawingml/2006/chartDrawing">
    <cdr:from>
      <cdr:x>0.6736</cdr:x>
      <cdr:y>0.16716</cdr:y>
    </cdr:from>
    <cdr:to>
      <cdr:x>0.78586</cdr:x>
      <cdr:y>0.23336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84650" y="660585"/>
          <a:ext cx="86405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2 548,1</a:t>
          </a:r>
        </a:p>
      </cdr:txBody>
    </cdr:sp>
  </cdr:relSizeAnchor>
  <cdr:relSizeAnchor xmlns:cdr="http://schemas.openxmlformats.org/drawingml/2006/chartDrawing">
    <cdr:from>
      <cdr:x>0.49109</cdr:x>
      <cdr:y>0.47156</cdr:y>
    </cdr:from>
    <cdr:to>
      <cdr:x>0.55657</cdr:x>
      <cdr:y>0.50463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779887" y="1863497"/>
          <a:ext cx="504000" cy="130648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0.14969</cdr:x>
      <cdr:y>0.03424</cdr:y>
    </cdr:from>
    <cdr:to>
      <cdr:x>0.24324</cdr:x>
      <cdr:y>0.10044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152128" y="135305"/>
          <a:ext cx="720049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+ 2 559,4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0.09682</cdr:x>
      <cdr:y>0.45982</cdr:y>
    </cdr:from>
    <cdr:to>
      <cdr:x>0.15742</cdr:x>
      <cdr:y>0.48841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822662" y="1785524"/>
          <a:ext cx="514915" cy="11101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0.25424</cdr:x>
      <cdr:y>0.5</cdr:y>
    </cdr:from>
    <cdr:to>
      <cdr:x>0.31561</cdr:x>
      <cdr:y>0.53735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>
          <a:off x="2160240" y="1941542"/>
          <a:ext cx="521515" cy="14501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0.26271</cdr:x>
      <cdr:y>0.45065</cdr:y>
    </cdr:from>
    <cdr:to>
      <cdr:x>0.34293</cdr:x>
      <cdr:y>0.51709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232248" y="1749916"/>
          <a:ext cx="681625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- 41,9</a:t>
          </a:r>
        </a:p>
      </cdr:txBody>
    </cdr:sp>
  </cdr:relSizeAnchor>
  <cdr:relSizeAnchor xmlns:cdr="http://schemas.openxmlformats.org/drawingml/2006/chartDrawing">
    <cdr:from>
      <cdr:x>0.51695</cdr:x>
      <cdr:y>0.31461</cdr:y>
    </cdr:from>
    <cdr:to>
      <cdr:x>0.60133</cdr:x>
      <cdr:y>0.38105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4392488" y="1221641"/>
          <a:ext cx="716972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+ 24,0</a:t>
          </a:r>
        </a:p>
      </cdr:txBody>
    </cdr:sp>
  </cdr:relSizeAnchor>
  <cdr:relSizeAnchor xmlns:cdr="http://schemas.openxmlformats.org/drawingml/2006/chartDrawing">
    <cdr:from>
      <cdr:x>0.80508</cdr:x>
      <cdr:y>0.38878</cdr:y>
    </cdr:from>
    <cdr:to>
      <cdr:x>0.88238</cdr:x>
      <cdr:y>0.45802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840760" y="1509673"/>
          <a:ext cx="656813" cy="268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+ 824,8</a:t>
          </a:r>
        </a:p>
      </cdr:txBody>
    </cdr:sp>
  </cdr:relSizeAnchor>
  <cdr:relSizeAnchor xmlns:cdr="http://schemas.openxmlformats.org/drawingml/2006/chartDrawing">
    <cdr:from>
      <cdr:x>0.5339</cdr:x>
      <cdr:y>0.36975</cdr:y>
    </cdr:from>
    <cdr:to>
      <cdr:x>0.5945</cdr:x>
      <cdr:y>0.40733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536504" y="1435754"/>
          <a:ext cx="514914" cy="14592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0.66092</cdr:x>
      <cdr:y>0.13232</cdr:y>
    </cdr:from>
    <cdr:to>
      <cdr:x>0.7242</cdr:x>
      <cdr:y>0.18718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615834" y="513820"/>
          <a:ext cx="537687" cy="2130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0.83051</cdr:x>
      <cdr:y>0.41443</cdr:y>
    </cdr:from>
    <cdr:to>
      <cdr:x>0.89111</cdr:x>
      <cdr:y>0.48134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 flipV="1">
          <a:off x="7056784" y="1609259"/>
          <a:ext cx="514915" cy="25981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0.1129</cdr:x>
      <cdr:y>0.09871</cdr:y>
    </cdr:from>
    <cdr:to>
      <cdr:x>0.16935</cdr:x>
      <cdr:y>0.11762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1008112" y="375853"/>
          <a:ext cx="504056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0.09677</cdr:x>
      <cdr:y>0.04198</cdr:y>
    </cdr:from>
    <cdr:to>
      <cdr:x>0.17302</cdr:x>
      <cdr:y>0.10614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864096" y="159829"/>
          <a:ext cx="680835" cy="24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+ 70,9</a:t>
          </a:r>
        </a:p>
        <a:p xmlns:a="http://schemas.openxmlformats.org/drawingml/2006/main"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</cdr:x>
      <cdr:y>0.53366</cdr:y>
    </cdr:from>
    <cdr:to>
      <cdr:x>0.30645</cdr:x>
      <cdr:y>0.55713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2232248" y="2032037"/>
          <a:ext cx="504042" cy="8936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0.25806</cdr:x>
      <cdr:y>0.47693</cdr:y>
    </cdr:from>
    <cdr:to>
      <cdr:x>0.32345</cdr:x>
      <cdr:y>0.56249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304256" y="1816013"/>
          <a:ext cx="583866" cy="325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37,</a:t>
          </a:r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0.40323</cdr:x>
      <cdr:y>0.5</cdr:y>
    </cdr:from>
    <cdr:to>
      <cdr:x>0.4721</cdr:x>
      <cdr:y>0.57564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600400" y="1903856"/>
          <a:ext cx="6149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6,1</a:t>
          </a:r>
          <a:endParaRPr lang="en-US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0.54032</cdr:x>
      <cdr:y>0.42203</cdr:y>
    </cdr:from>
    <cdr:to>
      <cdr:x>0.60484</cdr:x>
      <cdr:y>0.50536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824536" y="1606959"/>
          <a:ext cx="576099" cy="317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5,2</a:t>
          </a:r>
        </a:p>
      </cdr:txBody>
    </cdr:sp>
  </cdr:relSizeAnchor>
  <cdr:relSizeAnchor xmlns:cdr="http://schemas.openxmlformats.org/drawingml/2006/chartDrawing">
    <cdr:from>
      <cdr:x>0.66129</cdr:x>
      <cdr:y>0.38237</cdr:y>
    </cdr:from>
    <cdr:to>
      <cdr:x>0.73174</cdr:x>
      <cdr:y>0.45803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5904656" y="1455973"/>
          <a:ext cx="629048" cy="288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81,5</a:t>
          </a:r>
        </a:p>
      </cdr:txBody>
    </cdr:sp>
  </cdr:relSizeAnchor>
  <cdr:relSizeAnchor xmlns:cdr="http://schemas.openxmlformats.org/drawingml/2006/chartDrawing">
    <cdr:from>
      <cdr:x>0.83871</cdr:x>
      <cdr:y>0.42435</cdr:y>
    </cdr:from>
    <cdr:to>
      <cdr:x>0.91129</cdr:x>
      <cdr:y>0.5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488832" y="1615802"/>
          <a:ext cx="648066" cy="28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- 158,8</a:t>
          </a:r>
        </a:p>
      </cdr:txBody>
    </cdr:sp>
  </cdr:relSizeAnchor>
  <cdr:relSizeAnchor xmlns:cdr="http://schemas.openxmlformats.org/drawingml/2006/chartDrawing">
    <cdr:from>
      <cdr:x>0.39516</cdr:x>
      <cdr:y>0.55257</cdr:y>
    </cdr:from>
    <cdr:to>
      <cdr:x>0.45161</cdr:x>
      <cdr:y>0.57148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>
          <a:off x="3528392" y="2104045"/>
          <a:ext cx="504000" cy="7198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0.53226</cdr:x>
      <cdr:y>0.48964</cdr:y>
    </cdr:from>
    <cdr:to>
      <cdr:x>0.5887</cdr:x>
      <cdr:y>0.51035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>
          <a:off x="4752528" y="1864427"/>
          <a:ext cx="504000" cy="7885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0.67742</cdr:x>
      <cdr:y>0.43973</cdr:y>
    </cdr:from>
    <cdr:to>
      <cdr:x>0.73386</cdr:x>
      <cdr:y>0.47755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048672" y="1674383"/>
          <a:ext cx="504000" cy="144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0.83871</cdr:x>
      <cdr:y>0.48109</cdr:y>
    </cdr:from>
    <cdr:to>
      <cdr:x>0.89516</cdr:x>
      <cdr:y>0.5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>
          <a:off x="7488832" y="1831848"/>
          <a:ext cx="504085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0.13393</cdr:x>
      <cdr:y>0.13164</cdr:y>
    </cdr:from>
    <cdr:to>
      <cdr:x>0.20535</cdr:x>
      <cdr:y>0.20497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080120" y="584775"/>
          <a:ext cx="575995" cy="32575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0.35714</cdr:x>
      <cdr:y>0.58318</cdr:y>
    </cdr:from>
    <cdr:to>
      <cdr:x>0.42857</cdr:x>
      <cdr:y>0.63328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2880320" y="2590682"/>
          <a:ext cx="576064" cy="22256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0.57143</cdr:x>
      <cdr:y>0.63181</cdr:y>
    </cdr:from>
    <cdr:to>
      <cdr:x>0.64285</cdr:x>
      <cdr:y>0.66533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608512" y="2806706"/>
          <a:ext cx="575994" cy="1489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0.32383</cdr:y>
    </cdr:from>
    <cdr:to>
      <cdr:x>0.84821</cdr:x>
      <cdr:y>0.37246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1438554"/>
          <a:ext cx="648072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0.08929</cdr:x>
      <cdr:y>0.1131</cdr:y>
    </cdr:from>
    <cdr:to>
      <cdr:x>0.18751</cdr:x>
      <cdr:y>0.16284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720080" y="502450"/>
          <a:ext cx="792134" cy="220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2 797,9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0.33036</cdr:x>
      <cdr:y>0.55076</cdr:y>
    </cdr:from>
    <cdr:to>
      <cdr:x>0.41964</cdr:x>
      <cdr:y>0.61708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2664296" y="2446666"/>
          <a:ext cx="720033" cy="294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1 038,5</a:t>
          </a:r>
        </a:p>
      </cdr:txBody>
    </cdr:sp>
  </cdr:relSizeAnchor>
  <cdr:relSizeAnchor xmlns:cdr="http://schemas.openxmlformats.org/drawingml/2006/chartDrawing">
    <cdr:from>
      <cdr:x>0.55357</cdr:x>
      <cdr:y>0.58318</cdr:y>
    </cdr:from>
    <cdr:to>
      <cdr:x>0.63393</cdr:x>
      <cdr:y>0.64949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464496" y="2590682"/>
          <a:ext cx="648096" cy="29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+ 212,9</a:t>
          </a:r>
        </a:p>
      </cdr:txBody>
    </cdr:sp>
  </cdr:relSizeAnchor>
  <cdr:relSizeAnchor xmlns:cdr="http://schemas.openxmlformats.org/drawingml/2006/chartDrawing">
    <cdr:from>
      <cdr:x>0.74107</cdr:x>
      <cdr:y>0.29141</cdr:y>
    </cdr:from>
    <cdr:to>
      <cdr:x>0.84821</cdr:x>
      <cdr:y>0.35772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5976664" y="1294538"/>
          <a:ext cx="864073" cy="29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1 500,8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1 полугодие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1 полугодие 2022 -2023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615665"/>
              </p:ext>
            </p:extLst>
          </p:nvPr>
        </p:nvGraphicFramePr>
        <p:xfrm>
          <a:off x="467544" y="114030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B0489BD-F728-473C-A4D6-5CA29D06E27E}"/>
              </a:ext>
            </a:extLst>
          </p:cNvPr>
          <p:cNvCxnSpPr>
            <a:cxnSpLocks/>
          </p:cNvCxnSpPr>
          <p:nvPr/>
        </p:nvCxnSpPr>
        <p:spPr>
          <a:xfrm flipV="1">
            <a:off x="6084224" y="1851670"/>
            <a:ext cx="504000" cy="36003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636838"/>
              </p:ext>
            </p:extLst>
          </p:nvPr>
        </p:nvGraphicFramePr>
        <p:xfrm>
          <a:off x="323528" y="1206093"/>
          <a:ext cx="849694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бюджетам муниципальных образований Орловской области из областного бюджета за 1 полугодие 2022 – 2023 годов 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971600" y="278777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288,6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652120" y="156363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+ 1 517,5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1 полугодие 2022 – 2023 годов 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4401053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2022 - 2023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5137325"/>
              </p:ext>
            </p:extLst>
          </p:nvPr>
        </p:nvGraphicFramePr>
        <p:xfrm>
          <a:off x="409433" y="1068293"/>
          <a:ext cx="8064896" cy="403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78" y="546234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E9A8C6E-0A91-4FBF-BBFD-AB158B9FF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776722"/>
              </p:ext>
            </p:extLst>
          </p:nvPr>
        </p:nvGraphicFramePr>
        <p:xfrm>
          <a:off x="71438" y="947738"/>
          <a:ext cx="90360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Лист" r:id="rId2" imgW="7299856" imgH="3535704" progId="Excel.Sheet.12">
                  <p:embed/>
                </p:oleObj>
              </mc:Choice>
              <mc:Fallback>
                <p:oleObj name="Лист" r:id="rId2" imgW="7299856" imgH="35357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438" y="947738"/>
                        <a:ext cx="9036050" cy="417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128116</TotalTime>
  <Words>187</Words>
  <Application>Microsoft Office PowerPoint</Application>
  <PresentationFormat>Экран (16:9)</PresentationFormat>
  <Paragraphs>69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Специальное оформление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Finansov Departament</cp:lastModifiedBy>
  <cp:revision>220</cp:revision>
  <cp:lastPrinted>2022-08-02T13:52:04Z</cp:lastPrinted>
  <dcterms:modified xsi:type="dcterms:W3CDTF">2023-08-11T09:59:19Z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