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>
      <p:cViewPr varScale="1">
        <p:scale>
          <a:sx n="109" d="100"/>
          <a:sy n="109" d="100"/>
        </p:scale>
        <p:origin x="101" y="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7.4250247890591384E-2"/>
                  <c:y val="-1.28832214962108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 smtClean="0"/>
                      <a:t>4 </a:t>
                    </a:r>
                    <a:r>
                      <a:rPr lang="en-US" dirty="0" smtClean="0"/>
                      <a:t>536,0</a:t>
                    </a:r>
                    <a:endParaRPr lang="en-US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2900143225675022E-2"/>
                  <c:y val="-1.60970046275946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</a:t>
                    </a:r>
                    <a:r>
                      <a:rPr lang="en-US" dirty="0" smtClean="0"/>
                      <a:t>670,7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3.7950126699635718E-2"/>
                  <c:y val="-3.85934865472809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2 865,3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4535.8999999999996</c:v>
                </c:pt>
                <c:pt idx="1">
                  <c:v>1670.6</c:v>
                </c:pt>
                <c:pt idx="2">
                  <c:v>2865.3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9.9825333275128408E-2"/>
                  <c:y val="-1.92897842944189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6 073,1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9400198312473104E-2"/>
                  <c:y val="-3.21378313138375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1 443,4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</a:t>
                    </a:r>
                    <a:r>
                      <a:rPr lang="en-US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629,7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6073.1</c:v>
                </c:pt>
                <c:pt idx="1">
                  <c:v>1443.4</c:v>
                </c:pt>
                <c:pt idx="2">
                  <c:v>4629.7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4228021131673728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1 квартал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4196795761558608E-2"/>
                  <c:y val="-3.06915185552319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983868555249569E-2"/>
                  <c:y val="-2.087979016683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9.0067348353699093E-3"/>
                  <c:y val="-3.6360731821729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4778193890317862E-2"/>
                  <c:y val="-6.5497420002554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3598897861757546E-2"/>
                  <c:y val="-2.7646574823883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2.5301923789996142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301.89999999999998</c:v>
                </c:pt>
                <c:pt idx="1">
                  <c:v>241.3</c:v>
                </c:pt>
                <c:pt idx="2">
                  <c:v>549.9</c:v>
                </c:pt>
                <c:pt idx="3">
                  <c:v>1597.1</c:v>
                </c:pt>
                <c:pt idx="4">
                  <c:v>193.3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0696486138202176E-2"/>
                  <c:y val="-2.9128053056237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222814107715731E-2"/>
                  <c:y val="-3.571438688568502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736391221413E-2"/>
                  <c:y val="-1.6716077357509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4.6095768098878866E-2"/>
                  <c:y val="-3.6195447691719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6.0457207496425136E-2"/>
                  <c:y val="-1.9451544326225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dLbl>
              <c:idx val="5"/>
              <c:layout>
                <c:manualLayout>
                  <c:x val="6.1022286787637534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566.9</c:v>
                </c:pt>
                <c:pt idx="1">
                  <c:v>255.2</c:v>
                </c:pt>
                <c:pt idx="2">
                  <c:v>825.1</c:v>
                </c:pt>
                <c:pt idx="3">
                  <c:v>2342.9</c:v>
                </c:pt>
                <c:pt idx="4">
                  <c:v>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558935972001187"/>
          <c:y val="0.87717240287039799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2.2743776677143425E-2"/>
                  <c:y val="-1.84244453297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1.3559537291555419E-2"/>
                  <c:y val="-3.4468984400872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9.3060896459533169E-3"/>
                  <c:y val="-1.552585502111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2.054935204332135E-2"/>
                  <c:y val="-1.4129216146279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1.8354815414774704E-2"/>
                  <c:y val="-1.4829373957543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3.6167576362483023E-3"/>
                  <c:y val="-1.3064535063435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763.6</c:v>
                </c:pt>
                <c:pt idx="1">
                  <c:v>91.1</c:v>
                </c:pt>
                <c:pt idx="2">
                  <c:v>7.3</c:v>
                </c:pt>
                <c:pt idx="3">
                  <c:v>116</c:v>
                </c:pt>
                <c:pt idx="4">
                  <c:v>163.9</c:v>
                </c:pt>
                <c:pt idx="5">
                  <c:v>241.5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5.6893320097050122E-2"/>
                  <c:y val="-1.7045402318924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2.1050528435908555E-2"/>
                  <c:y val="-1.8666322803215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1914464701054725E-2"/>
                  <c:y val="-1.7232653826588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5.1041483741949716E-2"/>
                  <c:y val="-1.0602952480924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680.2</c:v>
                </c:pt>
                <c:pt idx="1">
                  <c:v>75.900000000000006</c:v>
                </c:pt>
                <c:pt idx="2">
                  <c:v>2.2000000000000002</c:v>
                </c:pt>
                <c:pt idx="3">
                  <c:v>108.6</c:v>
                </c:pt>
                <c:pt idx="4">
                  <c:v>200.5</c:v>
                </c:pt>
                <c:pt idx="5">
                  <c:v>131.19999999999999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5.590276675607473E-2"/>
                  <c:y val="-2.385853259714673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 </a:t>
                    </a:r>
                    <a:r>
                      <a:rPr lang="en-US" dirty="0" smtClean="0"/>
                      <a:t>541,0</a:t>
                    </a:r>
                    <a:endParaRPr lang="en-US" dirty="0" smtClean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87458139571791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3540678019902553E-2"/>
                  <c:y val="8.0700864130790143E-3"/>
                </c:manualLayout>
              </c:layout>
              <c:tx>
                <c:rich>
                  <a:bodyPr/>
                  <a:lstStyle/>
                  <a:p>
                    <a:fld id="{B3423ED2-BBB2-4B1F-A2ED-DBB19F930E86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2.5195613185836553E-2"/>
                  <c:y val="-2.1200256080562727E-2"/>
                </c:manualLayout>
              </c:layout>
              <c:tx>
                <c:rich>
                  <a:bodyPr/>
                  <a:lstStyle/>
                  <a:p>
                    <a:fld id="{FE11167A-9246-4EDF-81F5-5B398751D5B7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1965952195787771E-2"/>
                  <c:y val="-9.6696524723840511E-3"/>
                </c:manualLayout>
              </c:layout>
              <c:tx>
                <c:rich>
                  <a:bodyPr/>
                  <a:lstStyle/>
                  <a:p>
                    <a:fld id="{B9B1AF8A-E1E5-484A-A9F4-FE3321EDACF9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4541.1000000000004</c:v>
                </c:pt>
                <c:pt idx="1">
                  <c:v>395.2</c:v>
                </c:pt>
                <c:pt idx="2">
                  <c:v>235.8</c:v>
                </c:pt>
                <c:pt idx="3">
                  <c:v>3196.9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Лист1!$B$2:$B$5</c15:f>
                <c15:dlblRangeCache>
                  <c:ptCount val="4"/>
                  <c:pt idx="0">
                    <c:v>4 541,1</c:v>
                  </c:pt>
                  <c:pt idx="1">
                    <c:v>395,2</c:v>
                  </c:pt>
                  <c:pt idx="2">
                    <c:v>235,8</c:v>
                  </c:pt>
                  <c:pt idx="3">
                    <c:v>3 196,9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0311017029853798E-2"/>
                  <c:y val="-1.8647238842877015E-2"/>
                </c:manualLayout>
              </c:layout>
              <c:tx>
                <c:rich>
                  <a:bodyPr/>
                  <a:lstStyle/>
                  <a:p>
                    <a:fld id="{A8727849-2319-49E4-8515-9CD038D1622F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5.6690129668132111E-2"/>
                  <c:y val="-1.5723211070599385E-2"/>
                </c:manualLayout>
              </c:layout>
              <c:tx>
                <c:rich>
                  <a:bodyPr/>
                  <a:lstStyle/>
                  <a:p>
                    <a:fld id="{E686A8FA-0784-46BA-8E1C-00E0E10B2F44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4.7241774723443423E-2"/>
                  <c:y val="-3.8593970041095348E-2"/>
                </c:manualLayout>
              </c:layout>
              <c:tx>
                <c:rich>
                  <a:bodyPr/>
                  <a:lstStyle/>
                  <a:p>
                    <a:fld id="{322A2457-0C4E-416E-98E9-20493211AAD0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6.9287936261050356E-2"/>
                  <c:y val="-3.3528185069530737E-2"/>
                </c:manualLayout>
              </c:layout>
              <c:tx>
                <c:rich>
                  <a:bodyPr/>
                  <a:lstStyle/>
                  <a:p>
                    <a:fld id="{606DFC2A-83C4-4F79-806C-993D489212D3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6097.1</c:v>
                </c:pt>
                <c:pt idx="1">
                  <c:v>1183.7</c:v>
                </c:pt>
                <c:pt idx="2">
                  <c:v>262.3</c:v>
                </c:pt>
                <c:pt idx="3">
                  <c:v>3913.5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Лист1!$C$2:$C$5</c15:f>
                <c15:dlblRangeCache>
                  <c:ptCount val="4"/>
                  <c:pt idx="0">
                    <c:v>6 097,1</c:v>
                  </c:pt>
                  <c:pt idx="1">
                    <c:v>1 183,7</c:v>
                  </c:pt>
                  <c:pt idx="2">
                    <c:v>262,3</c:v>
                  </c:pt>
                  <c:pt idx="3">
                    <c:v>3 913,5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92753770975375205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0.21941</cdr:x>
      <cdr:y>0.07588</cdr:y>
    </cdr:from>
    <cdr:to>
      <cdr:x>0.29425</cdr:x>
      <cdr:y>0.13055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299859"/>
          <a:ext cx="576064" cy="2160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0.46777</cdr:x>
      <cdr:y>0.36743</cdr:y>
    </cdr:from>
    <cdr:to>
      <cdr:x>0.55197</cdr:x>
      <cdr:y>0.43363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00399" y="1451984"/>
          <a:ext cx="648083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1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227,3</a:t>
          </a:r>
          <a:endParaRPr lang="ru-RU" altLang="ru-RU" sz="11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0.66424</cdr:x>
      <cdr:y>0.21532</cdr:y>
    </cdr:from>
    <cdr:to>
      <cdr:x>0.7765</cdr:x>
      <cdr:y>0.28152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12586" y="850870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1 764,4</a:t>
          </a:r>
          <a:endParaRPr lang="ru-RU" alt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0.49405</cdr:x>
      <cdr:y>0.45922</cdr:y>
    </cdr:from>
    <cdr:to>
      <cdr:x>0.56132</cdr:x>
      <cdr:y>0.5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802675" y="1814713"/>
          <a:ext cx="517805" cy="161151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0.1684</cdr:x>
      <cdr:y>0.03944</cdr:y>
    </cdr:from>
    <cdr:to>
      <cdr:x>0.26195</cdr:x>
      <cdr:y>0.10564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296165" y="155856"/>
          <a:ext cx="720049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altLang="ru-RU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537,1</a:t>
          </a:r>
          <a:endParaRPr lang="ru-RU" altLang="ru-RU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0.10899</cdr:x>
      <cdr:y>0.42331</cdr:y>
    </cdr:from>
    <cdr:to>
      <cdr:x>0.16959</cdr:x>
      <cdr:y>0.4519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906486" y="1643766"/>
          <a:ext cx="504000" cy="11101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0.30303</cdr:x>
      <cdr:y>0.44441</cdr:y>
    </cdr:from>
    <cdr:to>
      <cdr:x>0.36363</cdr:x>
      <cdr:y>0.4627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520279" y="1725697"/>
          <a:ext cx="504000" cy="71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0.29437</cdr:x>
      <cdr:y>0.37135</cdr:y>
    </cdr:from>
    <cdr:to>
      <cdr:x>0.37459</cdr:x>
      <cdr:y>0.43779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448272" y="1441984"/>
          <a:ext cx="667183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+ 13,9</a:t>
          </a:r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0.44482</cdr:x>
      <cdr:y>0.31079</cdr:y>
    </cdr:from>
    <cdr:to>
      <cdr:x>0.5292</cdr:x>
      <cdr:y>0.37723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699559" y="1206840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+275,2</a:t>
          </a:r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0.77922</cdr:x>
      <cdr:y>0.36812</cdr:y>
    </cdr:from>
    <cdr:to>
      <cdr:x>0.85652</cdr:x>
      <cdr:y>0.43736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480720" y="1429451"/>
          <a:ext cx="642926" cy="268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510,7</a:t>
          </a:r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0.4697</cdr:x>
      <cdr:y>0.36634</cdr:y>
    </cdr:from>
    <cdr:to>
      <cdr:x>0.5303</cdr:x>
      <cdr:y>0.40392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3906462" y="1422539"/>
          <a:ext cx="504000" cy="14593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0.61507</cdr:x>
      <cdr:y>0.12249</cdr:y>
    </cdr:from>
    <cdr:to>
      <cdr:x>0.67835</cdr:x>
      <cdr:y>0.17735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115468" y="475642"/>
          <a:ext cx="526295" cy="2130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0.80519</cdr:x>
      <cdr:y>0.40392</cdr:y>
    </cdr:from>
    <cdr:to>
      <cdr:x>0.86579</cdr:x>
      <cdr:y>0.47083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 flipV="1">
          <a:off x="6696743" y="1568470"/>
          <a:ext cx="504000" cy="25980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0.12097</cdr:x>
      <cdr:y>0.0798</cdr:y>
    </cdr:from>
    <cdr:to>
      <cdr:x>0.17742</cdr:x>
      <cdr:y>0.11762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>
          <a:off x="1080120" y="303845"/>
          <a:ext cx="504056" cy="1440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0.12903</cdr:x>
      <cdr:y>0.02306</cdr:y>
    </cdr:from>
    <cdr:to>
      <cdr:x>0.20528</cdr:x>
      <cdr:y>0.08722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1152128" y="87821"/>
          <a:ext cx="68083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- 83,4</a:t>
          </a:r>
          <a:endParaRPr lang="ru-RU" sz="11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</cdr:x>
      <cdr:y>0.48203</cdr:y>
    </cdr:from>
    <cdr:to>
      <cdr:x>0.30645</cdr:x>
      <cdr:y>0.52441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232248" y="1835433"/>
          <a:ext cx="504001" cy="16137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0.25806</cdr:x>
      <cdr:y>0.43911</cdr:y>
    </cdr:from>
    <cdr:to>
      <cdr:x>0.32345</cdr:x>
      <cdr:y>0.52467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304256" y="1671997"/>
          <a:ext cx="583866" cy="3257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15,2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0.47693</cdr:y>
    </cdr:from>
    <cdr:to>
      <cdr:x>0.4721</cdr:x>
      <cdr:y>0.56248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600400" y="1816013"/>
          <a:ext cx="614939" cy="325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5,1</a:t>
          </a:r>
          <a:endParaRPr lang="en-US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0.40796</cdr:y>
    </cdr:from>
    <cdr:to>
      <cdr:x>0.60484</cdr:x>
      <cdr:y>0.49129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553405"/>
          <a:ext cx="576098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7,4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0.66129</cdr:x>
      <cdr:y>0.38237</cdr:y>
    </cdr:from>
    <cdr:to>
      <cdr:x>0.73174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04656" y="1455973"/>
          <a:ext cx="629048" cy="2880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36,6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0.84677</cdr:x>
      <cdr:y>0.38237</cdr:y>
    </cdr:from>
    <cdr:to>
      <cdr:x>0.91935</cdr:x>
      <cdr:y>0.45802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560840" y="1455973"/>
          <a:ext cx="648066" cy="288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- 110,3</a:t>
          </a:r>
          <a:endParaRPr lang="ru-RU" sz="11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0.3871</cdr:x>
      <cdr:y>0.53366</cdr:y>
    </cdr:from>
    <cdr:to>
      <cdr:x>0.45161</cdr:x>
      <cdr:y>0.57148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456384" y="2032037"/>
          <a:ext cx="576009" cy="144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0.53226</cdr:x>
      <cdr:y>0.47199</cdr:y>
    </cdr:from>
    <cdr:to>
      <cdr:x>0.59677</cdr:x>
      <cdr:y>0.4927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4752528" y="1797209"/>
          <a:ext cx="576009" cy="7885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0.67742</cdr:x>
      <cdr:y>0.4202</cdr:y>
    </cdr:from>
    <cdr:to>
      <cdr:x>0.74194</cdr:x>
      <cdr:y>0.45802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048672" y="1599989"/>
          <a:ext cx="576064" cy="14401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0.83065</cdr:x>
      <cdr:y>0.4202</cdr:y>
    </cdr:from>
    <cdr:to>
      <cdr:x>0.8871</cdr:x>
      <cdr:y>0.47693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416824" y="1599989"/>
          <a:ext cx="504056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0.125</cdr:x>
      <cdr:y>0.1131</cdr:y>
    </cdr:from>
    <cdr:to>
      <cdr:x>0.19642</cdr:x>
      <cdr:y>0.18643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08111" y="502450"/>
          <a:ext cx="576000" cy="32575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0.35714</cdr:x>
      <cdr:y>0.58318</cdr:y>
    </cdr:from>
    <cdr:to>
      <cdr:x>0.42857</cdr:x>
      <cdr:y>0.63328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880320" y="2590682"/>
          <a:ext cx="576064" cy="22256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0.57143</cdr:x>
      <cdr:y>0.63181</cdr:y>
    </cdr:from>
    <cdr:to>
      <cdr:x>0.64285</cdr:x>
      <cdr:y>0.66533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08512" y="2806706"/>
          <a:ext cx="575994" cy="1489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0.32383</cdr:y>
    </cdr:from>
    <cdr:to>
      <cdr:x>0.84821</cdr:x>
      <cdr:y>0.37246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438554"/>
          <a:ext cx="648072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0.08036</cdr:x>
      <cdr:y>0.10677</cdr:y>
    </cdr:from>
    <cdr:to>
      <cdr:x>0.17858</cdr:x>
      <cdr:y>0.15651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648072" y="474294"/>
          <a:ext cx="792134" cy="220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556,1</a:t>
          </a:r>
          <a:endParaRPr lang="ru-RU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0.33036</cdr:x>
      <cdr:y>0.55076</cdr:y>
    </cdr:from>
    <cdr:to>
      <cdr:x>0.41964</cdr:x>
      <cdr:y>0.61708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664296" y="2446666"/>
          <a:ext cx="720033" cy="29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788,5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0.55357</cdr:x>
      <cdr:y>0.58318</cdr:y>
    </cdr:from>
    <cdr:to>
      <cdr:x>0.63393</cdr:x>
      <cdr:y>0.64949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64496" y="2590682"/>
          <a:ext cx="648096" cy="294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+ 26,5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</cdr:x>
      <cdr:y>0.29141</cdr:y>
    </cdr:from>
    <cdr:to>
      <cdr:x>0.85714</cdr:x>
      <cdr:y>0.35772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048672" y="1294538"/>
          <a:ext cx="864073" cy="294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716,6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квартал 2023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2022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402773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084168" y="2067694"/>
            <a:ext cx="576064" cy="43204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2646464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бюджетам муниципальных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образований Орловской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из областного бюджета за 1 квартал 2022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043608" y="264375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265,0</a:t>
            </a:r>
            <a:endPara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220072" y="1563638"/>
            <a:ext cx="66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745,8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2022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годов (млн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5280693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2022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2934237"/>
              </p:ext>
            </p:extLst>
          </p:nvPr>
        </p:nvGraphicFramePr>
        <p:xfrm>
          <a:off x="323528" y="701148"/>
          <a:ext cx="8064896" cy="4442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546234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E9A8C6E-0A91-4FBF-BBFD-AB158B9FF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217249"/>
              </p:ext>
            </p:extLst>
          </p:nvPr>
        </p:nvGraphicFramePr>
        <p:xfrm>
          <a:off x="70867" y="947067"/>
          <a:ext cx="9037637" cy="414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Лист" r:id="rId3" imgW="7299856" imgH="3535704" progId="Excel.Sheet.12">
                  <p:embed/>
                </p:oleObj>
              </mc:Choice>
              <mc:Fallback>
                <p:oleObj name="Лист" r:id="rId3" imgW="7299856" imgH="35357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867" y="947067"/>
                        <a:ext cx="9037637" cy="414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127894</TotalTime>
  <Words>169</Words>
  <Application>Microsoft Office PowerPoint</Application>
  <PresentationFormat>Экран (16:9)</PresentationFormat>
  <Paragraphs>55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DejaVu Sans</vt:lpstr>
      <vt:lpstr>Georgia</vt:lpstr>
      <vt:lpstr>Times New Roman</vt:lpstr>
      <vt:lpstr>Специальное оформление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204</cp:revision>
  <cp:lastPrinted>2022-08-02T13:52:04Z</cp:lastPrinted>
  <dcterms:modified xsi:type="dcterms:W3CDTF">2023-05-10T12:17:22Z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