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drawings/drawing2.xml" ContentType="application/vnd.openxmlformats-officedocument.drawingml.chartshapes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drawings/drawing3.xml" ContentType="application/vnd.openxmlformats-officedocument.drawingml.chartshapes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drawings/drawing4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Props/core0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openxmlformats.org/officedocument/2006/relationships/metadata/core-properties" Target="docProps/core0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792" r:id="rId1"/>
  </p:sldMasterIdLst>
  <p:notesMasterIdLst>
    <p:notesMasterId r:id="rId8"/>
  </p:notesMasterIdLst>
  <p:sldIdLst>
    <p:sldId id="353" r:id="rId2"/>
    <p:sldId id="352" r:id="rId3"/>
    <p:sldId id="368" r:id="rId4"/>
    <p:sldId id="358" r:id="rId5"/>
    <p:sldId id="357" r:id="rId6"/>
    <p:sldId id="367" r:id="rId7"/>
  </p:sldIdLst>
  <p:sldSz cx="9144000" cy="5143500" type="screen16x9"/>
  <p:notesSz cx="9928225" cy="6797675"/>
  <p:defaultTextStyle>
    <a:defPPr>
      <a:defRPr lang="ru-RU"/>
    </a:defPPr>
    <a:lvl1pPr marL="0" algn="l" defTabSz="829361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1pPr>
    <a:lvl2pPr marL="414680" algn="l" defTabSz="829361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2pPr>
    <a:lvl3pPr marL="829361" algn="l" defTabSz="829361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3pPr>
    <a:lvl4pPr marL="1244041" algn="l" defTabSz="829361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4pPr>
    <a:lvl5pPr marL="1658722" algn="l" defTabSz="829361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5pPr>
    <a:lvl6pPr marL="2073402" algn="l" defTabSz="829361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2488082" algn="l" defTabSz="829361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2902763" algn="l" defTabSz="829361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3317443" algn="l" defTabSz="829361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2" initials="2" lastIdx="1" clrIdx="0">
    <p:extLst>
      <p:ext uri="{19B8F6BF-5375-455C-9EA6-DF929625EA0E}">
        <p15:presenceInfo xmlns:p15="http://schemas.microsoft.com/office/powerpoint/2012/main" userId="2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6699"/>
    <a:srgbClr val="FF6600"/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0047" autoAdjust="0"/>
    <p:restoredTop sz="94660"/>
  </p:normalViewPr>
  <p:slideViewPr>
    <p:cSldViewPr>
      <p:cViewPr varScale="1">
        <p:scale>
          <a:sx n="109" d="100"/>
          <a:sy n="109" d="100"/>
        </p:scale>
        <p:origin x="101" y="20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commentAuthors" Target="commentAuthor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.xlsx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chartUserShapes" Target="../drawings/drawing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1.xlsx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chartUserShapes" Target="../drawings/drawing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2.xlsx"/><Relationship Id="rId2" Type="http://schemas.microsoft.com/office/2011/relationships/chartColorStyle" Target="colors3.xml"/><Relationship Id="rId1" Type="http://schemas.microsoft.com/office/2011/relationships/chartStyle" Target="style3.xml"/><Relationship Id="rId4" Type="http://schemas.openxmlformats.org/officeDocument/2006/relationships/chartUserShapes" Target="../drawings/drawing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3.xlsx"/><Relationship Id="rId2" Type="http://schemas.microsoft.com/office/2011/relationships/chartColorStyle" Target="colors4.xml"/><Relationship Id="rId1" Type="http://schemas.microsoft.com/office/2011/relationships/chartStyle" Target="style4.xml"/><Relationship Id="rId4" Type="http://schemas.openxmlformats.org/officeDocument/2006/relationships/chartUserShapes" Target="../drawings/drawing4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7.8972121922674762E-2"/>
          <c:y val="6.1848876782795575E-3"/>
          <c:w val="0.89425243719535064"/>
          <c:h val="0.73728806787910794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2021 год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dLbl>
              <c:idx val="0"/>
              <c:layout>
                <c:manualLayout>
                  <c:x val="-7.4250247890591384E-2"/>
                  <c:y val="-1.2883221496210899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197" b="0" i="0" u="none" strike="noStrike" kern="1200" baseline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defRPr>
                    </a:pPr>
                    <a:r>
                      <a:rPr lang="en-US" dirty="0" smtClean="0"/>
                      <a:t>22 619,2</a:t>
                    </a:r>
                    <a:endParaRPr lang="en-US" dirty="0"/>
                  </a:p>
                </c:rich>
              </c:tx>
              <c:numFmt formatCode="#,##0.0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97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Times New Roman" panose="02020603050405020304" pitchFamily="18" charset="0"/>
                      <a:ea typeface="+mn-ea"/>
                      <a:cs typeface="Times New Roman" panose="02020603050405020304" pitchFamily="18" charset="0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separator> </c:separator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4566-433E-96F6-F0C582A3486C}"/>
                </c:ext>
              </c:extLst>
            </c:dLbl>
            <c:dLbl>
              <c:idx val="1"/>
              <c:layout>
                <c:manualLayout>
                  <c:x val="-4.2900143225675022E-2"/>
                  <c:y val="-1.6097004627594655E-2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8 215,2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4566-433E-96F6-F0C582A3486C}"/>
                </c:ext>
              </c:extLst>
            </c:dLbl>
            <c:dLbl>
              <c:idx val="2"/>
              <c:layout>
                <c:manualLayout>
                  <c:x val="-3.7950126699635718E-2"/>
                  <c:y val="-3.8593486547280953E-2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14 </a:t>
                    </a:r>
                    <a:r>
                      <a:rPr lang="en-US" dirty="0" smtClean="0"/>
                      <a:t>404,0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4566-433E-96F6-F0C582A3486C}"/>
                </c:ext>
              </c:extLst>
            </c:dLbl>
            <c:numFmt formatCode="0.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DataLabelsRange val="1"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Лист1!$A$2:$A$4</c:f>
              <c:strCache>
                <c:ptCount val="3"/>
                <c:pt idx="0">
                  <c:v>Всего доходы</c:v>
                </c:pt>
                <c:pt idx="1">
                  <c:v>Налоговые и неналоговые доходы</c:v>
                </c:pt>
                <c:pt idx="2">
                  <c:v>Безвозмездные поступления</c:v>
                </c:pt>
              </c:strCache>
            </c:strRef>
          </c:cat>
          <c:val>
            <c:numRef>
              <c:f>Лист1!$B$2:$B$4</c:f>
              <c:numCache>
                <c:formatCode>#,##0.0</c:formatCode>
                <c:ptCount val="3"/>
                <c:pt idx="0">
                  <c:v>22619.200000000001</c:v>
                </c:pt>
                <c:pt idx="1">
                  <c:v>8215.2000000000007</c:v>
                </c:pt>
                <c:pt idx="2">
                  <c:v>14404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4566-433E-96F6-F0C582A3486C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2022 год</c:v>
                </c:pt>
              </c:strCache>
            </c:strRef>
          </c:tx>
          <c:spPr>
            <a:solidFill>
              <a:schemeClr val="accent6">
                <a:lumMod val="75000"/>
              </a:schemeClr>
            </a:soli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dLbl>
              <c:idx val="0"/>
              <c:layout>
                <c:manualLayout>
                  <c:x val="9.9825333275128408E-2"/>
                  <c:y val="-1.9289784294418976E-2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26 521,8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0717604285545017"/>
                      <c:h val="5.3879200724543608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4-4566-433E-96F6-F0C582A3486C}"/>
                </c:ext>
              </c:extLst>
            </c:dLbl>
            <c:dLbl>
              <c:idx val="1"/>
              <c:layout>
                <c:manualLayout>
                  <c:x val="5.9400198312473104E-2"/>
                  <c:y val="-3.2137831313837503E-2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8 538,8</a:t>
                    </a:r>
                    <a:endParaRPr lang="en-US" dirty="0"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5-4566-433E-96F6-F0C582A3486C}"/>
                </c:ext>
              </c:extLst>
            </c:dLbl>
            <c:dLbl>
              <c:idx val="2"/>
              <c:layout>
                <c:manualLayout>
                  <c:x val="8.5800286451349919E-2"/>
                  <c:y val="-3.5330357926872009E-2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17</a:t>
                    </a:r>
                    <a:r>
                      <a:rPr lang="en-US" baseline="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 983,0</a:t>
                    </a:r>
                    <a:endParaRPr lang="en-US" dirty="0"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6-4566-433E-96F6-F0C582A3486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Лист1!$A$2:$A$4</c:f>
              <c:strCache>
                <c:ptCount val="3"/>
                <c:pt idx="0">
                  <c:v>Всего доходы</c:v>
                </c:pt>
                <c:pt idx="1">
                  <c:v>Налоговые и неналоговые доходы</c:v>
                </c:pt>
                <c:pt idx="2">
                  <c:v>Безвозмездные поступления</c:v>
                </c:pt>
              </c:strCache>
            </c:strRef>
          </c:cat>
          <c:val>
            <c:numRef>
              <c:f>Лист1!$C$2:$C$4</c:f>
              <c:numCache>
                <c:formatCode>#,##0.0</c:formatCode>
                <c:ptCount val="3"/>
                <c:pt idx="0">
                  <c:v>26521.8</c:v>
                </c:pt>
                <c:pt idx="1">
                  <c:v>8538.7999999999993</c:v>
                </c:pt>
                <c:pt idx="2">
                  <c:v>17983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4566-433E-96F6-F0C582A3486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227816040"/>
        <c:axId val="227815056"/>
        <c:axId val="0"/>
      </c:bar3DChart>
      <c:catAx>
        <c:axId val="22781604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227815056"/>
        <c:crosses val="autoZero"/>
        <c:auto val="1"/>
        <c:lblAlgn val="ctr"/>
        <c:lblOffset val="100"/>
        <c:noMultiLvlLbl val="0"/>
      </c:catAx>
      <c:valAx>
        <c:axId val="227815056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.0" sourceLinked="1"/>
        <c:majorTickMark val="none"/>
        <c:minorTickMark val="none"/>
        <c:tickLblPos val="nextTo"/>
        <c:crossAx val="22781604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37786750169937577"/>
          <c:y val="0.89676544115246781"/>
          <c:w val="0.27066495481843178"/>
          <c:h val="6.1455378139543479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  <c:userShapes r:id="rId4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"/>
          <c:y val="8.4228021131673728E-2"/>
          <c:w val="0.92265439798765914"/>
          <c:h val="0.70374562291432641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Лист1!$B$2</c:f>
              <c:strCache>
                <c:ptCount val="1"/>
                <c:pt idx="0">
                  <c:v>2021 год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dLbl>
              <c:idx val="0"/>
              <c:layout>
                <c:manualLayout>
                  <c:x val="-2.4196795761558608E-2"/>
                  <c:y val="-3.0691518555231907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2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Times New Roman" panose="02020603050405020304" pitchFamily="18" charset="0"/>
                      <a:ea typeface="+mn-ea"/>
                      <a:cs typeface="Times New Roman" panose="02020603050405020304" pitchFamily="18" charset="0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8.9539645809502327E-2"/>
                      <c:h val="3.8579577311377525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7-6280-447E-8EF1-8A4AF22E502B}"/>
                </c:ext>
              </c:extLst>
            </c:dLbl>
            <c:dLbl>
              <c:idx val="1"/>
              <c:layout>
                <c:manualLayout>
                  <c:x val="4.2862091741329919E-3"/>
                  <c:y val="-3.069151855523184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B-6280-447E-8EF1-8A4AF22E502B}"/>
                </c:ext>
              </c:extLst>
            </c:dLbl>
            <c:dLbl>
              <c:idx val="2"/>
              <c:layout>
                <c:manualLayout>
                  <c:x val="-9.0067348353699093E-3"/>
                  <c:y val="-3.636073182172937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A-6280-447E-8EF1-8A4AF22E502B}"/>
                </c:ext>
              </c:extLst>
            </c:dLbl>
            <c:dLbl>
              <c:idx val="3"/>
              <c:layout>
                <c:manualLayout>
                  <c:x val="-4.4778193890317862E-2"/>
                  <c:y val="-6.549742000255497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E-6280-447E-8EF1-8A4AF22E502B}"/>
                </c:ext>
              </c:extLst>
            </c:dLbl>
            <c:dLbl>
              <c:idx val="4"/>
              <c:layout>
                <c:manualLayout>
                  <c:x val="-1.6652861355770595E-2"/>
                  <c:y val="-1.456415351524493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F-6280-447E-8EF1-8A4AF22E502B}"/>
                </c:ext>
              </c:extLst>
            </c:dLbl>
            <c:dLbl>
              <c:idx val="5"/>
              <c:layout>
                <c:manualLayout>
                  <c:x val="-2.5301923789996142E-2"/>
                  <c:y val="-6.45094601599479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72D3-435B-BAE5-48FAA3FF4DE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Лист1!$A$3:$A$8</c:f>
              <c:strCache>
                <c:ptCount val="6"/>
                <c:pt idx="0">
                  <c:v>Дотации на выравнивание бюджетной обеспеченности</c:v>
                </c:pt>
                <c:pt idx="1">
                  <c:v>Дотации бюджетам на поддержку мер по обеспечению сбалансированности бюджетов </c:v>
                </c:pt>
                <c:pt idx="2">
                  <c:v>Прочие дотации </c:v>
                </c:pt>
                <c:pt idx="3">
                  <c:v>Субсидии</c:v>
                </c:pt>
                <c:pt idx="4">
                  <c:v>Субвенции</c:v>
                </c:pt>
                <c:pt idx="5">
                  <c:v>Иные МБТ</c:v>
                </c:pt>
              </c:strCache>
            </c:strRef>
          </c:cat>
          <c:val>
            <c:numRef>
              <c:f>Лист1!$B$3:$B$8</c:f>
              <c:numCache>
                <c:formatCode>#,##0.0</c:formatCode>
                <c:ptCount val="6"/>
                <c:pt idx="0">
                  <c:v>1110.9000000000001</c:v>
                </c:pt>
                <c:pt idx="1">
                  <c:v>1508.4</c:v>
                </c:pt>
                <c:pt idx="2">
                  <c:v>43</c:v>
                </c:pt>
                <c:pt idx="3">
                  <c:v>3290.6</c:v>
                </c:pt>
                <c:pt idx="4">
                  <c:v>7198.9</c:v>
                </c:pt>
                <c:pt idx="5">
                  <c:v>1482.7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280-447E-8EF1-8A4AF22E502B}"/>
            </c:ext>
          </c:extLst>
        </c:ser>
        <c:ser>
          <c:idx val="1"/>
          <c:order val="1"/>
          <c:tx>
            <c:strRef>
              <c:f>Лист1!$C$2</c:f>
              <c:strCache>
                <c:ptCount val="1"/>
                <c:pt idx="0">
                  <c:v>2022 год</c:v>
                </c:pt>
              </c:strCache>
            </c:strRef>
          </c:tx>
          <c:spPr>
            <a:solidFill>
              <a:schemeClr val="accent6">
                <a:lumMod val="75000"/>
              </a:schemeClr>
            </a:soli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dLbl>
              <c:idx val="0"/>
              <c:layout>
                <c:manualLayout>
                  <c:x val="4.0696486138202176E-2"/>
                  <c:y val="-2.912805305623726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8-6280-447E-8EF1-8A4AF22E502B}"/>
                </c:ext>
              </c:extLst>
            </c:dLbl>
            <c:dLbl>
              <c:idx val="1"/>
              <c:layout>
                <c:manualLayout>
                  <c:x val="4.9600911666167424E-2"/>
                  <c:y val="-2.5902580048239927E-2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855,8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C-6280-447E-8EF1-8A4AF22E502B}"/>
                </c:ext>
              </c:extLst>
            </c:dLbl>
            <c:dLbl>
              <c:idx val="2"/>
              <c:layout>
                <c:manualLayout>
                  <c:x val="3.4819736391221413E-2"/>
                  <c:y val="-1.671607735750970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9-6280-447E-8EF1-8A4AF22E502B}"/>
                </c:ext>
              </c:extLst>
            </c:dLbl>
            <c:dLbl>
              <c:idx val="3"/>
              <c:layout>
                <c:manualLayout>
                  <c:x val="3.8460682052673834E-2"/>
                  <c:y val="-1.984250040699377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D-6280-447E-8EF1-8A4AF22E502B}"/>
                </c:ext>
              </c:extLst>
            </c:dLbl>
            <c:dLbl>
              <c:idx val="4"/>
              <c:layout>
                <c:manualLayout>
                  <c:x val="4.5187079541560551E-2"/>
                  <c:y val="-1.945163403224508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0-6280-447E-8EF1-8A4AF22E502B}"/>
                </c:ext>
              </c:extLst>
            </c:dLbl>
            <c:dLbl>
              <c:idx val="5"/>
              <c:layout>
                <c:manualLayout>
                  <c:x val="6.1022286787637534E-2"/>
                  <c:y val="-6.45094601599479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72D3-435B-BAE5-48FAA3FF4DE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Лист1!$A$3:$A$8</c:f>
              <c:strCache>
                <c:ptCount val="6"/>
                <c:pt idx="0">
                  <c:v>Дотации на выравнивание бюджетной обеспеченности</c:v>
                </c:pt>
                <c:pt idx="1">
                  <c:v>Дотации бюджетам на поддержку мер по обеспечению сбалансированности бюджетов </c:v>
                </c:pt>
                <c:pt idx="2">
                  <c:v>Прочие дотации </c:v>
                </c:pt>
                <c:pt idx="3">
                  <c:v>Субсидии</c:v>
                </c:pt>
                <c:pt idx="4">
                  <c:v>Субвенции</c:v>
                </c:pt>
                <c:pt idx="5">
                  <c:v>Иные МБТ</c:v>
                </c:pt>
              </c:strCache>
            </c:strRef>
          </c:cat>
          <c:val>
            <c:numRef>
              <c:f>Лист1!$C$3:$C$8</c:f>
              <c:numCache>
                <c:formatCode>#,##0.0</c:formatCode>
                <c:ptCount val="6"/>
                <c:pt idx="0">
                  <c:v>1183.7</c:v>
                </c:pt>
                <c:pt idx="1">
                  <c:v>822.8</c:v>
                </c:pt>
                <c:pt idx="2">
                  <c:v>28</c:v>
                </c:pt>
                <c:pt idx="3">
                  <c:v>5816.7</c:v>
                </c:pt>
                <c:pt idx="4">
                  <c:v>8166.9</c:v>
                </c:pt>
                <c:pt idx="5">
                  <c:v>1921.3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280-447E-8EF1-8A4AF22E502B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642178896"/>
        <c:axId val="642178568"/>
        <c:axId val="0"/>
      </c:bar3DChart>
      <c:dateAx>
        <c:axId val="64217889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1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642178568"/>
        <c:crosses val="autoZero"/>
        <c:auto val="0"/>
        <c:lblOffset val="100"/>
        <c:baseTimeUnit val="days"/>
      </c:dateAx>
      <c:valAx>
        <c:axId val="642178568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.0" sourceLinked="1"/>
        <c:majorTickMark val="none"/>
        <c:minorTickMark val="none"/>
        <c:tickLblPos val="nextTo"/>
        <c:crossAx val="642178896"/>
        <c:crossesAt val="1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2871163635357909"/>
          <c:y val="0.86736067670931671"/>
          <c:w val="0.443627454427239"/>
          <c:h val="6.1678917114740738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  <c:userShapes r:id="rId4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 w="25400">
          <a:noFill/>
        </a:ln>
        <a:effectLst/>
        <a:sp3d/>
      </c:spPr>
    </c:sideWall>
    <c:backWall>
      <c:thickness val="0"/>
      <c:spPr>
        <a:noFill/>
        <a:ln w="25400"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1.4223330024262537E-2"/>
          <c:y val="5.7683706728947272E-2"/>
          <c:w val="0.96870867394662241"/>
          <c:h val="0.61345498648298336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2021 год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  <a:ln w="19050">
              <a:noFill/>
            </a:ln>
            <a:effectLst>
              <a:outerShdw blurRad="76200" dir="18900000" sy="23000" kx="-1200000" algn="bl" rotWithShape="0">
                <a:prstClr val="black">
                  <a:alpha val="20000"/>
                </a:prstClr>
              </a:outerShdw>
            </a:effectLst>
            <a:scene3d>
              <a:camera prst="orthographicFront"/>
              <a:lightRig rig="threePt" dir="t"/>
            </a:scene3d>
            <a:sp3d/>
          </c:spPr>
          <c:invertIfNegative val="0"/>
          <c:dLbls>
            <c:dLbl>
              <c:idx val="0"/>
              <c:layout>
                <c:manualLayout>
                  <c:x val="-5.2283953216667692E-2"/>
                  <c:y val="1.349958937024426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1C29-40A0-B18D-A5510682CAB9}"/>
                </c:ext>
              </c:extLst>
            </c:dLbl>
            <c:dLbl>
              <c:idx val="1"/>
              <c:layout>
                <c:manualLayout>
                  <c:x val="-2.2743776677143425E-2"/>
                  <c:y val="-1.842444532978206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9-1C29-40A0-B18D-A5510682CAB9}"/>
                </c:ext>
              </c:extLst>
            </c:dLbl>
            <c:dLbl>
              <c:idx val="2"/>
              <c:layout>
                <c:manualLayout>
                  <c:x val="-1.3559537291555419E-2"/>
                  <c:y val="-3.446898440087271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8-1C29-40A0-B18D-A5510682CAB9}"/>
                </c:ext>
              </c:extLst>
            </c:dLbl>
            <c:dLbl>
              <c:idx val="3"/>
              <c:layout>
                <c:manualLayout>
                  <c:x val="-9.3060896459533169E-3"/>
                  <c:y val="-1.55258550211112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6-1C29-40A0-B18D-A5510682CAB9}"/>
                </c:ext>
              </c:extLst>
            </c:dLbl>
            <c:dLbl>
              <c:idx val="4"/>
              <c:layout>
                <c:manualLayout>
                  <c:x val="-1.6282353036042592E-2"/>
                  <c:y val="-3.414122860625268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B-1C29-40A0-B18D-A5510682CAB9}"/>
                </c:ext>
              </c:extLst>
            </c:dLbl>
            <c:dLbl>
              <c:idx val="5"/>
              <c:layout>
                <c:manualLayout>
                  <c:x val="-1.8354815414774704E-2"/>
                  <c:y val="-2.150004477753450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E-1C29-40A0-B18D-A5510682CAB9}"/>
                </c:ext>
              </c:extLst>
            </c:dLbl>
            <c:dLbl>
              <c:idx val="6"/>
              <c:layout>
                <c:manualLayout>
                  <c:x val="-3.6167576362483023E-3"/>
                  <c:y val="-1.306453506343571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0-1C29-40A0-B18D-A5510682CAB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Лист1!$A$2:$A$8</c:f>
              <c:strCache>
                <c:ptCount val="7"/>
                <c:pt idx="0">
                  <c:v>НДФЛ</c:v>
                </c:pt>
                <c:pt idx="1">
                  <c:v>ЕНВД</c:v>
                </c:pt>
                <c:pt idx="2">
                  <c:v>ЕСХН</c:v>
                </c:pt>
                <c:pt idx="3">
                  <c:v>Налог на имущество физических лиц </c:v>
                </c:pt>
                <c:pt idx="4">
                  <c:v>Земельный налог</c:v>
                </c:pt>
                <c:pt idx="5">
                  <c:v>Доходы от использования имущества, находящегося в государственной и муниципальной собственности</c:v>
                </c:pt>
                <c:pt idx="6">
                  <c:v>Доходы от продажи материальных и нематериальных активов</c:v>
                </c:pt>
              </c:strCache>
            </c:strRef>
          </c:cat>
          <c:val>
            <c:numRef>
              <c:f>Лист1!$B$2:$B$8</c:f>
              <c:numCache>
                <c:formatCode>#,##0.0</c:formatCode>
                <c:ptCount val="7"/>
                <c:pt idx="0">
                  <c:v>3888.3</c:v>
                </c:pt>
                <c:pt idx="1">
                  <c:v>78.8</c:v>
                </c:pt>
                <c:pt idx="2">
                  <c:v>264.5</c:v>
                </c:pt>
                <c:pt idx="3">
                  <c:v>134.6</c:v>
                </c:pt>
                <c:pt idx="4">
                  <c:v>750</c:v>
                </c:pt>
                <c:pt idx="5">
                  <c:v>849.3</c:v>
                </c:pt>
                <c:pt idx="6">
                  <c:v>949.7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C29-40A0-B18D-A5510682CAB9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2022 год</c:v>
                </c:pt>
              </c:strCache>
            </c:strRef>
          </c:tx>
          <c:spPr>
            <a:solidFill>
              <a:srgbClr val="FF6600"/>
            </a:soli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/>
              <a:lightRig rig="threePt" dir="t"/>
            </a:scene3d>
            <a:sp3d/>
          </c:spPr>
          <c:invertIfNegative val="0"/>
          <c:dLbls>
            <c:dLbl>
              <c:idx val="0"/>
              <c:layout>
                <c:manualLayout>
                  <c:x val="5.6893320097050122E-2"/>
                  <c:y val="-1.704540231892477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E699-465F-92E3-865A44611A59}"/>
                </c:ext>
              </c:extLst>
            </c:dLbl>
            <c:dLbl>
              <c:idx val="1"/>
              <c:layout>
                <c:manualLayout>
                  <c:x val="2.6617898190523633E-2"/>
                  <c:y val="-1.351892273407523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A-1C29-40A0-B18D-A5510682CAB9}"/>
                </c:ext>
              </c:extLst>
            </c:dLbl>
            <c:dLbl>
              <c:idx val="2"/>
              <c:layout>
                <c:manualLayout>
                  <c:x val="2.9191648956567551E-2"/>
                  <c:y val="-1.980335518275747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7-1C29-40A0-B18D-A5510682CAB9}"/>
                </c:ext>
              </c:extLst>
            </c:dLbl>
            <c:dLbl>
              <c:idx val="3"/>
              <c:layout>
                <c:manualLayout>
                  <c:x val="2.6875320731558867E-2"/>
                  <c:y val="-1.886125541704166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5-1C29-40A0-B18D-A5510682CAB9}"/>
                </c:ext>
              </c:extLst>
            </c:dLbl>
            <c:dLbl>
              <c:idx val="4"/>
              <c:layout>
                <c:manualLayout>
                  <c:x val="2.1050528435908555E-2"/>
                  <c:y val="-1.866632280321547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C-1C29-40A0-B18D-A5510682CAB9}"/>
                </c:ext>
              </c:extLst>
            </c:dLbl>
            <c:dLbl>
              <c:idx val="5"/>
              <c:layout>
                <c:manualLayout>
                  <c:x val="3.6181463708333375E-2"/>
                  <c:y val="-4.058000169655643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D-1C29-40A0-B18D-A5510682CAB9}"/>
                </c:ext>
              </c:extLst>
            </c:dLbl>
            <c:dLbl>
              <c:idx val="6"/>
              <c:layout>
                <c:manualLayout>
                  <c:x val="5.1041483741949716E-2"/>
                  <c:y val="-1.060295248092490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F-1C29-40A0-B18D-A5510682CAB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Лист1!$A$2:$A$8</c:f>
              <c:strCache>
                <c:ptCount val="7"/>
                <c:pt idx="0">
                  <c:v>НДФЛ</c:v>
                </c:pt>
                <c:pt idx="1">
                  <c:v>ЕНВД</c:v>
                </c:pt>
                <c:pt idx="2">
                  <c:v>ЕСХН</c:v>
                </c:pt>
                <c:pt idx="3">
                  <c:v>Налог на имущество физических лиц </c:v>
                </c:pt>
                <c:pt idx="4">
                  <c:v>Земельный налог</c:v>
                </c:pt>
                <c:pt idx="5">
                  <c:v>Доходы от использования имущества, находящегося в государственной и муниципальной собственности</c:v>
                </c:pt>
                <c:pt idx="6">
                  <c:v>Доходы от продажи материальных и нематериальных активов</c:v>
                </c:pt>
              </c:strCache>
            </c:strRef>
          </c:cat>
          <c:val>
            <c:numRef>
              <c:f>Лист1!$C$2:$C$8</c:f>
              <c:numCache>
                <c:formatCode>#,##0.0</c:formatCode>
                <c:ptCount val="7"/>
                <c:pt idx="0">
                  <c:v>4389.5</c:v>
                </c:pt>
                <c:pt idx="1">
                  <c:v>2.2999999999999998</c:v>
                </c:pt>
                <c:pt idx="2">
                  <c:v>150.19999999999999</c:v>
                </c:pt>
                <c:pt idx="3">
                  <c:v>151.6</c:v>
                </c:pt>
                <c:pt idx="4">
                  <c:v>704.5</c:v>
                </c:pt>
                <c:pt idx="5">
                  <c:v>851.5</c:v>
                </c:pt>
                <c:pt idx="6">
                  <c:v>1002.2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C29-40A0-B18D-A5510682CAB9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574483784"/>
        <c:axId val="574487392"/>
        <c:axId val="0"/>
      </c:bar3DChart>
      <c:catAx>
        <c:axId val="57448378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low"/>
        <c:spPr>
          <a:noFill/>
          <a:ln w="12700" cap="flat" cmpd="sng" algn="ctr">
            <a:solidFill>
              <a:schemeClr val="tx2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574487392"/>
        <c:crosses val="autoZero"/>
        <c:auto val="1"/>
        <c:lblAlgn val="ctr"/>
        <c:lblOffset val="100"/>
        <c:tickLblSkip val="1"/>
        <c:noMultiLvlLbl val="0"/>
      </c:catAx>
      <c:valAx>
        <c:axId val="574487392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2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.0" sourceLinked="1"/>
        <c:majorTickMark val="none"/>
        <c:minorTickMark val="none"/>
        <c:tickLblPos val="nextTo"/>
        <c:crossAx val="57448378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30362777791714901"/>
          <c:y val="0.88952554985105237"/>
          <c:w val="0.38989966616612493"/>
          <c:h val="6.3779754409011388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>
          <a:solidFill>
            <a:schemeClr val="tx1">
              <a:lumMod val="65000"/>
              <a:lumOff val="35000"/>
            </a:schemeClr>
          </a:solidFill>
          <a:latin typeface="Times New Roman" panose="02020603050405020304" pitchFamily="18" charset="0"/>
          <a:cs typeface="Times New Roman" panose="02020603050405020304" pitchFamily="18" charset="0"/>
        </a:defRPr>
      </a:pPr>
      <a:endParaRPr lang="ru-RU"/>
    </a:p>
  </c:txPr>
  <c:externalData r:id="rId3">
    <c:autoUpdate val="0"/>
  </c:externalData>
  <c:userShapes r:id="rId4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4.4636409446569436E-2"/>
          <c:y val="3.532824168770278E-2"/>
          <c:w val="0.9279269069309759"/>
          <c:h val="0.74426362431432713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2021 год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dLbl>
              <c:idx val="0"/>
              <c:layout>
                <c:manualLayout>
                  <c:x val="-5.590276675607473E-2"/>
                  <c:y val="-2.0999686652475986E-2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21 918,0</a:t>
                    </a:r>
                    <a:endParaRPr lang="en-US" dirty="0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8.0287458139571791E-2"/>
                      <c:h val="4.9021440721438235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4-D69D-4199-9F9A-0996A7D9ACF3}"/>
                </c:ext>
              </c:extLst>
            </c:dLbl>
            <c:dLbl>
              <c:idx val="1"/>
              <c:layout>
                <c:manualLayout>
                  <c:x val="-5.3540678019902553E-2"/>
                  <c:y val="8.0700864130790143E-3"/>
                </c:manualLayout>
              </c:layout>
              <c:tx>
                <c:rich>
                  <a:bodyPr/>
                  <a:lstStyle/>
                  <a:p>
                    <a:fld id="{B3423ED2-BBB2-4B1F-A2ED-DBB19F930E86}" type="CELLRANGE">
                      <a:rPr lang="en-US" dirty="0"/>
                      <a:pPr/>
                      <a:t>[ДИАПАЗОН ЯЧЕЕК]</a:t>
                    </a:fld>
                    <a:endParaRPr lang="ru-RU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5-D69D-4199-9F9A-0996A7D9ACF3}"/>
                </c:ext>
              </c:extLst>
            </c:dLbl>
            <c:dLbl>
              <c:idx val="2"/>
              <c:layout>
                <c:manualLayout>
                  <c:x val="-2.5195613185836553E-2"/>
                  <c:y val="-2.1200256080562727E-2"/>
                </c:manualLayout>
              </c:layout>
              <c:tx>
                <c:rich>
                  <a:bodyPr/>
                  <a:lstStyle/>
                  <a:p>
                    <a:fld id="{8828FA74-3C32-41CD-B96C-8310DEE092D9}" type="CELLRANGE">
                      <a:rPr lang="en-US"/>
                      <a:pPr/>
                      <a:t>[ДИАПАЗОН ЯЧЕЕК]</a:t>
                    </a:fld>
                    <a:endParaRPr lang="ru-RU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7-D69D-4199-9F9A-0996A7D9ACF3}"/>
                </c:ext>
              </c:extLst>
            </c:dLbl>
            <c:dLbl>
              <c:idx val="3"/>
              <c:layout>
                <c:manualLayout>
                  <c:x val="-5.1965952195787771E-2"/>
                  <c:y val="-9.6696524723840511E-3"/>
                </c:manualLayout>
              </c:layout>
              <c:tx>
                <c:rich>
                  <a:bodyPr/>
                  <a:lstStyle/>
                  <a:p>
                    <a:fld id="{BA938683-E00E-4BD5-9053-230DA9A703CB}" type="CELLRANGE">
                      <a:rPr lang="en-US"/>
                      <a:pPr/>
                      <a:t>[ДИАПАЗОН ЯЧЕЕК]</a:t>
                    </a:fld>
                    <a:endParaRPr lang="ru-RU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9-D69D-4199-9F9A-0996A7D9ACF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DataLabelsRange val="1"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Лист1!$A$2:$A$5</c:f>
              <c:strCache>
                <c:ptCount val="4"/>
                <c:pt idx="0">
                  <c:v>Расходы, всего</c:v>
                </c:pt>
                <c:pt idx="1">
                  <c:v>Национальная экономика</c:v>
                </c:pt>
                <c:pt idx="2">
                  <c:v>Жилищно-коммунальное хозяйство</c:v>
                </c:pt>
                <c:pt idx="3">
                  <c:v>Социальная сфера</c:v>
                </c:pt>
              </c:strCache>
            </c:strRef>
          </c:cat>
          <c:val>
            <c:numRef>
              <c:f>Лист1!$B$2:$B$5</c:f>
              <c:numCache>
                <c:formatCode>#,##0.0</c:formatCode>
                <c:ptCount val="4"/>
                <c:pt idx="0">
                  <c:v>21918</c:v>
                </c:pt>
                <c:pt idx="1">
                  <c:v>2713.2</c:v>
                </c:pt>
                <c:pt idx="2">
                  <c:v>2037.8</c:v>
                </c:pt>
                <c:pt idx="3">
                  <c:v>14219.3</c:v>
                </c:pt>
              </c:numCache>
            </c:numRef>
          </c:val>
          <c:extLst>
            <c:ext xmlns:c15="http://schemas.microsoft.com/office/drawing/2012/chart" uri="{02D57815-91ED-43cb-92C2-25804820EDAC}">
              <c15:datalabelsRange>
                <c15:f>Лист1!$B$2:$B$5</c15:f>
                <c15:dlblRangeCache>
                  <c:ptCount val="4"/>
                  <c:pt idx="0">
                    <c:v>21 918,0</c:v>
                  </c:pt>
                  <c:pt idx="1">
                    <c:v>2 713,2</c:v>
                  </c:pt>
                  <c:pt idx="2">
                    <c:v>2 037,8</c:v>
                  </c:pt>
                  <c:pt idx="3">
                    <c:v>14 219,3</c:v>
                  </c:pt>
                </c15:dlblRangeCache>
              </c15:datalabelsRange>
            </c:ext>
            <c:ext xmlns:c16="http://schemas.microsoft.com/office/drawing/2014/chart" uri="{C3380CC4-5D6E-409C-BE32-E72D297353CC}">
              <c16:uniqueId val="{00000000-D69D-4199-9F9A-0996A7D9ACF3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2022 год</c:v>
                </c:pt>
              </c:strCache>
            </c:strRef>
          </c:tx>
          <c:spPr>
            <a:solidFill>
              <a:schemeClr val="accent6">
                <a:lumMod val="75000"/>
              </a:schemeClr>
            </a:soli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dLbl>
              <c:idx val="0"/>
              <c:layout>
                <c:manualLayout>
                  <c:x val="8.0311017029853798E-2"/>
                  <c:y val="-1.8647238842877015E-2"/>
                </c:manualLayout>
              </c:layout>
              <c:tx>
                <c:rich>
                  <a:bodyPr/>
                  <a:lstStyle/>
                  <a:p>
                    <a:fld id="{86142035-9FD4-423F-9B30-B5782F225014}" type="CELLRANGE">
                      <a:rPr lang="en-US"/>
                      <a:pPr/>
                      <a:t>[ДИАПАЗОН ЯЧЕЕК]</a:t>
                    </a:fld>
                    <a:endParaRPr lang="ru-RU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3-D69D-4199-9F9A-0996A7D9ACF3}"/>
                </c:ext>
              </c:extLst>
            </c:dLbl>
            <c:dLbl>
              <c:idx val="1"/>
              <c:layout>
                <c:manualLayout>
                  <c:x val="5.6690129668132111E-2"/>
                  <c:y val="-1.5723211070599385E-2"/>
                </c:manualLayout>
              </c:layout>
              <c:tx>
                <c:rich>
                  <a:bodyPr/>
                  <a:lstStyle/>
                  <a:p>
                    <a:fld id="{9447F000-9D03-4F51-AF19-6CAC8C1FE85A}" type="CELLRANGE">
                      <a:rPr lang="en-US"/>
                      <a:pPr/>
                      <a:t>[ДИАПАЗОН ЯЧЕЕК]</a:t>
                    </a:fld>
                    <a:endParaRPr lang="ru-RU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6-D69D-4199-9F9A-0996A7D9ACF3}"/>
                </c:ext>
              </c:extLst>
            </c:dLbl>
            <c:dLbl>
              <c:idx val="2"/>
              <c:layout>
                <c:manualLayout>
                  <c:x val="4.7241774723443423E-2"/>
                  <c:y val="-3.8593970041095348E-2"/>
                </c:manualLayout>
              </c:layout>
              <c:tx>
                <c:rich>
                  <a:bodyPr/>
                  <a:lstStyle/>
                  <a:p>
                    <a:fld id="{D4452E94-8707-4FBC-9367-4630FAA1FB71}" type="CELLRANGE">
                      <a:rPr lang="en-US"/>
                      <a:pPr/>
                      <a:t>[ДИАПАЗОН ЯЧЕЕК]</a:t>
                    </a:fld>
                    <a:endParaRPr lang="ru-RU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8-D69D-4199-9F9A-0996A7D9ACF3}"/>
                </c:ext>
              </c:extLst>
            </c:dLbl>
            <c:dLbl>
              <c:idx val="3"/>
              <c:layout>
                <c:manualLayout>
                  <c:x val="6.9287936261050356E-2"/>
                  <c:y val="-3.3528185069530737E-2"/>
                </c:manualLayout>
              </c:layout>
              <c:tx>
                <c:rich>
                  <a:bodyPr/>
                  <a:lstStyle/>
                  <a:p>
                    <a:fld id="{606DFC2A-83C4-4F79-806C-993D489212D3}" type="CELLRANGE">
                      <a:rPr lang="en-US" dirty="0"/>
                      <a:pPr/>
                      <a:t>[ДИАПАЗОН ЯЧЕЕК]</a:t>
                    </a:fld>
                    <a:endParaRPr lang="ru-RU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A-D69D-4199-9F9A-0996A7D9ACF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DataLabelsRange val="1"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Лист1!$A$2:$A$5</c:f>
              <c:strCache>
                <c:ptCount val="4"/>
                <c:pt idx="0">
                  <c:v>Расходы, всего</c:v>
                </c:pt>
                <c:pt idx="1">
                  <c:v>Национальная экономика</c:v>
                </c:pt>
                <c:pt idx="2">
                  <c:v>Жилищно-коммунальное хозяйство</c:v>
                </c:pt>
                <c:pt idx="3">
                  <c:v>Социальная сфера</c:v>
                </c:pt>
              </c:strCache>
            </c:strRef>
          </c:cat>
          <c:val>
            <c:numRef>
              <c:f>Лист1!$C$2:$C$5</c:f>
              <c:numCache>
                <c:formatCode>#,##0.0</c:formatCode>
                <c:ptCount val="4"/>
                <c:pt idx="0">
                  <c:v>26419.4</c:v>
                </c:pt>
                <c:pt idx="1">
                  <c:v>4422.2</c:v>
                </c:pt>
                <c:pt idx="2">
                  <c:v>2561.6</c:v>
                </c:pt>
                <c:pt idx="3">
                  <c:v>16185.5</c:v>
                </c:pt>
              </c:numCache>
            </c:numRef>
          </c:val>
          <c:extLst>
            <c:ext xmlns:c15="http://schemas.microsoft.com/office/drawing/2012/chart" uri="{02D57815-91ED-43cb-92C2-25804820EDAC}">
              <c15:datalabelsRange>
                <c15:f>Лист1!$C$2:$C$5</c15:f>
                <c15:dlblRangeCache>
                  <c:ptCount val="4"/>
                  <c:pt idx="0">
                    <c:v>26 419,4</c:v>
                  </c:pt>
                  <c:pt idx="1">
                    <c:v>4 422,2</c:v>
                  </c:pt>
                  <c:pt idx="2">
                    <c:v>2 561,6</c:v>
                  </c:pt>
                  <c:pt idx="3">
                    <c:v>16 185,5</c:v>
                  </c:pt>
                </c15:dlblRangeCache>
              </c15:datalabelsRange>
            </c:ext>
            <c:ext xmlns:c16="http://schemas.microsoft.com/office/drawing/2014/chart" uri="{C3380CC4-5D6E-409C-BE32-E72D297353CC}">
              <c16:uniqueId val="{00000001-D69D-4199-9F9A-0996A7D9ACF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656862720"/>
        <c:axId val="656862064"/>
        <c:axId val="0"/>
      </c:bar3DChart>
      <c:catAx>
        <c:axId val="65686272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656862064"/>
        <c:crosses val="autoZero"/>
        <c:auto val="1"/>
        <c:lblAlgn val="ctr"/>
        <c:lblOffset val="100"/>
        <c:tickLblSkip val="1"/>
        <c:noMultiLvlLbl val="0"/>
      </c:catAx>
      <c:valAx>
        <c:axId val="656862064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.0" sourceLinked="1"/>
        <c:majorTickMark val="none"/>
        <c:minorTickMark val="none"/>
        <c:tickLblPos val="nextTo"/>
        <c:crossAx val="65686272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29441743576110591"/>
          <c:y val="0.92753770975375205"/>
          <c:w val="0.41583301260177435"/>
          <c:h val="4.7142465079740771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>
          <a:latin typeface="Times New Roman" panose="02020603050405020304" pitchFamily="18" charset="0"/>
          <a:cs typeface="Times New Roman" panose="02020603050405020304" pitchFamily="18" charset="0"/>
        </a:defRPr>
      </a:pPr>
      <a:endParaRPr lang="ru-RU"/>
    </a:p>
  </c:txPr>
  <c:externalData r:id="rId3">
    <c:autoUpdate val="0"/>
  </c:externalData>
  <c:userShapes r:id="rId4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4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lt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34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lt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290">
  <cs:axisTitle>
    <cs:lnRef idx="0"/>
    <cs:fillRef idx="0"/>
    <cs:effectRef idx="0"/>
    <cs:fontRef idx="minor">
      <a:schemeClr val="tx2"/>
    </cs:fontRef>
    <cs:defRPr sz="1197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2"/>
    </cs:fontRef>
    <cs:defRPr sz="1197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1197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2128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1197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1197" kern="1200"/>
  </cs:valueAxis>
  <cs:wall>
    <cs:lnRef idx="0"/>
    <cs:fillRef idx="0"/>
    <cs:effectRef idx="0"/>
    <cs:fontRef idx="minor">
      <a:schemeClr val="tx2"/>
    </cs:fontRef>
  </cs:wall>
</cs:chartStyle>
</file>

<file path=ppt/charts/style4.xml><?xml version="1.0" encoding="utf-8"?>
<cs:chartStyle xmlns:cs="http://schemas.microsoft.com/office/drawing/2012/chartStyle" xmlns:a="http://schemas.openxmlformats.org/drawingml/2006/main" id="34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lt1"/>
    </cs:fontRef>
  </cs:wall>
</cs:chartStyl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0.21941</cdr:x>
      <cdr:y>0.07588</cdr:y>
    </cdr:from>
    <cdr:to>
      <cdr:x>0.29425</cdr:x>
      <cdr:y>0.13055</cdr:y>
    </cdr:to>
    <cdr:cxnSp macro="">
      <cdr:nvCxnSpPr>
        <cdr:cNvPr id="3" name="Прямая со стрелкой 2">
          <a:extLst xmlns:a="http://schemas.openxmlformats.org/drawingml/2006/main">
            <a:ext uri="{FF2B5EF4-FFF2-40B4-BE49-F238E27FC236}">
              <a16:creationId xmlns:a16="http://schemas.microsoft.com/office/drawing/2014/main" id="{C53B4275-2766-4C46-8EC3-4CD703FDCAF1}"/>
            </a:ext>
          </a:extLst>
        </cdr:cNvPr>
        <cdr:cNvCxnSpPr>
          <a:cxnSpLocks xmlns:a="http://schemas.openxmlformats.org/drawingml/2006/main"/>
        </cdr:cNvCxnSpPr>
      </cdr:nvCxnSpPr>
      <cdr:spPr>
        <a:xfrm xmlns:a="http://schemas.openxmlformats.org/drawingml/2006/main" flipV="1">
          <a:off x="1688793" y="299859"/>
          <a:ext cx="576064" cy="216023"/>
        </a:xfrm>
        <a:prstGeom xmlns:a="http://schemas.openxmlformats.org/drawingml/2006/main" prst="straightConnector1">
          <a:avLst/>
        </a:prstGeom>
        <a:ln xmlns:a="http://schemas.openxmlformats.org/drawingml/2006/main" w="12700">
          <a:headEnd type="none" w="med" len="med"/>
          <a:tailEnd type="arrow" w="med" len="med"/>
        </a:ln>
      </cdr:spPr>
      <cdr:style>
        <a:lnRef xmlns:a="http://schemas.openxmlformats.org/drawingml/2006/main" idx="1">
          <a:schemeClr val="accent2"/>
        </a:lnRef>
        <a:fillRef xmlns:a="http://schemas.openxmlformats.org/drawingml/2006/main" idx="0">
          <a:schemeClr val="accent2"/>
        </a:fillRef>
        <a:effectRef xmlns:a="http://schemas.openxmlformats.org/drawingml/2006/main" idx="0">
          <a:schemeClr val="accent2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0.46777</cdr:x>
      <cdr:y>0.36743</cdr:y>
    </cdr:from>
    <cdr:to>
      <cdr:x>0.55197</cdr:x>
      <cdr:y>0.43363</cdr:y>
    </cdr:to>
    <cdr:sp macro="" textlink="">
      <cdr:nvSpPr>
        <cdr:cNvPr id="10" name="TextBox 2">
          <a:extLst xmlns:a="http://schemas.openxmlformats.org/drawingml/2006/main">
            <a:ext uri="{FF2B5EF4-FFF2-40B4-BE49-F238E27FC236}">
              <a16:creationId xmlns:a16="http://schemas.microsoft.com/office/drawing/2014/main" id="{2618A359-3DB3-43C1-9FE1-73D9EACB1967}"/>
            </a:ext>
          </a:extLst>
        </cdr:cNvPr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3600400" y="1451987"/>
          <a:ext cx="648082" cy="261605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  <a:extLst xmlns:a="http://schemas.openxmlformats.org/drawingml/2006/main">
          <a:ext uri="{909E8E84-426E-40DD-AFC4-6F175D3DCCD1}">
            <a14:hiddenFill xmlns:a14="http://schemas.microsoft.com/office/drawing/2010/main">
              <a:solidFill>
                <a:srgbClr val="FFFFFF"/>
              </a:solidFill>
            </a14:hiddenFill>
          </a:ext>
          <a:ext uri="{91240B29-F687-4F45-9708-019B960494DF}">
            <a14:hiddenLine xmlns:a14="http://schemas.microsoft.com/office/drawing/2010/main" w="9525">
              <a:solidFill>
                <a:srgbClr val="000000"/>
              </a:solidFill>
              <a:miter lim="800000"/>
              <a:headEnd/>
              <a:tailEnd/>
            </a14:hiddenLine>
          </a:ext>
        </a:extLst>
      </cdr:spPr>
      <cdr:txBody>
        <a:bodyPr xmlns:a="http://schemas.openxmlformats.org/drawingml/2006/main" wrap="square">
          <a:spAutoFit/>
        </a:bodyPr>
        <a:lstStyle xmlns:a="http://schemas.openxmlformats.org/drawingml/2006/main">
          <a:defPPr>
            <a:defRPr lang="ru-RU"/>
          </a:defPPr>
          <a:lvl1pPr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1pPr>
          <a:lvl2pPr marL="4572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2pPr>
          <a:lvl3pPr marL="9144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3pPr>
          <a:lvl4pPr marL="13716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4pPr>
          <a:lvl5pPr marL="18288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5pPr>
          <a:lvl6pPr marL="2286000" algn="l" defTabSz="914400" rtl="0" eaLnBrk="1" latinLnBrk="0" hangingPunct="1"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6pPr>
          <a:lvl7pPr marL="2743200" algn="l" defTabSz="914400" rtl="0" eaLnBrk="1" latinLnBrk="0" hangingPunct="1"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7pPr>
          <a:lvl8pPr marL="3200400" algn="l" defTabSz="914400" rtl="0" eaLnBrk="1" latinLnBrk="0" hangingPunct="1"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8pPr>
          <a:lvl9pPr marL="3657600" algn="l" defTabSz="914400" rtl="0" eaLnBrk="1" latinLnBrk="0" hangingPunct="1"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9pPr>
        </a:lstStyle>
        <a:p xmlns:a="http://schemas.openxmlformats.org/drawingml/2006/main">
          <a:r>
            <a:rPr lang="ru-RU" altLang="ru-RU" sz="1100" b="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+  </a:t>
          </a:r>
          <a:r>
            <a:rPr lang="ru-RU" altLang="ru-RU" sz="1100" b="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323,6</a:t>
          </a:r>
          <a:endParaRPr lang="ru-RU" altLang="ru-RU" sz="1100" b="0" dirty="0">
            <a:solidFill>
              <a:srgbClr val="FF000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0.68294</cdr:x>
      <cdr:y>0.20343</cdr:y>
    </cdr:from>
    <cdr:to>
      <cdr:x>0.7952</cdr:x>
      <cdr:y>0.26964</cdr:y>
    </cdr:to>
    <cdr:sp macro="" textlink="">
      <cdr:nvSpPr>
        <cdr:cNvPr id="11" name="TextBox 2">
          <a:extLst xmlns:a="http://schemas.openxmlformats.org/drawingml/2006/main">
            <a:ext uri="{FF2B5EF4-FFF2-40B4-BE49-F238E27FC236}">
              <a16:creationId xmlns:a16="http://schemas.microsoft.com/office/drawing/2014/main" id="{2618A359-3DB3-43C1-9FE1-73D9EACB1967}"/>
            </a:ext>
          </a:extLst>
        </cdr:cNvPr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5256584" y="803915"/>
          <a:ext cx="864059" cy="261610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  <a:extLst xmlns:a="http://schemas.openxmlformats.org/drawingml/2006/main">
          <a:ext uri="{909E8E84-426E-40DD-AFC4-6F175D3DCCD1}">
            <a14:hiddenFill xmlns:a14="http://schemas.microsoft.com/office/drawing/2010/main">
              <a:solidFill>
                <a:srgbClr val="FFFFFF"/>
              </a:solidFill>
            </a14:hiddenFill>
          </a:ext>
          <a:ext uri="{91240B29-F687-4F45-9708-019B960494DF}">
            <a14:hiddenLine xmlns:a14="http://schemas.microsoft.com/office/drawing/2010/main" w="9525">
              <a:solidFill>
                <a:srgbClr val="000000"/>
              </a:solidFill>
              <a:miter lim="800000"/>
              <a:headEnd/>
              <a:tailEnd/>
            </a14:hiddenLine>
          </a:ext>
        </a:extLst>
      </cdr:spPr>
      <cdr:txBody>
        <a:bodyPr xmlns:a="http://schemas.openxmlformats.org/drawingml/2006/main" wrap="square">
          <a:spAutoFit/>
        </a:bodyPr>
        <a:lstStyle xmlns:a="http://schemas.openxmlformats.org/drawingml/2006/main">
          <a:defPPr>
            <a:defRPr lang="ru-RU"/>
          </a:defPPr>
          <a:lvl1pPr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1pPr>
          <a:lvl2pPr marL="4572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2pPr>
          <a:lvl3pPr marL="9144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3pPr>
          <a:lvl4pPr marL="13716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4pPr>
          <a:lvl5pPr marL="18288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5pPr>
          <a:lvl6pPr marL="2286000" algn="l" defTabSz="914400" rtl="0" eaLnBrk="1" latinLnBrk="0" hangingPunct="1"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6pPr>
          <a:lvl7pPr marL="2743200" algn="l" defTabSz="914400" rtl="0" eaLnBrk="1" latinLnBrk="0" hangingPunct="1"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7pPr>
          <a:lvl8pPr marL="3200400" algn="l" defTabSz="914400" rtl="0" eaLnBrk="1" latinLnBrk="0" hangingPunct="1"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8pPr>
          <a:lvl9pPr marL="3657600" algn="l" defTabSz="914400" rtl="0" eaLnBrk="1" latinLnBrk="0" hangingPunct="1"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9pPr>
        </a:lstStyle>
        <a:p xmlns:a="http://schemas.openxmlformats.org/drawingml/2006/main">
          <a:r>
            <a:rPr lang="ru-RU" altLang="ru-RU" sz="1100" b="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altLang="ru-RU" sz="1100" b="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+</a:t>
          </a:r>
          <a:r>
            <a:rPr lang="ru-RU" altLang="ru-RU" sz="1100" b="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altLang="ru-RU" sz="1100" b="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3 </a:t>
          </a:r>
          <a:r>
            <a:rPr lang="ru-RU" altLang="ru-RU" sz="1100" b="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579,0</a:t>
          </a:r>
          <a:endParaRPr lang="ru-RU" altLang="ru-RU" sz="1100" b="0" dirty="0">
            <a:solidFill>
              <a:srgbClr val="FF000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0.49405</cdr:x>
      <cdr:y>0.4221</cdr:y>
    </cdr:from>
    <cdr:to>
      <cdr:x>0.56888</cdr:x>
      <cdr:y>0.45922</cdr:y>
    </cdr:to>
    <cdr:cxnSp macro="">
      <cdr:nvCxnSpPr>
        <cdr:cNvPr id="6" name="Прямая со стрелкой 5">
          <a:extLst xmlns:a="http://schemas.openxmlformats.org/drawingml/2006/main">
            <a:ext uri="{FF2B5EF4-FFF2-40B4-BE49-F238E27FC236}">
              <a16:creationId xmlns:a16="http://schemas.microsoft.com/office/drawing/2014/main" id="{DB0489BD-F728-473C-A4D6-5CA29D06E27E}"/>
            </a:ext>
          </a:extLst>
        </cdr:cNvPr>
        <cdr:cNvCxnSpPr>
          <a:cxnSpLocks xmlns:a="http://schemas.openxmlformats.org/drawingml/2006/main"/>
        </cdr:cNvCxnSpPr>
      </cdr:nvCxnSpPr>
      <cdr:spPr>
        <a:xfrm xmlns:a="http://schemas.openxmlformats.org/drawingml/2006/main" flipV="1">
          <a:off x="3802642" y="1668011"/>
          <a:ext cx="576000" cy="146688"/>
        </a:xfrm>
        <a:prstGeom xmlns:a="http://schemas.openxmlformats.org/drawingml/2006/main" prst="straightConnector1">
          <a:avLst/>
        </a:prstGeom>
        <a:ln xmlns:a="http://schemas.openxmlformats.org/drawingml/2006/main" w="12700" cap="flat" cmpd="sng" algn="ctr">
          <a:solidFill>
            <a:schemeClr val="accent2"/>
          </a:solidFill>
          <a:prstDash val="solid"/>
          <a:round/>
          <a:headEnd type="none" w="med" len="med"/>
          <a:tailEnd type="arrow" w="med" len="med"/>
        </a:ln>
      </cdr:spPr>
      <cdr:style>
        <a:lnRef xmlns:a="http://schemas.openxmlformats.org/drawingml/2006/main" idx="0">
          <a:scrgbClr r="0" g="0" b="0"/>
        </a:lnRef>
        <a:fillRef xmlns:a="http://schemas.openxmlformats.org/drawingml/2006/main" idx="0">
          <a:scrgbClr r="0" g="0" b="0"/>
        </a:fillRef>
        <a:effectRef xmlns:a="http://schemas.openxmlformats.org/drawingml/2006/main" idx="0">
          <a:scrgbClr r="0" g="0" b="0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0.1684</cdr:x>
      <cdr:y>0.03944</cdr:y>
    </cdr:from>
    <cdr:to>
      <cdr:x>0.26195</cdr:x>
      <cdr:y>0.10564</cdr:y>
    </cdr:to>
    <cdr:sp macro="" textlink="">
      <cdr:nvSpPr>
        <cdr:cNvPr id="15" name="Прямоугольник 14">
          <a:extLst xmlns:a="http://schemas.openxmlformats.org/drawingml/2006/main">
            <a:ext uri="{FF2B5EF4-FFF2-40B4-BE49-F238E27FC236}">
              <a16:creationId xmlns:a16="http://schemas.microsoft.com/office/drawing/2014/main" id="{A174F52C-FC06-47B7-9789-5BBEE52DF794}"/>
            </a:ext>
          </a:extLst>
        </cdr:cNvPr>
        <cdr:cNvSpPr/>
      </cdr:nvSpPr>
      <cdr:spPr>
        <a:xfrm xmlns:a="http://schemas.openxmlformats.org/drawingml/2006/main">
          <a:off x="1296144" y="155843"/>
          <a:ext cx="720049" cy="26160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>
          <a:spAutoFit/>
        </a:bodyPr>
        <a:lstStyle xmlns:a="http://schemas.openxmlformats.org/drawingml/2006/main">
          <a:defPPr>
            <a:defRPr lang="ru-RU"/>
          </a:defPPr>
          <a:lvl1pPr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1pPr>
          <a:lvl2pPr marL="4572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2pPr>
          <a:lvl3pPr marL="9144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3pPr>
          <a:lvl4pPr marL="13716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4pPr>
          <a:lvl5pPr marL="18288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5pPr>
          <a:lvl6pPr marL="2286000" algn="l" defTabSz="914400" rtl="0" eaLnBrk="1" latinLnBrk="0" hangingPunct="1"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6pPr>
          <a:lvl7pPr marL="2743200" algn="l" defTabSz="914400" rtl="0" eaLnBrk="1" latinLnBrk="0" hangingPunct="1"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7pPr>
          <a:lvl8pPr marL="3200400" algn="l" defTabSz="914400" rtl="0" eaLnBrk="1" latinLnBrk="0" hangingPunct="1"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8pPr>
          <a:lvl9pPr marL="3657600" algn="l" defTabSz="914400" rtl="0" eaLnBrk="1" latinLnBrk="0" hangingPunct="1"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9pPr>
        </a:lstStyle>
        <a:p xmlns:a="http://schemas.openxmlformats.org/drawingml/2006/main">
          <a:r>
            <a:rPr lang="ru-RU" altLang="ru-RU" b="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+ </a:t>
          </a:r>
          <a:r>
            <a:rPr lang="ru-RU" altLang="ru-RU" b="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3 902,6</a:t>
          </a:r>
          <a:endParaRPr lang="ru-RU" altLang="ru-RU" b="0" dirty="0">
            <a:solidFill>
              <a:srgbClr val="FF000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0.1053</cdr:x>
      <cdr:y>0.43379</cdr:y>
    </cdr:from>
    <cdr:to>
      <cdr:x>0.16437</cdr:x>
      <cdr:y>0.46238</cdr:y>
    </cdr:to>
    <cdr:cxnSp macro="">
      <cdr:nvCxnSpPr>
        <cdr:cNvPr id="3" name="Прямая со стрелкой 2">
          <a:extLst xmlns:a="http://schemas.openxmlformats.org/drawingml/2006/main">
            <a:ext uri="{FF2B5EF4-FFF2-40B4-BE49-F238E27FC236}">
              <a16:creationId xmlns:a16="http://schemas.microsoft.com/office/drawing/2014/main" id="{E2E0C358-B165-4EF9-8D92-FDF52456E71C}"/>
            </a:ext>
          </a:extLst>
        </cdr:cNvPr>
        <cdr:cNvCxnSpPr/>
      </cdr:nvCxnSpPr>
      <cdr:spPr>
        <a:xfrm xmlns:a="http://schemas.openxmlformats.org/drawingml/2006/main" flipV="1">
          <a:off x="898496" y="1708011"/>
          <a:ext cx="504041" cy="112571"/>
        </a:xfrm>
        <a:prstGeom xmlns:a="http://schemas.openxmlformats.org/drawingml/2006/main" prst="straightConnector1">
          <a:avLst/>
        </a:prstGeom>
        <a:ln xmlns:a="http://schemas.openxmlformats.org/drawingml/2006/main" w="12700">
          <a:tailEnd type="triangle"/>
        </a:ln>
      </cdr:spPr>
      <cdr:style>
        <a:lnRef xmlns:a="http://schemas.openxmlformats.org/drawingml/2006/main" idx="1">
          <a:schemeClr val="accent2"/>
        </a:lnRef>
        <a:fillRef xmlns:a="http://schemas.openxmlformats.org/drawingml/2006/main" idx="0">
          <a:schemeClr val="accent2"/>
        </a:fillRef>
        <a:effectRef xmlns:a="http://schemas.openxmlformats.org/drawingml/2006/main" idx="0">
          <a:schemeClr val="accent2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0.27829</cdr:x>
      <cdr:y>0.42689</cdr:y>
    </cdr:from>
    <cdr:to>
      <cdr:x>0.32892</cdr:x>
      <cdr:y>0.46385</cdr:y>
    </cdr:to>
    <cdr:cxnSp macro="">
      <cdr:nvCxnSpPr>
        <cdr:cNvPr id="7" name="Прямая со стрелкой 6">
          <a:extLst xmlns:a="http://schemas.openxmlformats.org/drawingml/2006/main">
            <a:ext uri="{FF2B5EF4-FFF2-40B4-BE49-F238E27FC236}">
              <a16:creationId xmlns:a16="http://schemas.microsoft.com/office/drawing/2014/main" id="{CC72E1DF-EFF7-4B79-B646-3F079D6BE47D}"/>
            </a:ext>
          </a:extLst>
        </cdr:cNvPr>
        <cdr:cNvCxnSpPr/>
      </cdr:nvCxnSpPr>
      <cdr:spPr>
        <a:xfrm xmlns:a="http://schemas.openxmlformats.org/drawingml/2006/main">
          <a:off x="2374653" y="1680834"/>
          <a:ext cx="432023" cy="145526"/>
        </a:xfrm>
        <a:prstGeom xmlns:a="http://schemas.openxmlformats.org/drawingml/2006/main" prst="straightConnector1">
          <a:avLst/>
        </a:prstGeom>
        <a:ln xmlns:a="http://schemas.openxmlformats.org/drawingml/2006/main" w="12700">
          <a:tailEnd type="triangle"/>
        </a:ln>
      </cdr:spPr>
      <cdr:style>
        <a:lnRef xmlns:a="http://schemas.openxmlformats.org/drawingml/2006/main" idx="1">
          <a:schemeClr val="accent2"/>
        </a:lnRef>
        <a:fillRef xmlns:a="http://schemas.openxmlformats.org/drawingml/2006/main" idx="0">
          <a:schemeClr val="accent2"/>
        </a:fillRef>
        <a:effectRef xmlns:a="http://schemas.openxmlformats.org/drawingml/2006/main" idx="0">
          <a:schemeClr val="accent2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0.28673</cdr:x>
      <cdr:y>0.37893</cdr:y>
    </cdr:from>
    <cdr:to>
      <cdr:x>0.36695</cdr:x>
      <cdr:y>0.44537</cdr:y>
    </cdr:to>
    <cdr:sp macro="" textlink="">
      <cdr:nvSpPr>
        <cdr:cNvPr id="15" name="TextBox 14">
          <a:extLst xmlns:a="http://schemas.openxmlformats.org/drawingml/2006/main">
            <a:ext uri="{FF2B5EF4-FFF2-40B4-BE49-F238E27FC236}">
              <a16:creationId xmlns:a16="http://schemas.microsoft.com/office/drawing/2014/main" id="{5A6911A7-170A-498E-AA32-3DA322F13F61}"/>
            </a:ext>
          </a:extLst>
        </cdr:cNvPr>
        <cdr:cNvSpPr txBox="1"/>
      </cdr:nvSpPr>
      <cdr:spPr>
        <a:xfrm xmlns:a="http://schemas.openxmlformats.org/drawingml/2006/main">
          <a:off x="2446661" y="1491987"/>
          <a:ext cx="684513" cy="26160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100" b="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- </a:t>
          </a:r>
          <a:r>
            <a:rPr lang="ru-RU" sz="1100" b="0" dirty="0" smtClean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652,6</a:t>
          </a:r>
          <a:endParaRPr lang="ru-RU" sz="1100" b="0" dirty="0">
            <a:solidFill>
              <a:srgbClr val="0070C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0.46606</cdr:x>
      <cdr:y>0.25091</cdr:y>
    </cdr:from>
    <cdr:to>
      <cdr:x>0.55044</cdr:x>
      <cdr:y>0.31735</cdr:y>
    </cdr:to>
    <cdr:sp macro="" textlink="">
      <cdr:nvSpPr>
        <cdr:cNvPr id="16" name="TextBox 15">
          <a:extLst xmlns:a="http://schemas.openxmlformats.org/drawingml/2006/main">
            <a:ext uri="{FF2B5EF4-FFF2-40B4-BE49-F238E27FC236}">
              <a16:creationId xmlns:a16="http://schemas.microsoft.com/office/drawing/2014/main" id="{0795EE50-0A70-4D46-BA7A-59A29053C4D0}"/>
            </a:ext>
          </a:extLst>
        </cdr:cNvPr>
        <cdr:cNvSpPr txBox="1"/>
      </cdr:nvSpPr>
      <cdr:spPr>
        <a:xfrm xmlns:a="http://schemas.openxmlformats.org/drawingml/2006/main">
          <a:off x="3976866" y="987931"/>
          <a:ext cx="720010" cy="26160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100" b="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+</a:t>
          </a:r>
          <a:r>
            <a:rPr lang="en-US" sz="1100" b="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100" b="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2 526,1</a:t>
          </a:r>
          <a:endParaRPr lang="ru-RU" sz="1100" b="0" dirty="0">
            <a:solidFill>
              <a:srgbClr val="FF000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0.80994</cdr:x>
      <cdr:y>0.37893</cdr:y>
    </cdr:from>
    <cdr:to>
      <cdr:x>0.88589</cdr:x>
      <cdr:y>0.43715</cdr:y>
    </cdr:to>
    <cdr:sp macro="" textlink="">
      <cdr:nvSpPr>
        <cdr:cNvPr id="17" name="TextBox 16">
          <a:extLst xmlns:a="http://schemas.openxmlformats.org/drawingml/2006/main">
            <a:ext uri="{FF2B5EF4-FFF2-40B4-BE49-F238E27FC236}">
              <a16:creationId xmlns:a16="http://schemas.microsoft.com/office/drawing/2014/main" id="{306F26B1-9E8E-4612-8E2A-C93757B2F838}"/>
            </a:ext>
          </a:extLst>
        </cdr:cNvPr>
        <cdr:cNvSpPr txBox="1"/>
      </cdr:nvSpPr>
      <cdr:spPr>
        <a:xfrm xmlns:a="http://schemas.openxmlformats.org/drawingml/2006/main">
          <a:off x="6911157" y="1491987"/>
          <a:ext cx="648077" cy="22923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100" b="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+438,6</a:t>
          </a:r>
        </a:p>
        <a:p xmlns:a="http://schemas.openxmlformats.org/drawingml/2006/main">
          <a:endParaRPr lang="ru-RU" sz="1100" b="0" dirty="0">
            <a:solidFill>
              <a:srgbClr val="FF000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0.51458</cdr:x>
      <cdr:y>0.25091</cdr:y>
    </cdr:from>
    <cdr:to>
      <cdr:x>0.57577</cdr:x>
      <cdr:y>0.34235</cdr:y>
    </cdr:to>
    <cdr:cxnSp macro="">
      <cdr:nvCxnSpPr>
        <cdr:cNvPr id="12" name="Прямая со стрелкой 11">
          <a:extLst xmlns:a="http://schemas.openxmlformats.org/drawingml/2006/main">
            <a:ext uri="{FF2B5EF4-FFF2-40B4-BE49-F238E27FC236}">
              <a16:creationId xmlns:a16="http://schemas.microsoft.com/office/drawing/2014/main" id="{74F8AA41-9B32-4940-BF10-754FEC3E41E7}"/>
            </a:ext>
          </a:extLst>
        </cdr:cNvPr>
        <cdr:cNvCxnSpPr/>
      </cdr:nvCxnSpPr>
      <cdr:spPr>
        <a:xfrm xmlns:a="http://schemas.openxmlformats.org/drawingml/2006/main" flipV="1">
          <a:off x="4390877" y="987931"/>
          <a:ext cx="522131" cy="360036"/>
        </a:xfrm>
        <a:prstGeom xmlns:a="http://schemas.openxmlformats.org/drawingml/2006/main" prst="straightConnector1">
          <a:avLst/>
        </a:prstGeom>
        <a:ln xmlns:a="http://schemas.openxmlformats.org/drawingml/2006/main" w="12700">
          <a:tailEnd type="triangle"/>
        </a:ln>
      </cdr:spPr>
      <cdr:style>
        <a:lnRef xmlns:a="http://schemas.openxmlformats.org/drawingml/2006/main" idx="1">
          <a:schemeClr val="accent2"/>
        </a:lnRef>
        <a:fillRef xmlns:a="http://schemas.openxmlformats.org/drawingml/2006/main" idx="0">
          <a:schemeClr val="accent2"/>
        </a:fillRef>
        <a:effectRef xmlns:a="http://schemas.openxmlformats.org/drawingml/2006/main" idx="0">
          <a:schemeClr val="accent2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0.67492</cdr:x>
      <cdr:y>0.09162</cdr:y>
    </cdr:from>
    <cdr:to>
      <cdr:x>0.7382</cdr:x>
      <cdr:y>0.14648</cdr:y>
    </cdr:to>
    <cdr:cxnSp macro="">
      <cdr:nvCxnSpPr>
        <cdr:cNvPr id="13" name="Прямая со стрелкой 12">
          <a:extLst xmlns:a="http://schemas.openxmlformats.org/drawingml/2006/main">
            <a:ext uri="{FF2B5EF4-FFF2-40B4-BE49-F238E27FC236}">
              <a16:creationId xmlns:a16="http://schemas.microsoft.com/office/drawing/2014/main" id="{03971FD7-B66B-4973-A6EA-2DDD8B38AC32}"/>
            </a:ext>
          </a:extLst>
        </cdr:cNvPr>
        <cdr:cNvCxnSpPr/>
      </cdr:nvCxnSpPr>
      <cdr:spPr>
        <a:xfrm xmlns:a="http://schemas.openxmlformats.org/drawingml/2006/main" flipV="1">
          <a:off x="5759029" y="360762"/>
          <a:ext cx="539965" cy="216006"/>
        </a:xfrm>
        <a:prstGeom xmlns:a="http://schemas.openxmlformats.org/drawingml/2006/main" prst="straightConnector1">
          <a:avLst/>
        </a:prstGeom>
        <a:ln xmlns:a="http://schemas.openxmlformats.org/drawingml/2006/main" w="12700">
          <a:tailEnd type="triangle"/>
        </a:ln>
      </cdr:spPr>
      <cdr:style>
        <a:lnRef xmlns:a="http://schemas.openxmlformats.org/drawingml/2006/main" idx="1">
          <a:schemeClr val="accent2"/>
        </a:lnRef>
        <a:fillRef xmlns:a="http://schemas.openxmlformats.org/drawingml/2006/main" idx="0">
          <a:schemeClr val="accent2"/>
        </a:fillRef>
        <a:effectRef xmlns:a="http://schemas.openxmlformats.org/drawingml/2006/main" idx="0">
          <a:schemeClr val="accent2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0.83525</cdr:x>
      <cdr:y>0.42876</cdr:y>
    </cdr:from>
    <cdr:to>
      <cdr:x>0.88589</cdr:x>
      <cdr:y>0.46198</cdr:y>
    </cdr:to>
    <cdr:cxnSp macro="">
      <cdr:nvCxnSpPr>
        <cdr:cNvPr id="18" name="Прямая со стрелкой 17">
          <a:extLst xmlns:a="http://schemas.openxmlformats.org/drawingml/2006/main">
            <a:ext uri="{FF2B5EF4-FFF2-40B4-BE49-F238E27FC236}">
              <a16:creationId xmlns:a16="http://schemas.microsoft.com/office/drawing/2014/main" id="{A20CCD07-A6AF-431F-AD3E-93D7EC8B03B0}"/>
            </a:ext>
          </a:extLst>
        </cdr:cNvPr>
        <cdr:cNvCxnSpPr/>
      </cdr:nvCxnSpPr>
      <cdr:spPr>
        <a:xfrm xmlns:a="http://schemas.openxmlformats.org/drawingml/2006/main" flipV="1">
          <a:off x="7127181" y="1688197"/>
          <a:ext cx="432108" cy="130800"/>
        </a:xfrm>
        <a:prstGeom xmlns:a="http://schemas.openxmlformats.org/drawingml/2006/main" prst="straightConnector1">
          <a:avLst/>
        </a:prstGeom>
        <a:ln xmlns:a="http://schemas.openxmlformats.org/drawingml/2006/main" w="12700">
          <a:tailEnd type="triangle"/>
        </a:ln>
      </cdr:spPr>
      <cdr:style>
        <a:lnRef xmlns:a="http://schemas.openxmlformats.org/drawingml/2006/main" idx="1">
          <a:schemeClr val="accent2"/>
        </a:lnRef>
        <a:fillRef xmlns:a="http://schemas.openxmlformats.org/drawingml/2006/main" idx="0">
          <a:schemeClr val="accent2"/>
        </a:fillRef>
        <a:effectRef xmlns:a="http://schemas.openxmlformats.org/drawingml/2006/main" idx="0">
          <a:schemeClr val="accent2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0.40487</cdr:x>
      <cdr:y>0.46678</cdr:y>
    </cdr:from>
    <cdr:to>
      <cdr:x>0.48509</cdr:x>
      <cdr:y>0.53322</cdr:y>
    </cdr:to>
    <cdr:sp macro="" textlink="">
      <cdr:nvSpPr>
        <cdr:cNvPr id="11" name="TextBox 10">
          <a:extLst xmlns:a="http://schemas.openxmlformats.org/drawingml/2006/main">
            <a:ext uri="{FF2B5EF4-FFF2-40B4-BE49-F238E27FC236}">
              <a16:creationId xmlns:a16="http://schemas.microsoft.com/office/drawing/2014/main" id="{5A6911A7-170A-498E-AA32-3DA322F13F61}"/>
            </a:ext>
          </a:extLst>
        </cdr:cNvPr>
        <cdr:cNvSpPr txBox="1"/>
      </cdr:nvSpPr>
      <cdr:spPr>
        <a:xfrm xmlns:a="http://schemas.openxmlformats.org/drawingml/2006/main">
          <a:off x="3454773" y="1837902"/>
          <a:ext cx="684513" cy="26160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100" b="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- </a:t>
          </a:r>
          <a:r>
            <a:rPr lang="en-US" sz="1100" b="0" dirty="0" smtClean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15,0</a:t>
          </a:r>
          <a:endParaRPr lang="ru-RU" sz="1100" b="0" dirty="0">
            <a:solidFill>
              <a:srgbClr val="0070C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0.39644</cdr:x>
      <cdr:y>0.50672</cdr:y>
    </cdr:from>
    <cdr:to>
      <cdr:x>0.44707</cdr:x>
      <cdr:y>0.54368</cdr:y>
    </cdr:to>
    <cdr:cxnSp macro="">
      <cdr:nvCxnSpPr>
        <cdr:cNvPr id="14" name="Прямая со стрелкой 13">
          <a:extLst xmlns:a="http://schemas.openxmlformats.org/drawingml/2006/main">
            <a:ext uri="{FF2B5EF4-FFF2-40B4-BE49-F238E27FC236}">
              <a16:creationId xmlns:a16="http://schemas.microsoft.com/office/drawing/2014/main" id="{CC72E1DF-EFF7-4B79-B646-3F079D6BE47D}"/>
            </a:ext>
          </a:extLst>
        </cdr:cNvPr>
        <cdr:cNvCxnSpPr/>
      </cdr:nvCxnSpPr>
      <cdr:spPr>
        <a:xfrm xmlns:a="http://schemas.openxmlformats.org/drawingml/2006/main">
          <a:off x="3382765" y="1995159"/>
          <a:ext cx="432023" cy="145526"/>
        </a:xfrm>
        <a:prstGeom xmlns:a="http://schemas.openxmlformats.org/drawingml/2006/main" prst="straightConnector1">
          <a:avLst/>
        </a:prstGeom>
        <a:ln xmlns:a="http://schemas.openxmlformats.org/drawingml/2006/main" w="12700">
          <a:tailEnd type="triangle"/>
        </a:ln>
      </cdr:spPr>
      <cdr:style>
        <a:lnRef xmlns:a="http://schemas.openxmlformats.org/drawingml/2006/main" idx="1">
          <a:schemeClr val="accent2"/>
        </a:lnRef>
        <a:fillRef xmlns:a="http://schemas.openxmlformats.org/drawingml/2006/main" idx="0">
          <a:schemeClr val="accent2"/>
        </a:fillRef>
        <a:effectRef xmlns:a="http://schemas.openxmlformats.org/drawingml/2006/main" idx="0">
          <a:schemeClr val="accent2"/>
        </a:effectRef>
        <a:fontRef xmlns:a="http://schemas.openxmlformats.org/drawingml/2006/main" idx="minor">
          <a:schemeClr val="tx1"/>
        </a:fontRef>
      </cdr:style>
    </cdr:cxn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0.08065</cdr:x>
      <cdr:y>0.06089</cdr:y>
    </cdr:from>
    <cdr:to>
      <cdr:x>0.14515</cdr:x>
      <cdr:y>0.12505</cdr:y>
    </cdr:to>
    <cdr:cxnSp macro="">
      <cdr:nvCxnSpPr>
        <cdr:cNvPr id="3" name="Прямая со стрелкой 2">
          <a:extLst xmlns:a="http://schemas.openxmlformats.org/drawingml/2006/main">
            <a:ext uri="{FF2B5EF4-FFF2-40B4-BE49-F238E27FC236}">
              <a16:creationId xmlns:a16="http://schemas.microsoft.com/office/drawing/2014/main" id="{48476348-3479-453B-A4F2-B37A36467B2F}"/>
            </a:ext>
          </a:extLst>
        </cdr:cNvPr>
        <cdr:cNvCxnSpPr/>
      </cdr:nvCxnSpPr>
      <cdr:spPr>
        <a:xfrm xmlns:a="http://schemas.openxmlformats.org/drawingml/2006/main" flipV="1">
          <a:off x="720079" y="231837"/>
          <a:ext cx="576000" cy="244303"/>
        </a:xfrm>
        <a:prstGeom xmlns:a="http://schemas.openxmlformats.org/drawingml/2006/main" prst="straightConnector1">
          <a:avLst/>
        </a:prstGeom>
        <a:ln xmlns:a="http://schemas.openxmlformats.org/drawingml/2006/main" w="12700">
          <a:tailEnd type="triangle"/>
        </a:ln>
      </cdr:spPr>
      <cdr:style>
        <a:lnRef xmlns:a="http://schemas.openxmlformats.org/drawingml/2006/main" idx="1">
          <a:schemeClr val="accent2"/>
        </a:lnRef>
        <a:fillRef xmlns:a="http://schemas.openxmlformats.org/drawingml/2006/main" idx="0">
          <a:schemeClr val="accent2"/>
        </a:fillRef>
        <a:effectRef xmlns:a="http://schemas.openxmlformats.org/drawingml/2006/main" idx="0">
          <a:schemeClr val="accent2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0.05645</cdr:x>
      <cdr:y>0.02306</cdr:y>
    </cdr:from>
    <cdr:to>
      <cdr:x>0.1327</cdr:x>
      <cdr:y>0.08722</cdr:y>
    </cdr:to>
    <cdr:sp macro="" textlink="">
      <cdr:nvSpPr>
        <cdr:cNvPr id="4" name="TextBox 3">
          <a:extLst xmlns:a="http://schemas.openxmlformats.org/drawingml/2006/main">
            <a:ext uri="{FF2B5EF4-FFF2-40B4-BE49-F238E27FC236}">
              <a16:creationId xmlns:a16="http://schemas.microsoft.com/office/drawing/2014/main" id="{96D5A818-5581-421F-BA79-9179F286EDD1}"/>
            </a:ext>
          </a:extLst>
        </cdr:cNvPr>
        <cdr:cNvSpPr txBox="1"/>
      </cdr:nvSpPr>
      <cdr:spPr>
        <a:xfrm xmlns:a="http://schemas.openxmlformats.org/drawingml/2006/main">
          <a:off x="504056" y="87821"/>
          <a:ext cx="680835" cy="24430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100" b="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+</a:t>
          </a:r>
          <a:r>
            <a:rPr lang="en-US" sz="1100" b="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100" b="0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501,2</a:t>
          </a:r>
          <a:endParaRPr lang="ru-RU" sz="1100" b="0" dirty="0">
            <a:solidFill>
              <a:srgbClr val="C0000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0.21774</cdr:x>
      <cdr:y>0.55257</cdr:y>
    </cdr:from>
    <cdr:to>
      <cdr:x>0.28225</cdr:x>
      <cdr:y>0.57188</cdr:y>
    </cdr:to>
    <cdr:cxnSp macro="">
      <cdr:nvCxnSpPr>
        <cdr:cNvPr id="6" name="Прямая со стрелкой 5">
          <a:extLst xmlns:a="http://schemas.openxmlformats.org/drawingml/2006/main">
            <a:ext uri="{FF2B5EF4-FFF2-40B4-BE49-F238E27FC236}">
              <a16:creationId xmlns:a16="http://schemas.microsoft.com/office/drawing/2014/main" id="{572C12C7-0623-4ABB-B9D0-5D0F31D7000A}"/>
            </a:ext>
          </a:extLst>
        </cdr:cNvPr>
        <cdr:cNvCxnSpPr/>
      </cdr:nvCxnSpPr>
      <cdr:spPr>
        <a:xfrm xmlns:a="http://schemas.openxmlformats.org/drawingml/2006/main">
          <a:off x="1944216" y="2104045"/>
          <a:ext cx="576000" cy="73523"/>
        </a:xfrm>
        <a:prstGeom xmlns:a="http://schemas.openxmlformats.org/drawingml/2006/main" prst="straightConnector1">
          <a:avLst/>
        </a:prstGeom>
        <a:ln xmlns:a="http://schemas.openxmlformats.org/drawingml/2006/main" w="12700">
          <a:tailEnd type="triangle"/>
        </a:ln>
      </cdr:spPr>
      <cdr:style>
        <a:lnRef xmlns:a="http://schemas.openxmlformats.org/drawingml/2006/main" idx="1">
          <a:schemeClr val="accent2"/>
        </a:lnRef>
        <a:fillRef xmlns:a="http://schemas.openxmlformats.org/drawingml/2006/main" idx="0">
          <a:schemeClr val="accent2"/>
        </a:fillRef>
        <a:effectRef xmlns:a="http://schemas.openxmlformats.org/drawingml/2006/main" idx="0">
          <a:schemeClr val="accent2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0.22581</cdr:x>
      <cdr:y>0.47693</cdr:y>
    </cdr:from>
    <cdr:to>
      <cdr:x>0.2912</cdr:x>
      <cdr:y>0.56249</cdr:y>
    </cdr:to>
    <cdr:sp macro="" textlink="">
      <cdr:nvSpPr>
        <cdr:cNvPr id="8" name="TextBox 7">
          <a:extLst xmlns:a="http://schemas.openxmlformats.org/drawingml/2006/main">
            <a:ext uri="{FF2B5EF4-FFF2-40B4-BE49-F238E27FC236}">
              <a16:creationId xmlns:a16="http://schemas.microsoft.com/office/drawing/2014/main" id="{861D8817-D573-4507-8646-DE1029A20FDF}"/>
            </a:ext>
          </a:extLst>
        </cdr:cNvPr>
        <cdr:cNvSpPr txBox="1"/>
      </cdr:nvSpPr>
      <cdr:spPr>
        <a:xfrm xmlns:a="http://schemas.openxmlformats.org/drawingml/2006/main">
          <a:off x="2016224" y="1816013"/>
          <a:ext cx="583867" cy="32578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1100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- </a:t>
          </a:r>
          <a:r>
            <a:rPr lang="en-US" sz="1100" dirty="0" smtClean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7</a:t>
          </a:r>
          <a:r>
            <a:rPr lang="ru-RU" sz="1100" dirty="0" smtClean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6,5</a:t>
          </a:r>
          <a:endParaRPr lang="ru-RU" sz="1100" dirty="0">
            <a:solidFill>
              <a:schemeClr val="accent1">
                <a:lumMod val="75000"/>
              </a:schemeClr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0.35484</cdr:x>
      <cdr:y>0.45722</cdr:y>
    </cdr:from>
    <cdr:to>
      <cdr:x>0.42371</cdr:x>
      <cdr:y>0.54277</cdr:y>
    </cdr:to>
    <cdr:sp macro="" textlink="">
      <cdr:nvSpPr>
        <cdr:cNvPr id="11" name="TextBox 10">
          <a:extLst xmlns:a="http://schemas.openxmlformats.org/drawingml/2006/main">
            <a:ext uri="{FF2B5EF4-FFF2-40B4-BE49-F238E27FC236}">
              <a16:creationId xmlns:a16="http://schemas.microsoft.com/office/drawing/2014/main" id="{757F6942-C183-4852-9E97-97BCDEAF64B4}"/>
            </a:ext>
          </a:extLst>
        </cdr:cNvPr>
        <cdr:cNvSpPr txBox="1"/>
      </cdr:nvSpPr>
      <cdr:spPr>
        <a:xfrm xmlns:a="http://schemas.openxmlformats.org/drawingml/2006/main">
          <a:off x="3168352" y="1740981"/>
          <a:ext cx="614940" cy="32575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1200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- </a:t>
          </a:r>
          <a:r>
            <a:rPr lang="ru-RU" dirty="0" smtClean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114,3</a:t>
          </a:r>
          <a:endParaRPr lang="en-US" dirty="0">
            <a:solidFill>
              <a:schemeClr val="accent1">
                <a:lumMod val="75000"/>
              </a:schemeClr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0.48435</cdr:x>
      <cdr:y>0.39583</cdr:y>
    </cdr:from>
    <cdr:to>
      <cdr:x>0.52838</cdr:x>
      <cdr:y>0.45833</cdr:y>
    </cdr:to>
    <cdr:sp macro="" textlink="">
      <cdr:nvSpPr>
        <cdr:cNvPr id="14" name="TextBox 13">
          <a:extLst xmlns:a="http://schemas.openxmlformats.org/drawingml/2006/main">
            <a:ext uri="{FF2B5EF4-FFF2-40B4-BE49-F238E27FC236}">
              <a16:creationId xmlns:a16="http://schemas.microsoft.com/office/drawing/2014/main" id="{E490DFB4-CBC2-4F99-90EE-0295D922989C}"/>
            </a:ext>
          </a:extLst>
        </cdr:cNvPr>
        <cdr:cNvSpPr txBox="1"/>
      </cdr:nvSpPr>
      <cdr:spPr>
        <a:xfrm xmlns:a="http://schemas.openxmlformats.org/drawingml/2006/main">
          <a:off x="3960440" y="1368152"/>
          <a:ext cx="360040" cy="21602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ru-RU" sz="1100" dirty="0"/>
        </a:p>
      </cdr:txBody>
    </cdr:sp>
  </cdr:relSizeAnchor>
  <cdr:relSizeAnchor xmlns:cdr="http://schemas.openxmlformats.org/drawingml/2006/chartDrawing">
    <cdr:from>
      <cdr:x>0.46477</cdr:x>
      <cdr:y>0.47804</cdr:y>
    </cdr:from>
    <cdr:to>
      <cdr:x>0.53522</cdr:x>
      <cdr:y>0.54054</cdr:y>
    </cdr:to>
    <cdr:sp macro="" textlink="">
      <cdr:nvSpPr>
        <cdr:cNvPr id="15" name="TextBox 14">
          <a:extLst xmlns:a="http://schemas.openxmlformats.org/drawingml/2006/main">
            <a:ext uri="{FF2B5EF4-FFF2-40B4-BE49-F238E27FC236}">
              <a16:creationId xmlns:a16="http://schemas.microsoft.com/office/drawing/2014/main" id="{7A14AF51-CD3C-4348-9F85-961D9DE68758}"/>
            </a:ext>
          </a:extLst>
        </cdr:cNvPr>
        <cdr:cNvSpPr txBox="1"/>
      </cdr:nvSpPr>
      <cdr:spPr>
        <a:xfrm xmlns:a="http://schemas.openxmlformats.org/drawingml/2006/main">
          <a:off x="4149972" y="1820244"/>
          <a:ext cx="629047" cy="23798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1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+ </a:t>
          </a:r>
          <a:r>
            <a:rPr lang="ru-RU" sz="1100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17,0</a:t>
          </a:r>
          <a:endParaRPr lang="ru-RU" sz="1100" dirty="0">
            <a:solidFill>
              <a:srgbClr val="C0000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0.59677</cdr:x>
      <cdr:y>0.40129</cdr:y>
    </cdr:from>
    <cdr:to>
      <cdr:x>0.66129</cdr:x>
      <cdr:y>0.48462</cdr:y>
    </cdr:to>
    <cdr:sp macro="" textlink="">
      <cdr:nvSpPr>
        <cdr:cNvPr id="18" name="TextBox 17">
          <a:extLst xmlns:a="http://schemas.openxmlformats.org/drawingml/2006/main">
            <a:ext uri="{FF2B5EF4-FFF2-40B4-BE49-F238E27FC236}">
              <a16:creationId xmlns:a16="http://schemas.microsoft.com/office/drawing/2014/main" id="{4D7DA246-4AFF-487C-9434-F101A3322825}"/>
            </a:ext>
          </a:extLst>
        </cdr:cNvPr>
        <cdr:cNvSpPr txBox="1"/>
      </cdr:nvSpPr>
      <cdr:spPr>
        <a:xfrm xmlns:a="http://schemas.openxmlformats.org/drawingml/2006/main">
          <a:off x="5328592" y="1527981"/>
          <a:ext cx="576099" cy="31729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1100" dirty="0" smtClean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-</a:t>
          </a:r>
          <a:r>
            <a:rPr lang="ru-RU" sz="1100" dirty="0" smtClean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45,5</a:t>
          </a:r>
        </a:p>
        <a:p xmlns:a="http://schemas.openxmlformats.org/drawingml/2006/main">
          <a:endParaRPr lang="ru-RU" sz="1100" dirty="0">
            <a:solidFill>
              <a:schemeClr val="accent1">
                <a:lumMod val="75000"/>
              </a:schemeClr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0.70161</cdr:x>
      <cdr:y>0.38974</cdr:y>
    </cdr:from>
    <cdr:to>
      <cdr:x>0.77206</cdr:x>
      <cdr:y>0.4654</cdr:y>
    </cdr:to>
    <cdr:sp macro="" textlink="">
      <cdr:nvSpPr>
        <cdr:cNvPr id="21" name="TextBox 20">
          <a:extLst xmlns:a="http://schemas.openxmlformats.org/drawingml/2006/main">
            <a:ext uri="{FF2B5EF4-FFF2-40B4-BE49-F238E27FC236}">
              <a16:creationId xmlns:a16="http://schemas.microsoft.com/office/drawing/2014/main" id="{82CD26AA-8784-4E77-865C-209C8B422003}"/>
            </a:ext>
          </a:extLst>
        </cdr:cNvPr>
        <cdr:cNvSpPr txBox="1"/>
      </cdr:nvSpPr>
      <cdr:spPr>
        <a:xfrm xmlns:a="http://schemas.openxmlformats.org/drawingml/2006/main">
          <a:off x="6264696" y="1484037"/>
          <a:ext cx="629047" cy="28805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+</a:t>
          </a:r>
          <a:r>
            <a:rPr lang="en-US" sz="11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1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2,2</a:t>
          </a:r>
          <a:endParaRPr lang="ru-RU" sz="1100" dirty="0">
            <a:solidFill>
              <a:srgbClr val="FF000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0.83065</cdr:x>
      <cdr:y>0.36346</cdr:y>
    </cdr:from>
    <cdr:to>
      <cdr:x>0.90323</cdr:x>
      <cdr:y>0.43911</cdr:y>
    </cdr:to>
    <cdr:sp macro="" textlink="">
      <cdr:nvSpPr>
        <cdr:cNvPr id="25" name="TextBox 24">
          <a:extLst xmlns:a="http://schemas.openxmlformats.org/drawingml/2006/main">
            <a:ext uri="{FF2B5EF4-FFF2-40B4-BE49-F238E27FC236}">
              <a16:creationId xmlns:a16="http://schemas.microsoft.com/office/drawing/2014/main" id="{4F6A142C-0300-459A-9387-1163FC8B45B9}"/>
            </a:ext>
          </a:extLst>
        </cdr:cNvPr>
        <cdr:cNvSpPr txBox="1"/>
      </cdr:nvSpPr>
      <cdr:spPr>
        <a:xfrm xmlns:a="http://schemas.openxmlformats.org/drawingml/2006/main">
          <a:off x="7416824" y="1383965"/>
          <a:ext cx="648066" cy="28805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1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+</a:t>
          </a:r>
          <a:r>
            <a:rPr lang="en-US" sz="11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100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52,5</a:t>
          </a:r>
          <a:endParaRPr lang="ru-RU" sz="1100" dirty="0">
            <a:solidFill>
              <a:srgbClr val="C0000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0.34677</cdr:x>
      <cdr:y>0.51475</cdr:y>
    </cdr:from>
    <cdr:to>
      <cdr:x>0.41128</cdr:x>
      <cdr:y>0.55257</cdr:y>
    </cdr:to>
    <cdr:cxnSp macro="">
      <cdr:nvCxnSpPr>
        <cdr:cNvPr id="19" name="Прямая со стрелкой 18">
          <a:extLst xmlns:a="http://schemas.openxmlformats.org/drawingml/2006/main">
            <a:ext uri="{FF2B5EF4-FFF2-40B4-BE49-F238E27FC236}">
              <a16:creationId xmlns:a16="http://schemas.microsoft.com/office/drawing/2014/main" id="{03A32890-83DE-4086-8CBE-608C92DDD732}"/>
            </a:ext>
          </a:extLst>
        </cdr:cNvPr>
        <cdr:cNvCxnSpPr/>
      </cdr:nvCxnSpPr>
      <cdr:spPr>
        <a:xfrm xmlns:a="http://schemas.openxmlformats.org/drawingml/2006/main">
          <a:off x="3096344" y="1960029"/>
          <a:ext cx="576000" cy="144016"/>
        </a:xfrm>
        <a:prstGeom xmlns:a="http://schemas.openxmlformats.org/drawingml/2006/main" prst="straightConnector1">
          <a:avLst/>
        </a:prstGeom>
        <a:ln xmlns:a="http://schemas.openxmlformats.org/drawingml/2006/main" w="12700">
          <a:tailEnd type="triangle"/>
        </a:ln>
      </cdr:spPr>
      <cdr:style>
        <a:lnRef xmlns:a="http://schemas.openxmlformats.org/drawingml/2006/main" idx="1">
          <a:schemeClr val="accent2"/>
        </a:lnRef>
        <a:fillRef xmlns:a="http://schemas.openxmlformats.org/drawingml/2006/main" idx="0">
          <a:schemeClr val="accent2"/>
        </a:fillRef>
        <a:effectRef xmlns:a="http://schemas.openxmlformats.org/drawingml/2006/main" idx="0">
          <a:schemeClr val="accent2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0.46775</cdr:x>
      <cdr:y>0.53366</cdr:y>
    </cdr:from>
    <cdr:to>
      <cdr:x>0.53225</cdr:x>
      <cdr:y>0.55257</cdr:y>
    </cdr:to>
    <cdr:cxnSp macro="">
      <cdr:nvCxnSpPr>
        <cdr:cNvPr id="22" name="Прямая со стрелкой 21">
          <a:extLst xmlns:a="http://schemas.openxmlformats.org/drawingml/2006/main">
            <a:ext uri="{FF2B5EF4-FFF2-40B4-BE49-F238E27FC236}">
              <a16:creationId xmlns:a16="http://schemas.microsoft.com/office/drawing/2014/main" id="{14167A02-52F8-4C57-8742-5BB60CDC8459}"/>
            </a:ext>
          </a:extLst>
        </cdr:cNvPr>
        <cdr:cNvCxnSpPr/>
      </cdr:nvCxnSpPr>
      <cdr:spPr>
        <a:xfrm xmlns:a="http://schemas.openxmlformats.org/drawingml/2006/main" flipV="1">
          <a:off x="4176496" y="2032037"/>
          <a:ext cx="576000" cy="72007"/>
        </a:xfrm>
        <a:prstGeom xmlns:a="http://schemas.openxmlformats.org/drawingml/2006/main" prst="straightConnector1">
          <a:avLst/>
        </a:prstGeom>
        <a:ln xmlns:a="http://schemas.openxmlformats.org/drawingml/2006/main" w="12700">
          <a:tailEnd type="triangle"/>
        </a:ln>
      </cdr:spPr>
      <cdr:style>
        <a:lnRef xmlns:a="http://schemas.openxmlformats.org/drawingml/2006/main" idx="1">
          <a:schemeClr val="accent2"/>
        </a:lnRef>
        <a:fillRef xmlns:a="http://schemas.openxmlformats.org/drawingml/2006/main" idx="0">
          <a:schemeClr val="accent2"/>
        </a:fillRef>
        <a:effectRef xmlns:a="http://schemas.openxmlformats.org/drawingml/2006/main" idx="0">
          <a:schemeClr val="accent2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0.58871</cdr:x>
      <cdr:y>0.45802</cdr:y>
    </cdr:from>
    <cdr:to>
      <cdr:x>0.65322</cdr:x>
      <cdr:y>0.47873</cdr:y>
    </cdr:to>
    <cdr:cxnSp macro="">
      <cdr:nvCxnSpPr>
        <cdr:cNvPr id="24" name="Прямая со стрелкой 23">
          <a:extLst xmlns:a="http://schemas.openxmlformats.org/drawingml/2006/main">
            <a:ext uri="{FF2B5EF4-FFF2-40B4-BE49-F238E27FC236}">
              <a16:creationId xmlns:a16="http://schemas.microsoft.com/office/drawing/2014/main" id="{92ED387D-A2F9-4812-B4AF-55F11345C807}"/>
            </a:ext>
          </a:extLst>
        </cdr:cNvPr>
        <cdr:cNvCxnSpPr/>
      </cdr:nvCxnSpPr>
      <cdr:spPr>
        <a:xfrm xmlns:a="http://schemas.openxmlformats.org/drawingml/2006/main">
          <a:off x="5256583" y="1744005"/>
          <a:ext cx="576000" cy="78878"/>
        </a:xfrm>
        <a:prstGeom xmlns:a="http://schemas.openxmlformats.org/drawingml/2006/main" prst="straightConnector1">
          <a:avLst/>
        </a:prstGeom>
        <a:ln xmlns:a="http://schemas.openxmlformats.org/drawingml/2006/main" w="12700">
          <a:tailEnd type="triangle"/>
        </a:ln>
      </cdr:spPr>
      <cdr:style>
        <a:lnRef xmlns:a="http://schemas.openxmlformats.org/drawingml/2006/main" idx="1">
          <a:schemeClr val="accent2"/>
        </a:lnRef>
        <a:fillRef xmlns:a="http://schemas.openxmlformats.org/drawingml/2006/main" idx="0">
          <a:schemeClr val="accent2"/>
        </a:fillRef>
        <a:effectRef xmlns:a="http://schemas.openxmlformats.org/drawingml/2006/main" idx="0">
          <a:schemeClr val="accent2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0.70968</cdr:x>
      <cdr:y>0.43911</cdr:y>
    </cdr:from>
    <cdr:to>
      <cdr:x>0.77419</cdr:x>
      <cdr:y>0.45802</cdr:y>
    </cdr:to>
    <cdr:cxnSp macro="">
      <cdr:nvCxnSpPr>
        <cdr:cNvPr id="26" name="Прямая со стрелкой 25">
          <a:extLst xmlns:a="http://schemas.openxmlformats.org/drawingml/2006/main">
            <a:ext uri="{FF2B5EF4-FFF2-40B4-BE49-F238E27FC236}">
              <a16:creationId xmlns:a16="http://schemas.microsoft.com/office/drawing/2014/main" id="{79904080-4234-4E52-85B1-2746D059D629}"/>
            </a:ext>
          </a:extLst>
        </cdr:cNvPr>
        <cdr:cNvCxnSpPr/>
      </cdr:nvCxnSpPr>
      <cdr:spPr>
        <a:xfrm xmlns:a="http://schemas.openxmlformats.org/drawingml/2006/main" flipV="1">
          <a:off x="6336704" y="1671997"/>
          <a:ext cx="576000" cy="72000"/>
        </a:xfrm>
        <a:prstGeom xmlns:a="http://schemas.openxmlformats.org/drawingml/2006/main" prst="straightConnector1">
          <a:avLst/>
        </a:prstGeom>
        <a:ln xmlns:a="http://schemas.openxmlformats.org/drawingml/2006/main" w="12700">
          <a:tailEnd type="triangle"/>
        </a:ln>
      </cdr:spPr>
      <cdr:style>
        <a:lnRef xmlns:a="http://schemas.openxmlformats.org/drawingml/2006/main" idx="1">
          <a:schemeClr val="accent2"/>
        </a:lnRef>
        <a:fillRef xmlns:a="http://schemas.openxmlformats.org/drawingml/2006/main" idx="0">
          <a:schemeClr val="accent2"/>
        </a:fillRef>
        <a:effectRef xmlns:a="http://schemas.openxmlformats.org/drawingml/2006/main" idx="0">
          <a:schemeClr val="accent2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0.84677</cdr:x>
      <cdr:y>0.4202</cdr:y>
    </cdr:from>
    <cdr:to>
      <cdr:x>0.91129</cdr:x>
      <cdr:y>0.44653</cdr:y>
    </cdr:to>
    <cdr:cxnSp macro="">
      <cdr:nvCxnSpPr>
        <cdr:cNvPr id="28" name="Прямая со стрелкой 27">
          <a:extLst xmlns:a="http://schemas.openxmlformats.org/drawingml/2006/main">
            <a:ext uri="{FF2B5EF4-FFF2-40B4-BE49-F238E27FC236}">
              <a16:creationId xmlns:a16="http://schemas.microsoft.com/office/drawing/2014/main" id="{55680128-3CC2-41D8-A3E2-FC4CFDA6F576}"/>
            </a:ext>
          </a:extLst>
        </cdr:cNvPr>
        <cdr:cNvCxnSpPr/>
      </cdr:nvCxnSpPr>
      <cdr:spPr>
        <a:xfrm xmlns:a="http://schemas.openxmlformats.org/drawingml/2006/main" flipV="1">
          <a:off x="7560840" y="1599989"/>
          <a:ext cx="576064" cy="100288"/>
        </a:xfrm>
        <a:prstGeom xmlns:a="http://schemas.openxmlformats.org/drawingml/2006/main" prst="straightConnector1">
          <a:avLst/>
        </a:prstGeom>
        <a:ln xmlns:a="http://schemas.openxmlformats.org/drawingml/2006/main" w="12700">
          <a:tailEnd type="triangle"/>
        </a:ln>
      </cdr:spPr>
      <cdr:style>
        <a:lnRef xmlns:a="http://schemas.openxmlformats.org/drawingml/2006/main" idx="1">
          <a:schemeClr val="accent2"/>
        </a:lnRef>
        <a:fillRef xmlns:a="http://schemas.openxmlformats.org/drawingml/2006/main" idx="0">
          <a:schemeClr val="accent2"/>
        </a:fillRef>
        <a:effectRef xmlns:a="http://schemas.openxmlformats.org/drawingml/2006/main" idx="0">
          <a:schemeClr val="accent2"/>
        </a:effectRef>
        <a:fontRef xmlns:a="http://schemas.openxmlformats.org/drawingml/2006/main" idx="minor">
          <a:schemeClr val="tx1"/>
        </a:fontRef>
      </cdr:style>
    </cdr:cxnSp>
  </cdr:relSizeAnchor>
</c:userShapes>
</file>

<file path=ppt/drawings/drawing4.xml><?xml version="1.0" encoding="utf-8"?>
<c:userShapes xmlns:c="http://schemas.openxmlformats.org/drawingml/2006/chart">
  <cdr:relSizeAnchor xmlns:cdr="http://schemas.openxmlformats.org/drawingml/2006/chartDrawing">
    <cdr:from>
      <cdr:x>0.125</cdr:x>
      <cdr:y>0.1131</cdr:y>
    </cdr:from>
    <cdr:to>
      <cdr:x>0.19642</cdr:x>
      <cdr:y>0.18643</cdr:y>
    </cdr:to>
    <cdr:cxnSp macro="">
      <cdr:nvCxnSpPr>
        <cdr:cNvPr id="3" name="Прямая со стрелкой 2">
          <a:extLst xmlns:a="http://schemas.openxmlformats.org/drawingml/2006/main">
            <a:ext uri="{FF2B5EF4-FFF2-40B4-BE49-F238E27FC236}">
              <a16:creationId xmlns:a16="http://schemas.microsoft.com/office/drawing/2014/main" id="{C02C74D4-58C9-4F27-BF51-C4B1020A28D1}"/>
            </a:ext>
          </a:extLst>
        </cdr:cNvPr>
        <cdr:cNvCxnSpPr/>
      </cdr:nvCxnSpPr>
      <cdr:spPr>
        <a:xfrm xmlns:a="http://schemas.openxmlformats.org/drawingml/2006/main" flipV="1">
          <a:off x="1008111" y="502450"/>
          <a:ext cx="576000" cy="325757"/>
        </a:xfrm>
        <a:prstGeom xmlns:a="http://schemas.openxmlformats.org/drawingml/2006/main" prst="straightConnector1">
          <a:avLst/>
        </a:prstGeom>
        <a:ln xmlns:a="http://schemas.openxmlformats.org/drawingml/2006/main" w="12700">
          <a:tailEnd type="triangle"/>
        </a:ln>
      </cdr:spPr>
      <cdr:style>
        <a:lnRef xmlns:a="http://schemas.openxmlformats.org/drawingml/2006/main" idx="1">
          <a:schemeClr val="accent2"/>
        </a:lnRef>
        <a:fillRef xmlns:a="http://schemas.openxmlformats.org/drawingml/2006/main" idx="0">
          <a:schemeClr val="accent2"/>
        </a:fillRef>
        <a:effectRef xmlns:a="http://schemas.openxmlformats.org/drawingml/2006/main" idx="0">
          <a:schemeClr val="accent2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0.35714</cdr:x>
      <cdr:y>0.58318</cdr:y>
    </cdr:from>
    <cdr:to>
      <cdr:x>0.42857</cdr:x>
      <cdr:y>0.63328</cdr:y>
    </cdr:to>
    <cdr:cxnSp macro="">
      <cdr:nvCxnSpPr>
        <cdr:cNvPr id="5" name="Прямая со стрелкой 4">
          <a:extLst xmlns:a="http://schemas.openxmlformats.org/drawingml/2006/main">
            <a:ext uri="{FF2B5EF4-FFF2-40B4-BE49-F238E27FC236}">
              <a16:creationId xmlns:a16="http://schemas.microsoft.com/office/drawing/2014/main" id="{3215B6B7-8F7A-4D85-9AFB-919EA8E59392}"/>
            </a:ext>
          </a:extLst>
        </cdr:cNvPr>
        <cdr:cNvCxnSpPr/>
      </cdr:nvCxnSpPr>
      <cdr:spPr>
        <a:xfrm xmlns:a="http://schemas.openxmlformats.org/drawingml/2006/main" flipV="1">
          <a:off x="2880320" y="2590682"/>
          <a:ext cx="576064" cy="222566"/>
        </a:xfrm>
        <a:prstGeom xmlns:a="http://schemas.openxmlformats.org/drawingml/2006/main" prst="straightConnector1">
          <a:avLst/>
        </a:prstGeom>
        <a:ln xmlns:a="http://schemas.openxmlformats.org/drawingml/2006/main" w="12700">
          <a:tailEnd type="triangle"/>
        </a:ln>
      </cdr:spPr>
      <cdr:style>
        <a:lnRef xmlns:a="http://schemas.openxmlformats.org/drawingml/2006/main" idx="1">
          <a:schemeClr val="accent2"/>
        </a:lnRef>
        <a:fillRef xmlns:a="http://schemas.openxmlformats.org/drawingml/2006/main" idx="0">
          <a:schemeClr val="accent2"/>
        </a:fillRef>
        <a:effectRef xmlns:a="http://schemas.openxmlformats.org/drawingml/2006/main" idx="0">
          <a:schemeClr val="accent2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0.57143</cdr:x>
      <cdr:y>0.59939</cdr:y>
    </cdr:from>
    <cdr:to>
      <cdr:x>0.64285</cdr:x>
      <cdr:y>0.63291</cdr:y>
    </cdr:to>
    <cdr:cxnSp macro="">
      <cdr:nvCxnSpPr>
        <cdr:cNvPr id="7" name="Прямая со стрелкой 6">
          <a:extLst xmlns:a="http://schemas.openxmlformats.org/drawingml/2006/main">
            <a:ext uri="{FF2B5EF4-FFF2-40B4-BE49-F238E27FC236}">
              <a16:creationId xmlns:a16="http://schemas.microsoft.com/office/drawing/2014/main" id="{547A6B27-E953-41A6-8534-748647848213}"/>
            </a:ext>
          </a:extLst>
        </cdr:cNvPr>
        <cdr:cNvCxnSpPr/>
      </cdr:nvCxnSpPr>
      <cdr:spPr>
        <a:xfrm xmlns:a="http://schemas.openxmlformats.org/drawingml/2006/main" flipV="1">
          <a:off x="4608512" y="2662690"/>
          <a:ext cx="576000" cy="148910"/>
        </a:xfrm>
        <a:prstGeom xmlns:a="http://schemas.openxmlformats.org/drawingml/2006/main" prst="straightConnector1">
          <a:avLst/>
        </a:prstGeom>
        <a:ln xmlns:a="http://schemas.openxmlformats.org/drawingml/2006/main" w="12700">
          <a:tailEnd type="triangle"/>
        </a:ln>
      </cdr:spPr>
      <cdr:style>
        <a:lnRef xmlns:a="http://schemas.openxmlformats.org/drawingml/2006/main" idx="1">
          <a:schemeClr val="accent2"/>
        </a:lnRef>
        <a:fillRef xmlns:a="http://schemas.openxmlformats.org/drawingml/2006/main" idx="0">
          <a:schemeClr val="accent2"/>
        </a:fillRef>
        <a:effectRef xmlns:a="http://schemas.openxmlformats.org/drawingml/2006/main" idx="0">
          <a:schemeClr val="accent2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0.76786</cdr:x>
      <cdr:y>0.32383</cdr:y>
    </cdr:from>
    <cdr:to>
      <cdr:x>0.84821</cdr:x>
      <cdr:y>0.37246</cdr:y>
    </cdr:to>
    <cdr:cxnSp macro="">
      <cdr:nvCxnSpPr>
        <cdr:cNvPr id="9" name="Прямая со стрелкой 8">
          <a:extLst xmlns:a="http://schemas.openxmlformats.org/drawingml/2006/main">
            <a:ext uri="{FF2B5EF4-FFF2-40B4-BE49-F238E27FC236}">
              <a16:creationId xmlns:a16="http://schemas.microsoft.com/office/drawing/2014/main" id="{1637F448-532D-49A7-8F76-A52E14AEB523}"/>
            </a:ext>
          </a:extLst>
        </cdr:cNvPr>
        <cdr:cNvCxnSpPr/>
      </cdr:nvCxnSpPr>
      <cdr:spPr>
        <a:xfrm xmlns:a="http://schemas.openxmlformats.org/drawingml/2006/main" flipV="1">
          <a:off x="6192688" y="1438554"/>
          <a:ext cx="648072" cy="216024"/>
        </a:xfrm>
        <a:prstGeom xmlns:a="http://schemas.openxmlformats.org/drawingml/2006/main" prst="straightConnector1">
          <a:avLst/>
        </a:prstGeom>
        <a:ln xmlns:a="http://schemas.openxmlformats.org/drawingml/2006/main" w="12700">
          <a:tailEnd type="triangle"/>
        </a:ln>
      </cdr:spPr>
      <cdr:style>
        <a:lnRef xmlns:a="http://schemas.openxmlformats.org/drawingml/2006/main" idx="1">
          <a:schemeClr val="accent2"/>
        </a:lnRef>
        <a:fillRef xmlns:a="http://schemas.openxmlformats.org/drawingml/2006/main" idx="0">
          <a:schemeClr val="accent2"/>
        </a:fillRef>
        <a:effectRef xmlns:a="http://schemas.openxmlformats.org/drawingml/2006/main" idx="0">
          <a:schemeClr val="accent2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0.08036</cdr:x>
      <cdr:y>0.10677</cdr:y>
    </cdr:from>
    <cdr:to>
      <cdr:x>0.17858</cdr:x>
      <cdr:y>0.15651</cdr:y>
    </cdr:to>
    <cdr:sp macro="" textlink="">
      <cdr:nvSpPr>
        <cdr:cNvPr id="10" name="TextBox 9">
          <a:extLst xmlns:a="http://schemas.openxmlformats.org/drawingml/2006/main">
            <a:ext uri="{FF2B5EF4-FFF2-40B4-BE49-F238E27FC236}">
              <a16:creationId xmlns:a16="http://schemas.microsoft.com/office/drawing/2014/main" id="{670DE909-0EE6-4F76-9744-62E7ED244E74}"/>
            </a:ext>
          </a:extLst>
        </cdr:cNvPr>
        <cdr:cNvSpPr txBox="1"/>
      </cdr:nvSpPr>
      <cdr:spPr>
        <a:xfrm xmlns:a="http://schemas.openxmlformats.org/drawingml/2006/main">
          <a:off x="648072" y="474294"/>
          <a:ext cx="792134" cy="22096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+</a:t>
          </a:r>
          <a:r>
            <a:rPr lang="en-US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4 501,4</a:t>
          </a:r>
          <a:endParaRPr lang="ru-RU" sz="1100" dirty="0">
            <a:solidFill>
              <a:srgbClr val="FF000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0.32143</cdr:x>
      <cdr:y>0.55076</cdr:y>
    </cdr:from>
    <cdr:to>
      <cdr:x>0.41071</cdr:x>
      <cdr:y>0.61708</cdr:y>
    </cdr:to>
    <cdr:sp macro="" textlink="">
      <cdr:nvSpPr>
        <cdr:cNvPr id="11" name="TextBox 10">
          <a:extLst xmlns:a="http://schemas.openxmlformats.org/drawingml/2006/main">
            <a:ext uri="{FF2B5EF4-FFF2-40B4-BE49-F238E27FC236}">
              <a16:creationId xmlns:a16="http://schemas.microsoft.com/office/drawing/2014/main" id="{75D4FBEA-5F99-4547-B35C-CBEFA8ED05D4}"/>
            </a:ext>
          </a:extLst>
        </cdr:cNvPr>
        <cdr:cNvSpPr txBox="1"/>
      </cdr:nvSpPr>
      <cdr:spPr>
        <a:xfrm xmlns:a="http://schemas.openxmlformats.org/drawingml/2006/main">
          <a:off x="2592288" y="2446666"/>
          <a:ext cx="720033" cy="29461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11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+ </a:t>
          </a:r>
          <a:r>
            <a:rPr lang="ru-RU" sz="11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1 709,0</a:t>
          </a:r>
          <a:endParaRPr lang="ru-RU" sz="1100" dirty="0">
            <a:solidFill>
              <a:srgbClr val="FF000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0.55357</cdr:x>
      <cdr:y>0.55076</cdr:y>
    </cdr:from>
    <cdr:to>
      <cdr:x>0.63393</cdr:x>
      <cdr:y>0.61707</cdr:y>
    </cdr:to>
    <cdr:sp macro="" textlink="">
      <cdr:nvSpPr>
        <cdr:cNvPr id="12" name="TextBox 11">
          <a:extLst xmlns:a="http://schemas.openxmlformats.org/drawingml/2006/main">
            <a:ext uri="{FF2B5EF4-FFF2-40B4-BE49-F238E27FC236}">
              <a16:creationId xmlns:a16="http://schemas.microsoft.com/office/drawing/2014/main" id="{6D0DE98B-B68B-476C-A8EE-0812A7726AB3}"/>
            </a:ext>
          </a:extLst>
        </cdr:cNvPr>
        <cdr:cNvSpPr txBox="1"/>
      </cdr:nvSpPr>
      <cdr:spPr>
        <a:xfrm xmlns:a="http://schemas.openxmlformats.org/drawingml/2006/main">
          <a:off x="4464496" y="2446666"/>
          <a:ext cx="648095" cy="29457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1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+ 523,8</a:t>
          </a:r>
          <a:endParaRPr lang="ru-RU" sz="1100" dirty="0">
            <a:solidFill>
              <a:srgbClr val="FF000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0.73214</cdr:x>
      <cdr:y>0.28685</cdr:y>
    </cdr:from>
    <cdr:to>
      <cdr:x>0.83928</cdr:x>
      <cdr:y>0.35316</cdr:y>
    </cdr:to>
    <cdr:sp macro="" textlink="">
      <cdr:nvSpPr>
        <cdr:cNvPr id="13" name="TextBox 12">
          <a:extLst xmlns:a="http://schemas.openxmlformats.org/drawingml/2006/main">
            <a:ext uri="{FF2B5EF4-FFF2-40B4-BE49-F238E27FC236}">
              <a16:creationId xmlns:a16="http://schemas.microsoft.com/office/drawing/2014/main" id="{25565787-7A35-4A58-B19A-44ECB2F9C104}"/>
            </a:ext>
          </a:extLst>
        </cdr:cNvPr>
        <cdr:cNvSpPr txBox="1"/>
      </cdr:nvSpPr>
      <cdr:spPr>
        <a:xfrm xmlns:a="http://schemas.openxmlformats.org/drawingml/2006/main">
          <a:off x="5904656" y="1245880"/>
          <a:ext cx="864073" cy="28800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1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+</a:t>
          </a:r>
          <a:r>
            <a:rPr lang="en-US" sz="11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1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1 </a:t>
          </a:r>
          <a:r>
            <a:rPr lang="ru-RU" sz="11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966,2</a:t>
          </a:r>
          <a:endParaRPr lang="ru-RU" sz="1100" dirty="0">
            <a:solidFill>
              <a:srgbClr val="FF000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  <a:p xmlns:a="http://schemas.openxmlformats.org/drawingml/2006/main">
          <a:endParaRPr lang="ru-RU" sz="1100" dirty="0">
            <a:solidFill>
              <a:srgbClr val="FF000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5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6287" cy="4008438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r>
              <a:rPr lang="en-US" sz="1160" b="0" strike="noStrike" spc="-1">
                <a:solidFill>
                  <a:srgbClr val="000000"/>
                </a:solidFill>
                <a:latin typeface="Arial"/>
              </a:rPr>
              <a:t>Для перемещения страницы щёлкните мышью</a:t>
            </a:r>
          </a:p>
        </p:txBody>
      </p:sp>
      <p:sp>
        <p:nvSpPr>
          <p:cNvPr id="456" name="PlaceHolder 2"/>
          <p:cNvSpPr>
            <a:spLocks noGrp="1"/>
          </p:cNvSpPr>
          <p:nvPr>
            <p:ph type="body"/>
          </p:nvPr>
        </p:nvSpPr>
        <p:spPr>
          <a:xfrm>
            <a:off x="756121" y="5078520"/>
            <a:ext cx="6048607" cy="481104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r>
              <a:rPr lang="ru-RU" sz="2000" b="0" strike="noStrike" spc="-1">
                <a:latin typeface="Arial"/>
              </a:rPr>
              <a:t>Для правки формата примечаний щёлкните мышью</a:t>
            </a:r>
          </a:p>
        </p:txBody>
      </p:sp>
      <p:sp>
        <p:nvSpPr>
          <p:cNvPr id="457" name="PlaceHolder 3"/>
          <p:cNvSpPr>
            <a:spLocks noGrp="1"/>
          </p:cNvSpPr>
          <p:nvPr>
            <p:ph type="hdr"/>
          </p:nvPr>
        </p:nvSpPr>
        <p:spPr>
          <a:xfrm>
            <a:off x="0" y="0"/>
            <a:ext cx="3281204" cy="53424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r>
              <a:rPr lang="ru-RU" sz="1400" b="0" strike="noStrike" spc="-1">
                <a:latin typeface="Times New Roman"/>
              </a:rPr>
              <a:t>&lt;верхний колонтитул&gt;</a:t>
            </a:r>
          </a:p>
        </p:txBody>
      </p:sp>
      <p:sp>
        <p:nvSpPr>
          <p:cNvPr id="458" name="PlaceHolder 4"/>
          <p:cNvSpPr>
            <a:spLocks noGrp="1"/>
          </p:cNvSpPr>
          <p:nvPr>
            <p:ph type="dt"/>
          </p:nvPr>
        </p:nvSpPr>
        <p:spPr>
          <a:xfrm>
            <a:off x="4279644" y="0"/>
            <a:ext cx="3281204" cy="53424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algn="r"/>
            <a:r>
              <a:rPr lang="ru-RU" sz="1400" b="0" strike="noStrike" spc="-1">
                <a:latin typeface="Times New Roman"/>
              </a:rPr>
              <a:t>&lt;дата/время&gt;</a:t>
            </a:r>
          </a:p>
        </p:txBody>
      </p:sp>
      <p:sp>
        <p:nvSpPr>
          <p:cNvPr id="459" name="PlaceHolder 5"/>
          <p:cNvSpPr>
            <a:spLocks noGrp="1"/>
          </p:cNvSpPr>
          <p:nvPr>
            <p:ph type="ftr"/>
          </p:nvPr>
        </p:nvSpPr>
        <p:spPr>
          <a:xfrm>
            <a:off x="0" y="10157400"/>
            <a:ext cx="3281204" cy="534240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/>
          <a:p>
            <a:r>
              <a:rPr lang="ru-RU" sz="1400" b="0" strike="noStrike" spc="-1">
                <a:latin typeface="Times New Roman"/>
              </a:rPr>
              <a:t>&lt;нижний колонтитул&gt;</a:t>
            </a:r>
          </a:p>
        </p:txBody>
      </p:sp>
      <p:sp>
        <p:nvSpPr>
          <p:cNvPr id="460" name="PlaceHolder 6"/>
          <p:cNvSpPr>
            <a:spLocks noGrp="1"/>
          </p:cNvSpPr>
          <p:nvPr>
            <p:ph type="sldNum"/>
          </p:nvPr>
        </p:nvSpPr>
        <p:spPr>
          <a:xfrm>
            <a:off x="4279644" y="10157400"/>
            <a:ext cx="3281204" cy="534240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/>
          <a:p>
            <a:pPr algn="r"/>
            <a:fld id="{A4F0D29D-A430-4E52-9C7D-90CA42D358B6}" type="slidenum">
              <a:rPr lang="ru-RU" sz="1400" b="0" strike="noStrike" spc="-1">
                <a:latin typeface="Times New Roman"/>
              </a:rPr>
              <a:t>‹#›</a:t>
            </a:fld>
            <a:endParaRPr lang="ru-RU" sz="1400" b="0" strike="noStrike" spc="-1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9485736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829361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1pPr>
    <a:lvl2pPr marL="414680" algn="l" defTabSz="829361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2pPr>
    <a:lvl3pPr marL="829361" algn="l" defTabSz="829361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3pPr>
    <a:lvl4pPr marL="1244041" algn="l" defTabSz="829361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4pPr>
    <a:lvl5pPr marL="1658722" algn="l" defTabSz="829361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5pPr>
    <a:lvl6pPr marL="2073402" algn="l" defTabSz="829361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488082" algn="l" defTabSz="829361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2902763" algn="l" defTabSz="829361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317443" algn="l" defTabSz="829361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Рисунок 8"/>
          <p:cNvPicPr>
            <a:picLocks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45" r="15513"/>
          <a:stretch/>
        </p:blipFill>
        <p:spPr>
          <a:xfrm>
            <a:off x="0" y="3"/>
            <a:ext cx="9144000" cy="509614"/>
          </a:xfrm>
          <a:prstGeom prst="rect">
            <a:avLst/>
          </a:prstGeom>
        </p:spPr>
      </p:pic>
      <p:pic>
        <p:nvPicPr>
          <p:cNvPr id="2" name="Рисунок 1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0018" y="8162"/>
            <a:ext cx="368486" cy="5014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80443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636522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</p:sldLayoutIdLst>
  <p:txStyles>
    <p:titleStyle>
      <a:lvl1pPr algn="ctr" defTabSz="829361" rtl="0" eaLnBrk="1" latinLnBrk="0" hangingPunct="1"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11010" indent="-311010" algn="l" defTabSz="829361" rtl="0" eaLnBrk="1" latinLnBrk="0" hangingPunct="1">
        <a:spcBef>
          <a:spcPct val="20000"/>
        </a:spcBef>
        <a:buFont typeface="Arial" panose="020B0604020202020204" pitchFamily="34" charset="0"/>
        <a:buChar char="•"/>
        <a:defRPr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73856" indent="-259175" algn="l" defTabSz="829361" rtl="0" eaLnBrk="1" latinLnBrk="0" hangingPunct="1">
        <a:spcBef>
          <a:spcPct val="20000"/>
        </a:spcBef>
        <a:buFont typeface="Arial" panose="020B0604020202020204" pitchFamily="34" charset="0"/>
        <a:buChar char="–"/>
        <a:defRPr sz="2500" kern="1200">
          <a:solidFill>
            <a:schemeClr val="tx1"/>
          </a:solidFill>
          <a:latin typeface="+mn-lt"/>
          <a:ea typeface="+mn-ea"/>
          <a:cs typeface="+mn-cs"/>
        </a:defRPr>
      </a:lvl2pPr>
      <a:lvl3pPr marL="1036701" indent="-207340" algn="l" defTabSz="829361" rtl="0" eaLnBrk="1" latinLnBrk="0" hangingPunct="1">
        <a:spcBef>
          <a:spcPct val="20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451381" indent="-207340" algn="l" defTabSz="829361" rtl="0" eaLnBrk="1" latinLnBrk="0" hangingPunct="1">
        <a:spcBef>
          <a:spcPct val="20000"/>
        </a:spcBef>
        <a:buFont typeface="Arial" panose="020B0604020202020204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66062" indent="-207340" algn="l" defTabSz="829361" rtl="0" eaLnBrk="1" latinLnBrk="0" hangingPunct="1">
        <a:spcBef>
          <a:spcPct val="20000"/>
        </a:spcBef>
        <a:buFont typeface="Arial" panose="020B0604020202020204" pitchFamily="34" charset="0"/>
        <a:buChar char="»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0742" indent="-207340" algn="l" defTabSz="829361" rtl="0" eaLnBrk="1" latinLnBrk="0" hangingPunct="1">
        <a:spcBef>
          <a:spcPct val="2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695423" indent="-207340" algn="l" defTabSz="829361" rtl="0" eaLnBrk="1" latinLnBrk="0" hangingPunct="1">
        <a:spcBef>
          <a:spcPct val="2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10103" indent="-207340" algn="l" defTabSz="829361" rtl="0" eaLnBrk="1" latinLnBrk="0" hangingPunct="1">
        <a:spcBef>
          <a:spcPct val="2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524783" indent="-207340" algn="l" defTabSz="829361" rtl="0" eaLnBrk="1" latinLnBrk="0" hangingPunct="1">
        <a:spcBef>
          <a:spcPct val="2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829361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14680" algn="l" defTabSz="829361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829361" algn="l" defTabSz="829361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244041" algn="l" defTabSz="829361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658722" algn="l" defTabSz="829361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73402" algn="l" defTabSz="829361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488082" algn="l" defTabSz="829361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902763" algn="l" defTabSz="829361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317443" algn="l" defTabSz="829361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3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BC435B06-9F79-4C76-96FE-2B6D60B65137}"/>
              </a:ext>
            </a:extLst>
          </p:cNvPr>
          <p:cNvSpPr/>
          <p:nvPr/>
        </p:nvSpPr>
        <p:spPr>
          <a:xfrm>
            <a:off x="899592" y="1428914"/>
            <a:ext cx="7128792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6037" indent="0" algn="ctr">
              <a:buFont typeface="Georgia" panose="02040502050405020303" pitchFamily="18" charset="0"/>
              <a:buNone/>
              <a:defRPr/>
            </a:pPr>
            <a:r>
              <a:rPr lang="ru-RU" sz="3600" b="1" dirty="0">
                <a:ln w="11430"/>
                <a:solidFill>
                  <a:srgbClr val="0058B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Исполнение бюджетов муниципальных образований Орловской области</a:t>
            </a:r>
          </a:p>
          <a:p>
            <a:pPr marL="46037" indent="0" algn="ctr">
              <a:buFont typeface="Georgia" panose="02040502050405020303" pitchFamily="18" charset="0"/>
              <a:buNone/>
              <a:defRPr/>
            </a:pPr>
            <a:r>
              <a:rPr lang="ru-RU" sz="3600" b="1" dirty="0">
                <a:ln w="11430"/>
                <a:solidFill>
                  <a:srgbClr val="0058B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за </a:t>
            </a:r>
            <a:r>
              <a:rPr lang="ru-RU" sz="3600" b="1" dirty="0" smtClean="0">
                <a:ln w="11430"/>
                <a:solidFill>
                  <a:srgbClr val="0058B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2022 год</a:t>
            </a:r>
            <a:endParaRPr lang="ru-RU" sz="3600" b="1" dirty="0">
              <a:ln w="11430"/>
              <a:solidFill>
                <a:srgbClr val="0058B0"/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97612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5"/>
          <p:cNvSpPr txBox="1">
            <a:spLocks/>
          </p:cNvSpPr>
          <p:nvPr/>
        </p:nvSpPr>
        <p:spPr bwMode="white">
          <a:xfrm>
            <a:off x="34374" y="0"/>
            <a:ext cx="8930114" cy="4835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565" rIns="71741" bIns="45565" numCol="1" anchor="ctr" anchorCtr="0" compatLnSpc="1">
            <a:prstTxWarp prst="textNoShape">
              <a:avLst/>
            </a:prstTxWarp>
          </a:bodyPr>
          <a:lstStyle/>
          <a:p>
            <a:pPr defTabSz="910991" eaLnBrk="0" fontAlgn="base" hangingPunct="0">
              <a:lnSpc>
                <a:spcPts val="2100"/>
              </a:lnSpc>
              <a:spcBef>
                <a:spcPct val="0"/>
              </a:spcBef>
              <a:spcAft>
                <a:spcPct val="0"/>
              </a:spcAft>
              <a:defRPr/>
            </a:pPr>
            <a:endParaRPr lang="ru-RU" b="1" kern="0" dirty="0">
              <a:solidFill>
                <a:srgbClr val="FFFFFF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CE40AB48-56C1-47B7-A5C0-F018D32A8332}"/>
              </a:ext>
            </a:extLst>
          </p:cNvPr>
          <p:cNvSpPr/>
          <p:nvPr/>
        </p:nvSpPr>
        <p:spPr>
          <a:xfrm>
            <a:off x="1403648" y="555526"/>
            <a:ext cx="660648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altLang="ru-RU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Доходы бюджетов муниципальных образований Орловской области                                       за </a:t>
            </a:r>
            <a:r>
              <a:rPr lang="ru-RU" altLang="ru-RU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2021 </a:t>
            </a:r>
            <a:r>
              <a:rPr lang="ru-RU" altLang="ru-RU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-2022 </a:t>
            </a:r>
            <a:r>
              <a:rPr lang="ru-RU" altLang="ru-RU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годы </a:t>
            </a:r>
            <a:r>
              <a:rPr lang="ru-RU" altLang="ru-RU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(млн рублей)</a:t>
            </a:r>
          </a:p>
        </p:txBody>
      </p:sp>
      <p:graphicFrame>
        <p:nvGraphicFramePr>
          <p:cNvPr id="5" name="Объект 7">
            <a:extLst>
              <a:ext uri="{FF2B5EF4-FFF2-40B4-BE49-F238E27FC236}">
                <a16:creationId xmlns:a16="http://schemas.microsoft.com/office/drawing/2014/main" id="{C2B6AAF1-1FAE-4013-9F70-735A80A9630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78062926"/>
              </p:ext>
            </p:extLst>
          </p:nvPr>
        </p:nvGraphicFramePr>
        <p:xfrm>
          <a:off x="539552" y="1191771"/>
          <a:ext cx="7696944" cy="395172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Овал 7">
            <a:extLst>
              <a:ext uri="{FF2B5EF4-FFF2-40B4-BE49-F238E27FC236}">
                <a16:creationId xmlns:a16="http://schemas.microsoft.com/office/drawing/2014/main" id="{A7E623D7-B059-40D1-8A71-2A279422E718}"/>
              </a:ext>
            </a:extLst>
          </p:cNvPr>
          <p:cNvSpPr/>
          <p:nvPr/>
        </p:nvSpPr>
        <p:spPr>
          <a:xfrm>
            <a:off x="8748464" y="4731990"/>
            <a:ext cx="355600" cy="357188"/>
          </a:xfrm>
          <a:prstGeom prst="ellipse">
            <a:avLst/>
          </a:prstGeom>
          <a:solidFill>
            <a:schemeClr val="bg2">
              <a:lumMod val="90000"/>
            </a:schemeClr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b="1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1</a:t>
            </a:r>
          </a:p>
        </p:txBody>
      </p:sp>
      <p:cxnSp>
        <p:nvCxnSpPr>
          <p:cNvPr id="6" name="Прямая со стрелкой 5">
            <a:extLst>
              <a:ext uri="{FF2B5EF4-FFF2-40B4-BE49-F238E27FC236}">
                <a16:creationId xmlns:a16="http://schemas.microsoft.com/office/drawing/2014/main" id="{DB0489BD-F728-473C-A4D6-5CA29D06E27E}"/>
              </a:ext>
            </a:extLst>
          </p:cNvPr>
          <p:cNvCxnSpPr>
            <a:cxnSpLocks/>
          </p:cNvCxnSpPr>
          <p:nvPr/>
        </p:nvCxnSpPr>
        <p:spPr>
          <a:xfrm flipV="1">
            <a:off x="6156175" y="2209038"/>
            <a:ext cx="576000" cy="146688"/>
          </a:xfrm>
          <a:prstGeom prst="straightConnector1">
            <a:avLst/>
          </a:prstGeom>
          <a:ln w="12700" cap="flat" cmpd="sng" algn="ctr">
            <a:solidFill>
              <a:schemeClr val="accent2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526411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вал 4">
            <a:extLst>
              <a:ext uri="{FF2B5EF4-FFF2-40B4-BE49-F238E27FC236}">
                <a16:creationId xmlns:a16="http://schemas.microsoft.com/office/drawing/2014/main" id="{B687D68D-5F4E-4047-BB22-C52FE58B509E}"/>
              </a:ext>
            </a:extLst>
          </p:cNvPr>
          <p:cNvSpPr/>
          <p:nvPr/>
        </p:nvSpPr>
        <p:spPr>
          <a:xfrm>
            <a:off x="8748464" y="4731990"/>
            <a:ext cx="355600" cy="357188"/>
          </a:xfrm>
          <a:prstGeom prst="ellipse">
            <a:avLst/>
          </a:prstGeom>
          <a:solidFill>
            <a:schemeClr val="bg2">
              <a:lumMod val="90000"/>
            </a:schemeClr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b="1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2</a:t>
            </a:r>
          </a:p>
        </p:txBody>
      </p:sp>
      <p:graphicFrame>
        <p:nvGraphicFramePr>
          <p:cNvPr id="9" name="Диаграмма 8">
            <a:extLst>
              <a:ext uri="{FF2B5EF4-FFF2-40B4-BE49-F238E27FC236}">
                <a16:creationId xmlns:a16="http://schemas.microsoft.com/office/drawing/2014/main" id="{D1ECA141-5754-4148-B506-7F376F71E97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714833014"/>
              </p:ext>
            </p:extLst>
          </p:nvPr>
        </p:nvGraphicFramePr>
        <p:xfrm>
          <a:off x="85444" y="1206093"/>
          <a:ext cx="8532948" cy="393740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3" name="TextBox 12">
            <a:extLst>
              <a:ext uri="{FF2B5EF4-FFF2-40B4-BE49-F238E27FC236}">
                <a16:creationId xmlns:a16="http://schemas.microsoft.com/office/drawing/2014/main" id="{9EF97F94-2372-4006-8082-5CBA14548B1B}"/>
              </a:ext>
            </a:extLst>
          </p:cNvPr>
          <p:cNvSpPr txBox="1"/>
          <p:nvPr/>
        </p:nvSpPr>
        <p:spPr>
          <a:xfrm>
            <a:off x="107504" y="467212"/>
            <a:ext cx="85329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>
                <a:ln w="0"/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Безвозмездные поступления </a:t>
            </a:r>
            <a:r>
              <a:rPr lang="ru-RU" b="1" dirty="0" smtClean="0">
                <a:ln w="0"/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бюджетам муниципальных </a:t>
            </a:r>
            <a:r>
              <a:rPr lang="ru-RU" b="1" dirty="0">
                <a:ln w="0"/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образований Орловской </a:t>
            </a:r>
            <a:r>
              <a:rPr lang="ru-RU" b="1" dirty="0" smtClean="0">
                <a:ln w="0"/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области из областного бюджета за </a:t>
            </a:r>
            <a:r>
              <a:rPr lang="ru-RU" b="1" dirty="0" smtClean="0">
                <a:ln w="0"/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2021 </a:t>
            </a:r>
            <a:r>
              <a:rPr lang="ru-RU" b="1" dirty="0">
                <a:ln w="0"/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2022 </a:t>
            </a:r>
            <a:r>
              <a:rPr lang="ru-RU" b="1" dirty="0" smtClean="0">
                <a:ln w="0"/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годы </a:t>
            </a:r>
            <a:r>
              <a:rPr lang="ru-RU" b="1" dirty="0">
                <a:ln w="0"/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(млн рублей)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07BA3D5-AFA9-484A-B874-0D937CA5964A}"/>
              </a:ext>
            </a:extLst>
          </p:cNvPr>
          <p:cNvSpPr txBox="1"/>
          <p:nvPr/>
        </p:nvSpPr>
        <p:spPr>
          <a:xfrm>
            <a:off x="755576" y="2643758"/>
            <a:ext cx="72008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r>
              <a:rPr lang="en-US" sz="11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72,8</a:t>
            </a:r>
            <a:endParaRPr lang="ru-RU" sz="11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83B9182-80F4-46AB-B703-273C73582CD6}"/>
              </a:ext>
            </a:extLst>
          </p:cNvPr>
          <p:cNvSpPr txBox="1"/>
          <p:nvPr/>
        </p:nvSpPr>
        <p:spPr>
          <a:xfrm>
            <a:off x="5508104" y="1419622"/>
            <a:ext cx="66632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ru-RU" sz="11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968,0</a:t>
            </a:r>
            <a:endParaRPr lang="ru-RU" sz="1100" dirty="0">
              <a:solidFill>
                <a:schemeClr val="tx2">
                  <a:lumMod val="60000"/>
                  <a:lumOff val="4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90948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63548428-F9AC-4A93-B47C-7760F3BF3E2C}"/>
              </a:ext>
            </a:extLst>
          </p:cNvPr>
          <p:cNvSpPr/>
          <p:nvPr/>
        </p:nvSpPr>
        <p:spPr>
          <a:xfrm>
            <a:off x="467544" y="699542"/>
            <a:ext cx="799288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altLang="ru-RU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Налоговые и неналоговые доходы бюджетов муниципальных образований Орловской области за </a:t>
            </a:r>
            <a:r>
              <a:rPr lang="ru-RU" altLang="ru-RU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2021 </a:t>
            </a:r>
            <a:r>
              <a:rPr lang="ru-RU" altLang="ru-RU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2022 </a:t>
            </a:r>
            <a:r>
              <a:rPr lang="ru-RU" altLang="ru-RU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годы </a:t>
            </a:r>
            <a:r>
              <a:rPr lang="ru-RU" altLang="ru-RU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(млн рублей)</a:t>
            </a:r>
            <a:endParaRPr lang="ru-RU" altLang="ru-RU" sz="11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Овал 6">
            <a:extLst>
              <a:ext uri="{FF2B5EF4-FFF2-40B4-BE49-F238E27FC236}">
                <a16:creationId xmlns:a16="http://schemas.microsoft.com/office/drawing/2014/main" id="{A6E6511C-C65D-4665-9B09-C5FEC614AE69}"/>
              </a:ext>
            </a:extLst>
          </p:cNvPr>
          <p:cNvSpPr/>
          <p:nvPr/>
        </p:nvSpPr>
        <p:spPr>
          <a:xfrm>
            <a:off x="8699991" y="4710318"/>
            <a:ext cx="355600" cy="357188"/>
          </a:xfrm>
          <a:prstGeom prst="ellipse">
            <a:avLst/>
          </a:prstGeom>
          <a:solidFill>
            <a:schemeClr val="bg2">
              <a:lumMod val="90000"/>
            </a:schemeClr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b="1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3</a:t>
            </a:r>
          </a:p>
        </p:txBody>
      </p:sp>
      <p:graphicFrame>
        <p:nvGraphicFramePr>
          <p:cNvPr id="4" name="Диаграмма 3">
            <a:extLst>
              <a:ext uri="{FF2B5EF4-FFF2-40B4-BE49-F238E27FC236}">
                <a16:creationId xmlns:a16="http://schemas.microsoft.com/office/drawing/2014/main" id="{7D0D7936-F684-4702-ABB8-29D30F0264E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97223403"/>
              </p:ext>
            </p:extLst>
          </p:nvPr>
        </p:nvGraphicFramePr>
        <p:xfrm>
          <a:off x="107504" y="1259793"/>
          <a:ext cx="8928992" cy="38077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3758188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0BAE1F3F-15CA-41FE-8A7E-916FC575C06C}"/>
              </a:ext>
            </a:extLst>
          </p:cNvPr>
          <p:cNvSpPr/>
          <p:nvPr/>
        </p:nvSpPr>
        <p:spPr>
          <a:xfrm>
            <a:off x="-22615" y="483518"/>
            <a:ext cx="892899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altLang="ru-RU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Расходы бюджетов муниципальных образований Орловской области </a:t>
            </a:r>
          </a:p>
          <a:p>
            <a:pPr algn="ctr"/>
            <a:r>
              <a:rPr lang="ru-RU" altLang="ru-RU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 </a:t>
            </a:r>
            <a:r>
              <a:rPr lang="ru-RU" altLang="ru-RU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2021 </a:t>
            </a:r>
            <a:r>
              <a:rPr lang="ru-RU" altLang="ru-RU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- 2022 </a:t>
            </a:r>
            <a:r>
              <a:rPr lang="ru-RU" altLang="ru-RU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годы </a:t>
            </a:r>
            <a:r>
              <a:rPr lang="ru-RU" altLang="ru-RU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(млн рублей)</a:t>
            </a:r>
          </a:p>
        </p:txBody>
      </p:sp>
      <p:sp>
        <p:nvSpPr>
          <p:cNvPr id="8" name="Овал 7">
            <a:extLst>
              <a:ext uri="{FF2B5EF4-FFF2-40B4-BE49-F238E27FC236}">
                <a16:creationId xmlns:a16="http://schemas.microsoft.com/office/drawing/2014/main" id="{F870DFD7-70E5-40D0-AB93-7B55222623F2}"/>
              </a:ext>
            </a:extLst>
          </p:cNvPr>
          <p:cNvSpPr/>
          <p:nvPr/>
        </p:nvSpPr>
        <p:spPr>
          <a:xfrm>
            <a:off x="8676456" y="4743300"/>
            <a:ext cx="360000" cy="360000"/>
          </a:xfrm>
          <a:prstGeom prst="ellipse">
            <a:avLst/>
          </a:prstGeom>
          <a:solidFill>
            <a:schemeClr val="bg2">
              <a:lumMod val="90000"/>
            </a:schemeClr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b="1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4</a:t>
            </a:r>
          </a:p>
        </p:txBody>
      </p:sp>
      <p:graphicFrame>
        <p:nvGraphicFramePr>
          <p:cNvPr id="11" name="Диаграмма 10">
            <a:extLst>
              <a:ext uri="{FF2B5EF4-FFF2-40B4-BE49-F238E27FC236}">
                <a16:creationId xmlns:a16="http://schemas.microsoft.com/office/drawing/2014/main" id="{996AAB61-A0F4-414C-A043-5D1C109766C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145638177"/>
              </p:ext>
            </p:extLst>
          </p:nvPr>
        </p:nvGraphicFramePr>
        <p:xfrm>
          <a:off x="323528" y="701148"/>
          <a:ext cx="8064896" cy="44423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7895531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4">
            <a:extLst>
              <a:ext uri="{FF2B5EF4-FFF2-40B4-BE49-F238E27FC236}">
                <a16:creationId xmlns:a16="http://schemas.microsoft.com/office/drawing/2014/main" id="{EF67938B-590E-43E6-8057-EEEF777EFB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23678" y="546234"/>
            <a:ext cx="4896644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ru-RU" altLang="ru-RU" sz="1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Муниципальный долг (млн рублей)</a:t>
            </a:r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id="{B4C9C84F-359B-4A5D-8F94-11F1C965F236}"/>
              </a:ext>
            </a:extLst>
          </p:cNvPr>
          <p:cNvSpPr/>
          <p:nvPr/>
        </p:nvSpPr>
        <p:spPr>
          <a:xfrm>
            <a:off x="8748464" y="536917"/>
            <a:ext cx="360000" cy="360000"/>
          </a:xfrm>
          <a:prstGeom prst="ellipse">
            <a:avLst/>
          </a:prstGeom>
          <a:solidFill>
            <a:schemeClr val="bg2">
              <a:lumMod val="90000"/>
            </a:schemeClr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b="1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5</a:t>
            </a:r>
          </a:p>
        </p:txBody>
      </p:sp>
      <p:graphicFrame>
        <p:nvGraphicFramePr>
          <p:cNvPr id="7" name="Объект 6">
            <a:extLst>
              <a:ext uri="{FF2B5EF4-FFF2-40B4-BE49-F238E27FC236}">
                <a16:creationId xmlns:a16="http://schemas.microsoft.com/office/drawing/2014/main" id="{5E9A8C6E-0A91-4FBF-BBFD-AB158B9FFE0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54071464"/>
              </p:ext>
            </p:extLst>
          </p:nvPr>
        </p:nvGraphicFramePr>
        <p:xfrm>
          <a:off x="70867" y="947067"/>
          <a:ext cx="9037637" cy="4144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02" name="Лист" r:id="rId3" imgW="7299856" imgH="3535704" progId="Excel.Sheet.12">
                  <p:embed/>
                </p:oleObj>
              </mc:Choice>
              <mc:Fallback>
                <p:oleObj name="Лист" r:id="rId3" imgW="7299856" imgH="3535704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70867" y="947067"/>
                        <a:ext cx="9037637" cy="41449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097462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Специальное оформление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127718</TotalTime>
  <Words>183</Words>
  <Application>Microsoft Office PowerPoint</Application>
  <PresentationFormat>Экран (16:9)</PresentationFormat>
  <Paragraphs>73</Paragraphs>
  <Slides>6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3" baseType="lpstr">
      <vt:lpstr>Arial</vt:lpstr>
      <vt:lpstr>Calibri</vt:lpstr>
      <vt:lpstr>DejaVu Sans</vt:lpstr>
      <vt:lpstr>Georgia</vt:lpstr>
      <vt:lpstr>Times New Roman</vt:lpstr>
      <vt:lpstr>Специальное оформление</vt:lpstr>
      <vt:lpstr>Лист Microsoft Excel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dde</dc:creator>
  <cp:lastModifiedBy>user</cp:lastModifiedBy>
  <cp:revision>188</cp:revision>
  <cp:lastPrinted>2022-08-02T13:52:04Z</cp:lastPrinted>
  <dcterms:modified xsi:type="dcterms:W3CDTF">2023-03-03T09:41:48Z</dcterms:modified>
</cp:coreProperties>
</file>

<file path=docProps/core0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2010-09-28T04:44:59Z</dcterms:created>
  <dc:creator>pavel</dc:creator>
  <dc:description/>
  <dc:language>ru-RU</dc:language>
  <cp:lastModifiedBy/>
  <cp:lastPrinted>2017-09-29T13:28:55Z</cp:lastPrinted>
  <dcterms:modified xsi:type="dcterms:W3CDTF">2020-04-07T13:15:50Z</dcterms:modified>
  <cp:revision>17353</cp:revision>
  <dc:subject/>
  <dc:title>Совместное заседание Координационного совещания руководителей правоохранительных органов Орловской области и Координационного Совета по противодействию коррупции в Орловской области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14.0000</vt:lpwstr>
  </property>
  <property fmtid="{D5CDD505-2E9C-101B-9397-08002B2CF9AE}" pid="3" name="HiddenSlides">
    <vt:i4>0</vt:i4>
  </property>
  <property fmtid="{D5CDD505-2E9C-101B-9397-08002B2CF9AE}" pid="4" name="HyperlinksChanged">
    <vt:bool>false</vt:bool>
  </property>
  <property fmtid="{D5CDD505-2E9C-101B-9397-08002B2CF9AE}" pid="5" name="LinksUpToDate">
    <vt:bool>false</vt:bool>
  </property>
  <property fmtid="{D5CDD505-2E9C-101B-9397-08002B2CF9AE}" pid="6" name="MMClips">
    <vt:i4>0</vt:i4>
  </property>
  <property fmtid="{D5CDD505-2E9C-101B-9397-08002B2CF9AE}" pid="7" name="Notes">
    <vt:i4>23</vt:i4>
  </property>
  <property fmtid="{D5CDD505-2E9C-101B-9397-08002B2CF9AE}" pid="8" name="PresentationFormat">
    <vt:lpwstr>Экран (4:3)</vt:lpwstr>
  </property>
  <property fmtid="{D5CDD505-2E9C-101B-9397-08002B2CF9AE}" pid="9" name="ScaleCrop">
    <vt:bool>false</vt:bool>
  </property>
  <property fmtid="{D5CDD505-2E9C-101B-9397-08002B2CF9AE}" pid="10" name="ShareDoc">
    <vt:bool>false</vt:bool>
  </property>
  <property fmtid="{D5CDD505-2E9C-101B-9397-08002B2CF9AE}" pid="11" name="Slides">
    <vt:i4>95</vt:i4>
  </property>
</Properties>
</file>