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>
        <p:scale>
          <a:sx n="110" d="100"/>
          <a:sy n="110" d="100"/>
        </p:scale>
        <p:origin x="1008" y="7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полугодие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7850159751714444E-2"/>
                  <c:y val="-9.66943836482714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9 463,5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3 413,7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6 049,8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9463.5</c:v>
                </c:pt>
                <c:pt idx="1">
                  <c:v>3413.7</c:v>
                </c:pt>
                <c:pt idx="2">
                  <c:v>6049.8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полугодие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9.9825333275128408E-2"/>
                  <c:y val="-1.9289784294418976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11 314,5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17604285545017"/>
                      <c:h val="5.38792007245436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4450181786433682E-2"/>
                  <c:y val="-2.2496481919686354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3 546,0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7 768,5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11314.5</c:v>
                </c:pt>
                <c:pt idx="1">
                  <c:v>3546</c:v>
                </c:pt>
                <c:pt idx="2">
                  <c:v>7768.5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57253554105802E-2"/>
          <c:y val="2.616950698772060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I полугодие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2708492570925595E-2"/>
                  <c:y val="-1.13385972994496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597296533098611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4.5416985141851747E-3"/>
                  <c:y val="-1.7007895949174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7.5694975236418657E-3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6652894552012104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721.1</c:v>
                </c:pt>
                <c:pt idx="1">
                  <c:v>281.5</c:v>
                </c:pt>
                <c:pt idx="2">
                  <c:v>916.9</c:v>
                </c:pt>
                <c:pt idx="3">
                  <c:v>3654.9</c:v>
                </c:pt>
                <c:pt idx="4">
                  <c:v>551.29999999999995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 I полугодие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8138228429377511E-2"/>
                  <c:y val="-1.9451634032245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2.8764090589839086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4.2261478682396755E-2"/>
                  <c:y val="-3.6068915405494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7.4181075731690166E-2"/>
                  <c:y val="-1.9842545274036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3.1791889599295832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675.2</c:v>
                </c:pt>
                <c:pt idx="1">
                  <c:v>308.5</c:v>
                </c:pt>
                <c:pt idx="2">
                  <c:v>1966.9</c:v>
                </c:pt>
                <c:pt idx="3">
                  <c:v>4063.1</c:v>
                </c:pt>
                <c:pt idx="4">
                  <c:v>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767258865283135"/>
          <c:y val="0.9350956098772618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334995036393807E-2"/>
          <c:y val="2.7665771341310659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полугодие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5.2283953216667692E-2"/>
                  <c:y val="1.349958937024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1.8476783002946761E-2"/>
                  <c:y val="-1.50890043336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2.7782867315817954E-2"/>
                  <c:y val="-1.4456999331228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5.039122637167299E-3"/>
                  <c:y val="-1.8861255417041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2.339401804817386E-2"/>
                  <c:y val="-3.0805945308909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8.3984843977909264E-3"/>
                  <c:y val="-2.4835475796806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5.039122637167299E-3"/>
                  <c:y val="-2.6405757583858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1565</c:v>
                </c:pt>
                <c:pt idx="1">
                  <c:v>72.5</c:v>
                </c:pt>
                <c:pt idx="2">
                  <c:v>219.6</c:v>
                </c:pt>
                <c:pt idx="3">
                  <c:v>12.6</c:v>
                </c:pt>
                <c:pt idx="4">
                  <c:v>294.8</c:v>
                </c:pt>
                <c:pt idx="5">
                  <c:v>358.3</c:v>
                </c:pt>
                <c:pt idx="6">
                  <c:v>371.4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полугодие 2022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3.4135992058230064E-2"/>
                  <c:y val="-1.0374664252991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99-465F-92E3-865A44611A59}"/>
                </c:ext>
              </c:extLst>
            </c:dLbl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2.9191648956567551E-2"/>
                  <c:y val="-1.980335518275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3.1006859452892228E-2"/>
                  <c:y val="-2.2001640340615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6181463708333486E-2"/>
                  <c:y val="-7.22659355932135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4.535210373450544E-2"/>
                  <c:y val="-3.3950259750674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1755.2</c:v>
                </c:pt>
                <c:pt idx="1">
                  <c:v>1.2</c:v>
                </c:pt>
                <c:pt idx="2">
                  <c:v>115.9</c:v>
                </c:pt>
                <c:pt idx="3">
                  <c:v>12.1</c:v>
                </c:pt>
                <c:pt idx="4">
                  <c:v>244.8</c:v>
                </c:pt>
                <c:pt idx="5">
                  <c:v>354.8</c:v>
                </c:pt>
                <c:pt idx="6">
                  <c:v>428.5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810017031377550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полугодие 2021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2517597251099083E-2"/>
                  <c:y val="-2.379329748367842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9103,8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11492572253877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5.1965952195787771E-2"/>
                  <c:y val="-6.5500524483091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1.7321984065262589E-2"/>
                  <c:y val="-1.8145846887153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5.8264855492246893E-2"/>
                  <c:y val="-1.8246163537419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9103.7999999999993</c:v>
                </c:pt>
                <c:pt idx="1">
                  <c:v>590.20000000000005</c:v>
                </c:pt>
                <c:pt idx="2">
                  <c:v>760.8</c:v>
                </c:pt>
                <c:pt idx="3">
                  <c:v>6589.6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полугодие 2022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3224750821337281E-2"/>
                  <c:y val="-2.1170191309697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11260,3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736205897757389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6.0626944228418946E-2"/>
                  <c:y val="-3.286630239880791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1424,6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161958195121165E-2"/>
                      <c:h val="4.9021440721438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3.7793419778754743E-2"/>
                  <c:y val="-2.076911600424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7.8736291205739051E-2"/>
                  <c:y val="-4.4963488793375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11260.3</c:v>
                </c:pt>
                <c:pt idx="1">
                  <c:v>1424.6</c:v>
                </c:pt>
                <c:pt idx="2">
                  <c:v>754</c:v>
                </c:pt>
                <c:pt idx="3">
                  <c:v>7655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64709675115461"/>
          <c:y val="0.94469074837612854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0.73396</cdr:x>
      <cdr:y>0.22166</cdr:y>
    </cdr:from>
    <cdr:to>
      <cdr:x>0.79945</cdr:x>
      <cdr:y>0.29447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649233" y="875923"/>
          <a:ext cx="504082" cy="287744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0.21006</cdr:x>
      <cdr:y>0.05766</cdr:y>
    </cdr:from>
    <cdr:to>
      <cdr:x>0.2849</cdr:x>
      <cdr:y>0.13055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16785" y="227851"/>
          <a:ext cx="576064" cy="288032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0.46265</cdr:x>
      <cdr:y>0.38565</cdr:y>
    </cdr:from>
    <cdr:to>
      <cdr:x>0.57493</cdr:x>
      <cdr:y>0.4499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561001" y="1523995"/>
          <a:ext cx="864213" cy="2538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 132,3</a:t>
          </a:r>
        </a:p>
      </cdr:txBody>
    </cdr:sp>
  </cdr:relSizeAnchor>
  <cdr:relSizeAnchor xmlns:cdr="http://schemas.openxmlformats.org/drawingml/2006/chartDrawing">
    <cdr:from>
      <cdr:x>0.67783</cdr:x>
      <cdr:y>0.20343</cdr:y>
    </cdr:from>
    <cdr:to>
      <cdr:x>0.79009</cdr:x>
      <cdr:y>0.26964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217185" y="803915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1 718,7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0.49187</cdr:x>
      <cdr:y>0.4221</cdr:y>
    </cdr:from>
    <cdr:to>
      <cdr:x>0.56203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785929" y="1668011"/>
          <a:ext cx="540000" cy="14668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0.16328</cdr:x>
      <cdr:y>0.03944</cdr:y>
    </cdr:from>
    <cdr:to>
      <cdr:x>0.25683</cdr:x>
      <cdr:y>0.10564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256745" y="155843"/>
          <a:ext cx="720081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+ 1851,0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0.18138</cdr:x>
      <cdr:y>0.52878</cdr:y>
    </cdr:from>
    <cdr:to>
      <cdr:x>0.23848</cdr:x>
      <cdr:y>0.5663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>
          <a:off x="1547664" y="2082024"/>
          <a:ext cx="487282" cy="14772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0.34171</cdr:x>
      <cdr:y>0.53887</cdr:y>
    </cdr:from>
    <cdr:to>
      <cdr:x>0.40499</cdr:x>
      <cdr:y>0.59373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915816" y="2121738"/>
          <a:ext cx="539978" cy="21603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0.3164</cdr:x>
      <cdr:y>0.52054</cdr:y>
    </cdr:from>
    <cdr:to>
      <cdr:x>0.39662</cdr:x>
      <cdr:y>0.58698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699792" y="2049596"/>
          <a:ext cx="684513" cy="261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27,0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0.45143</cdr:x>
      <cdr:y>0.36513</cdr:y>
    </cdr:from>
    <cdr:to>
      <cdr:x>0.53581</cdr:x>
      <cdr:y>0.43157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3851989" y="1437665"/>
          <a:ext cx="720011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1050,1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0.79895</cdr:x>
      <cdr:y>0.47892</cdr:y>
    </cdr:from>
    <cdr:to>
      <cdr:x>0.89178</cdr:x>
      <cdr:y>0.53714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817370" y="1885711"/>
          <a:ext cx="792113" cy="229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219,7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0.48096</cdr:x>
      <cdr:y>0.39739</cdr:y>
    </cdr:from>
    <cdr:to>
      <cdr:x>0.54424</cdr:x>
      <cdr:y>0.45225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103989" y="1564670"/>
          <a:ext cx="539978" cy="21603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0.66239</cdr:x>
      <cdr:y>0.06222</cdr:y>
    </cdr:from>
    <cdr:to>
      <cdr:x>0.72567</cdr:x>
      <cdr:y>0.11708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652142" y="244979"/>
          <a:ext cx="539978" cy="21603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0.81966</cdr:x>
      <cdr:y>0.51143</cdr:y>
    </cdr:from>
    <cdr:to>
      <cdr:x>0.88295</cdr:x>
      <cdr:y>0.5663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 flipV="1">
          <a:off x="6994156" y="2013723"/>
          <a:ext cx="539978" cy="21603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0.08871</cdr:x>
      <cdr:y>0.03553</cdr:y>
    </cdr:from>
    <cdr:to>
      <cdr:x>0.14919</cdr:x>
      <cdr:y>0.09969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792088" y="135305"/>
          <a:ext cx="540000" cy="2443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0.05645</cdr:x>
      <cdr:y>0</cdr:y>
    </cdr:from>
    <cdr:to>
      <cdr:x>0.1327</cdr:x>
      <cdr:y>0.06416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504056" y="0"/>
          <a:ext cx="680785" cy="244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190,2</a:t>
          </a:r>
          <a:endParaRPr lang="ru-RU" sz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0.23387</cdr:x>
      <cdr:y>0.47811</cdr:y>
    </cdr:from>
    <cdr:to>
      <cdr:x>0.29435</cdr:x>
      <cdr:y>0.53407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088232" y="1820508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0.23837</cdr:x>
      <cdr:y>0.43988</cdr:y>
    </cdr:from>
    <cdr:to>
      <cdr:x>0.30376</cdr:x>
      <cdr:y>0.52544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128376" y="1674953"/>
          <a:ext cx="583912" cy="3257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- 71,3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0.37903</cdr:x>
      <cdr:y>0.42097</cdr:y>
    </cdr:from>
    <cdr:to>
      <cdr:x>0.4479</cdr:x>
      <cdr:y>0.50652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384376" y="1602923"/>
          <a:ext cx="614956" cy="32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- 103,7</a:t>
          </a:r>
          <a:endParaRPr lang="en-US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0.48485</cdr:x>
      <cdr:y>0.44161</cdr:y>
    </cdr:from>
    <cdr:to>
      <cdr:x>0.5553</cdr:x>
      <cdr:y>0.50411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7A14AF51-CD3C-4348-9F85-961D9DE68758}"/>
            </a:ext>
          </a:extLst>
        </cdr:cNvPr>
        <cdr:cNvSpPr txBox="1"/>
      </cdr:nvSpPr>
      <cdr:spPr>
        <a:xfrm xmlns:a="http://schemas.openxmlformats.org/drawingml/2006/main">
          <a:off x="4329188" y="1681527"/>
          <a:ext cx="629047" cy="2379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0,5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0.6129</cdr:x>
      <cdr:y>0.37823</cdr:y>
    </cdr:from>
    <cdr:to>
      <cdr:x>0.67742</cdr:x>
      <cdr:y>0.46156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5472608" y="1440173"/>
          <a:ext cx="576099" cy="31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-50,0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0.72581</cdr:x>
      <cdr:y>0.37821</cdr:y>
    </cdr:from>
    <cdr:to>
      <cdr:x>0.79626</cdr:x>
      <cdr:y>0.46155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480720" y="1440116"/>
          <a:ext cx="629048" cy="3173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- 3,5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0.83065</cdr:x>
      <cdr:y>0.32564</cdr:y>
    </cdr:from>
    <cdr:to>
      <cdr:x>0.91871</cdr:x>
      <cdr:y>0.40897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416824" y="1239949"/>
          <a:ext cx="786287" cy="3172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57,1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0.35484</cdr:x>
      <cdr:y>0.44726</cdr:y>
    </cdr:from>
    <cdr:to>
      <cdr:x>0.41532</cdr:x>
      <cdr:y>0.50322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>
          <a:off x="3168352" y="1703039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0.46774</cdr:x>
      <cdr:y>0.47419</cdr:y>
    </cdr:from>
    <cdr:to>
      <cdr:x>0.52822</cdr:x>
      <cdr:y>0.53015</cdr:y>
    </cdr:to>
    <cdr:cxnSp macro="">
      <cdr:nvCxnSpPr>
        <cdr:cNvPr id="22" name="Прямая со стрелкой 21">
          <a:extLst xmlns:a="http://schemas.openxmlformats.org/drawingml/2006/main">
            <a:ext uri="{FF2B5EF4-FFF2-40B4-BE49-F238E27FC236}">
              <a16:creationId xmlns:a16="http://schemas.microsoft.com/office/drawing/2014/main" id="{14167A02-52F8-4C57-8742-5BB60CDC8459}"/>
            </a:ext>
          </a:extLst>
        </cdr:cNvPr>
        <cdr:cNvCxnSpPr/>
      </cdr:nvCxnSpPr>
      <cdr:spPr>
        <a:xfrm xmlns:a="http://schemas.openxmlformats.org/drawingml/2006/main">
          <a:off x="4176464" y="1805562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0.59677</cdr:x>
      <cdr:y>0.40129</cdr:y>
    </cdr:from>
    <cdr:to>
      <cdr:x>0.65725</cdr:x>
      <cdr:y>0.45725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>
          <a:off x="5328592" y="1527981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0.70968</cdr:x>
      <cdr:y>0.40129</cdr:y>
    </cdr:from>
    <cdr:to>
      <cdr:x>0.77015</cdr:x>
      <cdr:y>0.45725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>
          <a:off x="6336704" y="1527981"/>
          <a:ext cx="540000" cy="21307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0.85484</cdr:x>
      <cdr:y>0.35702</cdr:y>
    </cdr:from>
    <cdr:to>
      <cdr:x>0.91532</cdr:x>
      <cdr:y>0.42118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632848" y="1359441"/>
          <a:ext cx="540000" cy="24430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0.125</cdr:x>
      <cdr:y>0.12106</cdr:y>
    </cdr:from>
    <cdr:to>
      <cdr:x>0.1875</cdr:x>
      <cdr:y>0.19439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008112" y="525800"/>
          <a:ext cx="504056" cy="31851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0.35714</cdr:x>
      <cdr:y>0.66817</cdr:y>
    </cdr:from>
    <cdr:to>
      <cdr:x>0.4241</cdr:x>
      <cdr:y>0.73448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2880320" y="2902064"/>
          <a:ext cx="540000" cy="288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0.58036</cdr:x>
      <cdr:y>0.68475</cdr:y>
    </cdr:from>
    <cdr:to>
      <cdr:x>0.64286</cdr:x>
      <cdr:y>0.70132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>
          <a:off x="4680520" y="2974091"/>
          <a:ext cx="504056" cy="71989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0.27027</cdr:y>
    </cdr:from>
    <cdr:to>
      <cdr:x>0.83929</cdr:x>
      <cdr:y>0.33659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173872"/>
          <a:ext cx="576064" cy="28804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0.08036</cdr:x>
      <cdr:y>0.10977</cdr:y>
    </cdr:from>
    <cdr:to>
      <cdr:x>0.17858</cdr:x>
      <cdr:y>0.15951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648072" y="476756"/>
          <a:ext cx="792135" cy="2160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2156,5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0.33036</cdr:x>
      <cdr:y>0.65159</cdr:y>
    </cdr:from>
    <cdr:to>
      <cdr:x>0.41964</cdr:x>
      <cdr:y>0.71791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664296" y="2830056"/>
          <a:ext cx="720034" cy="288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834,4</a:t>
          </a:r>
        </a:p>
      </cdr:txBody>
    </cdr:sp>
  </cdr:relSizeAnchor>
  <cdr:relSizeAnchor xmlns:cdr="http://schemas.openxmlformats.org/drawingml/2006/chartDrawing">
    <cdr:from>
      <cdr:x>0.58929</cdr:x>
      <cdr:y>0.63501</cdr:y>
    </cdr:from>
    <cdr:to>
      <cdr:x>0.66965</cdr:x>
      <cdr:y>0.7179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752528" y="2758048"/>
          <a:ext cx="648095" cy="360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-6,8</a:t>
          </a:r>
        </a:p>
      </cdr:txBody>
    </cdr:sp>
  </cdr:relSizeAnchor>
  <cdr:relSizeAnchor xmlns:cdr="http://schemas.openxmlformats.org/drawingml/2006/chartDrawing">
    <cdr:from>
      <cdr:x>0.73214</cdr:x>
      <cdr:y>0.25369</cdr:y>
    </cdr:from>
    <cdr:to>
      <cdr:x>0.83928</cdr:x>
      <cdr:y>0.32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04656" y="1101864"/>
          <a:ext cx="864073" cy="2880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1065,4</a:t>
          </a:r>
          <a:endParaRPr lang="en-US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полугодие 2022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I полугодие 2021 -2022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6877368"/>
              </p:ext>
            </p:extLst>
          </p:nvPr>
        </p:nvGraphicFramePr>
        <p:xfrm>
          <a:off x="650959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816394"/>
              </p:ext>
            </p:extLst>
          </p:nvPr>
        </p:nvGraphicFramePr>
        <p:xfrm>
          <a:off x="0" y="1206093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муниципальных образований Орловской области </a:t>
            </a:r>
          </a:p>
          <a:p>
            <a:pPr algn="ctr"/>
            <a:r>
              <a:rPr lang="ru-RU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b="1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2021 – 2022 годов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619672" y="3075806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45,9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436096" y="1347614"/>
            <a:ext cx="666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408,2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en-US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2021 – 2022 годов (млн рублей)</a:t>
            </a:r>
            <a:endParaRPr lang="ru-RU" alt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7687260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altLang="ru-RU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полугодие 2021 - 2022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4833368"/>
              </p:ext>
            </p:extLst>
          </p:nvPr>
        </p:nvGraphicFramePr>
        <p:xfrm>
          <a:off x="323528" y="821814"/>
          <a:ext cx="8064896" cy="434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17333" y="536917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E9A8C6E-0A91-4FBF-BBFD-AB158B9FF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828063"/>
              </p:ext>
            </p:extLst>
          </p:nvPr>
        </p:nvGraphicFramePr>
        <p:xfrm>
          <a:off x="34925" y="915988"/>
          <a:ext cx="9074150" cy="422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Worksheet" r:id="rId3" imgW="7391377" imgH="3962520" progId="Excel.Sheet.12">
                  <p:embed/>
                </p:oleObj>
              </mc:Choice>
              <mc:Fallback>
                <p:oleObj name="Worksheet" r:id="rId3" imgW="7391377" imgH="39625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25" y="915988"/>
                        <a:ext cx="9074150" cy="4227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126715</TotalTime>
  <Words>178</Words>
  <Application>Microsoft Office PowerPoint</Application>
  <PresentationFormat>Экран (16:9)</PresentationFormat>
  <Paragraphs>71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Специальное оформление</vt:lpstr>
      <vt:lpstr>Лист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2</cp:lastModifiedBy>
  <cp:revision>141</cp:revision>
  <cp:lastPrinted>2022-08-02T13:52:04Z</cp:lastPrinted>
  <dcterms:modified xsi:type="dcterms:W3CDTF">2022-08-03T07:38:29Z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