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140" d="100"/>
          <a:sy n="140" d="100"/>
        </p:scale>
        <p:origin x="162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1250137716995212E-2"/>
                  <c:y val="-1.931078775897842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4 039,6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1 657,8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2 381,8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4039.7</c:v>
                </c:pt>
                <c:pt idx="1">
                  <c:v>1657.8</c:v>
                </c:pt>
                <c:pt idx="2">
                  <c:v>2381.5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3525212084172625E-2"/>
                  <c:y val="-3.21449168199540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4 536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2800176277753873E-2"/>
                  <c:y val="-3.535161444522132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1 670,7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2 865,3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4536</c:v>
                </c:pt>
                <c:pt idx="1">
                  <c:v>1670.7</c:v>
                </c:pt>
                <c:pt idx="2">
                  <c:v>2865.3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2.616950698772060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I квартал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2708492570925595E-2"/>
                  <c:y val="-1.13385972994496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597296533098611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4.5416985141851747E-3"/>
                  <c:y val="-1.700789594917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7.5694975236418657E-3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94552012104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383.4</c:v>
                </c:pt>
                <c:pt idx="1">
                  <c:v>54.8</c:v>
                </c:pt>
                <c:pt idx="2">
                  <c:v>407.2</c:v>
                </c:pt>
                <c:pt idx="3">
                  <c:v>1454.6</c:v>
                </c:pt>
                <c:pt idx="4">
                  <c:v>163.80000000000001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 I квартал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0277990094567463E-2"/>
                  <c:y val="-2.2677194598899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764090589839086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4.2261478682396755E-2"/>
                  <c:y val="-3.6068915405494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7.4181075731690166E-2"/>
                  <c:y val="-1.984254527403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3.1791889599295832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301.89999999999998</c:v>
                </c:pt>
                <c:pt idx="1">
                  <c:v>241.3</c:v>
                </c:pt>
                <c:pt idx="2">
                  <c:v>549.9</c:v>
                </c:pt>
                <c:pt idx="3">
                  <c:v>1597.1</c:v>
                </c:pt>
                <c:pt idx="4">
                  <c:v>193.3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023084636165601"/>
          <c:y val="0.9350956098772618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334995036393807E-2"/>
          <c:y val="2.7665771341310659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1.8476783002946761E-2"/>
                  <c:y val="-1.50890043336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2.7782867315817954E-2"/>
                  <c:y val="-1.4456999331228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5.039122637167299E-3"/>
                  <c:y val="-1.886125541704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2.339401804817386E-2"/>
                  <c:y val="-3.0805945308909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8.3984843977909264E-3"/>
                  <c:y val="-2.4835475796806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5.039122637167299E-3"/>
                  <c:y val="-2.640575758385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718.1</c:v>
                </c:pt>
                <c:pt idx="1">
                  <c:v>68.3</c:v>
                </c:pt>
                <c:pt idx="2">
                  <c:v>100.2</c:v>
                </c:pt>
                <c:pt idx="3">
                  <c:v>7.4</c:v>
                </c:pt>
                <c:pt idx="4">
                  <c:v>160.80000000000001</c:v>
                </c:pt>
                <c:pt idx="5">
                  <c:v>166.5</c:v>
                </c:pt>
                <c:pt idx="6">
                  <c:v>207.1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2022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3.4135992058230064E-2"/>
                  <c:y val="-1.0374664252991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3.1006859452892228E-2"/>
                  <c:y val="-2.2001640340615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6181463708333486E-2"/>
                  <c:y val="-7.22659355932135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4.535210373450544E-2"/>
                  <c:y val="-3.3950259750674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763.6</c:v>
                </c:pt>
                <c:pt idx="1">
                  <c:v>1.1000000000000001</c:v>
                </c:pt>
                <c:pt idx="2">
                  <c:v>91.1</c:v>
                </c:pt>
                <c:pt idx="3">
                  <c:v>7.3</c:v>
                </c:pt>
                <c:pt idx="4">
                  <c:v>116</c:v>
                </c:pt>
                <c:pt idx="5">
                  <c:v>163.9</c:v>
                </c:pt>
                <c:pt idx="6">
                  <c:v>241.5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3069242306410417E-2"/>
                  <c:y val="-3.548940857278894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3 710,0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11492572253877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1965952195787771E-2"/>
                  <c:y val="-6.550052448309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1.7321984065262589E-2"/>
                  <c:y val="-1.8145846887153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8264855492246893E-2"/>
                  <c:y val="-1.824616353741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3710</c:v>
                </c:pt>
                <c:pt idx="1">
                  <c:v>252</c:v>
                </c:pt>
                <c:pt idx="2">
                  <c:v>231.7</c:v>
                </c:pt>
                <c:pt idx="3">
                  <c:v>2740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7713210436935553E-2"/>
                  <c:y val="-2.1170191309697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4 541,0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5.6690129668132E-2"/>
                  <c:y val="-3.286630239880791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3.7793419778754743E-2"/>
                  <c:y val="-2.076911600424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7.8736291205739051E-2"/>
                  <c:y val="-4.4963488793375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4541</c:v>
                </c:pt>
                <c:pt idx="1">
                  <c:v>395.4</c:v>
                </c:pt>
                <c:pt idx="2">
                  <c:v>235.8</c:v>
                </c:pt>
                <c:pt idx="3">
                  <c:v>3196.9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0.74331</cdr:x>
      <cdr:y>0.2581</cdr:y>
    </cdr:from>
    <cdr:to>
      <cdr:x>0.81816</cdr:x>
      <cdr:y>0.29447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721241" y="1019939"/>
          <a:ext cx="576116" cy="143724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0.21941</cdr:x>
      <cdr:y>0.06557</cdr:y>
    </cdr:from>
    <cdr:to>
      <cdr:x>0.2849</cdr:x>
      <cdr:y>0.10202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259125"/>
          <a:ext cx="504073" cy="14404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0.47081</cdr:x>
      <cdr:y>0.36743</cdr:y>
    </cdr:from>
    <cdr:to>
      <cdr:x>0.58309</cdr:x>
      <cdr:y>0.43168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23823" y="1451987"/>
          <a:ext cx="864212" cy="2538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1</a:t>
          </a:r>
          <a:r>
            <a:rPr lang="en-US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2,9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0.71525</cdr:x>
      <cdr:y>0.20343</cdr:y>
    </cdr:from>
    <cdr:to>
      <cdr:x>0.82751</cdr:x>
      <cdr:y>0.26963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05217" y="803915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483,5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0.49421</cdr:x>
      <cdr:y>0.40387</cdr:y>
    </cdr:from>
    <cdr:to>
      <cdr:x>0.5597</cdr:x>
      <cdr:y>0.44099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03892" y="1596003"/>
          <a:ext cx="504073" cy="146688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0.19134</cdr:x>
      <cdr:y>0.02121</cdr:y>
    </cdr:from>
    <cdr:to>
      <cdr:x>0.32604</cdr:x>
      <cdr:y>0.08741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472769" y="83835"/>
          <a:ext cx="1036779" cy="261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496,4</a:t>
          </a:r>
          <a:endParaRPr lang="ru-RU" alt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0.18138</cdr:x>
      <cdr:y>0.47028</cdr:y>
    </cdr:from>
    <cdr:to>
      <cdr:x>0.22662</cdr:x>
      <cdr:y>0.5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>
          <a:off x="1547664" y="1851676"/>
          <a:ext cx="386093" cy="11702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0.34171</cdr:x>
      <cdr:y>0.54801</cdr:y>
    </cdr:from>
    <cdr:to>
      <cdr:x>0.39235</cdr:x>
      <cdr:y>0.58458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915816" y="2157745"/>
          <a:ext cx="432108" cy="14399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0.83116</cdr:x>
      <cdr:y>0.51144</cdr:y>
    </cdr:from>
    <cdr:to>
      <cdr:x>0.89023</cdr:x>
      <cdr:y>0.56631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437D52F0-4106-469A-99B7-883A870B885F}"/>
            </a:ext>
          </a:extLst>
        </cdr:cNvPr>
        <cdr:cNvCxnSpPr/>
      </cdr:nvCxnSpPr>
      <cdr:spPr>
        <a:xfrm xmlns:a="http://schemas.openxmlformats.org/drawingml/2006/main" flipV="1">
          <a:off x="7092280" y="2013729"/>
          <a:ext cx="504041" cy="2160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0.3164</cdr:x>
      <cdr:y>0.49871</cdr:y>
    </cdr:from>
    <cdr:to>
      <cdr:x>0.39662</cdr:x>
      <cdr:y>0.56515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699792" y="1963606"/>
          <a:ext cx="684513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186,5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0.48517</cdr:x>
      <cdr:y>0.3568</cdr:y>
    </cdr:from>
    <cdr:to>
      <cdr:x>0.56955</cdr:x>
      <cdr:y>0.42324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139952" y="1404883"/>
          <a:ext cx="720011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142,7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0.80584</cdr:x>
      <cdr:y>0.47089</cdr:y>
    </cdr:from>
    <cdr:to>
      <cdr:x>0.89867</cdr:x>
      <cdr:y>0.52911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876230" y="1854085"/>
          <a:ext cx="792114" cy="2292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29,5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0.51172</cdr:x>
      <cdr:y>0.41664</cdr:y>
    </cdr:from>
    <cdr:to>
      <cdr:x>0.5518</cdr:x>
      <cdr:y>0.45322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1B081D5A-C02C-4E19-B212-7911DCF5D0BD}"/>
            </a:ext>
          </a:extLst>
        </cdr:cNvPr>
        <cdr:cNvCxnSpPr/>
      </cdr:nvCxnSpPr>
      <cdr:spPr>
        <a:xfrm xmlns:a="http://schemas.openxmlformats.org/drawingml/2006/main" flipV="1">
          <a:off x="4366440" y="1640463"/>
          <a:ext cx="342001" cy="14403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0.10484</cdr:x>
      <cdr:y>0.01961</cdr:y>
    </cdr:from>
    <cdr:to>
      <cdr:x>0.16198</cdr:x>
      <cdr:y>0.08377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936104" y="72008"/>
          <a:ext cx="510202" cy="23562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0.08065</cdr:x>
      <cdr:y>0</cdr:y>
    </cdr:from>
    <cdr:to>
      <cdr:x>0.14516</cdr:x>
      <cdr:y>0.06416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720080" y="0"/>
          <a:ext cx="576064" cy="2356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45,5</a:t>
          </a:r>
          <a:endParaRPr lang="ru-RU" sz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0.23387</cdr:x>
      <cdr:y>0.47202</cdr:y>
    </cdr:from>
    <cdr:to>
      <cdr:x>0.27419</cdr:x>
      <cdr:y>0.52798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088232" y="1733461"/>
          <a:ext cx="360008" cy="20548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0.23387</cdr:x>
      <cdr:y>0.41444</cdr:y>
    </cdr:from>
    <cdr:to>
      <cdr:x>0.3291</cdr:x>
      <cdr:y>0.5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088232" y="1521992"/>
          <a:ext cx="850308" cy="3142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- 67,2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0.34677</cdr:x>
      <cdr:y>0.45098</cdr:y>
    </cdr:from>
    <cdr:to>
      <cdr:x>0.39516</cdr:x>
      <cdr:y>0.48485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D2018D6A-A1F2-4D4E-929E-98623DB23DAA}"/>
            </a:ext>
          </a:extLst>
        </cdr:cNvPr>
        <cdr:cNvCxnSpPr/>
      </cdr:nvCxnSpPr>
      <cdr:spPr>
        <a:xfrm xmlns:a="http://schemas.openxmlformats.org/drawingml/2006/main">
          <a:off x="3096344" y="1656184"/>
          <a:ext cx="432048" cy="12438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0.35484</cdr:x>
      <cdr:y>0.39216</cdr:y>
    </cdr:from>
    <cdr:to>
      <cdr:x>0.41935</cdr:x>
      <cdr:y>0.47771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168353" y="1440160"/>
          <a:ext cx="576064" cy="314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- 9,1</a:t>
          </a:r>
          <a:endParaRPr lang="en-US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0.47798</cdr:x>
      <cdr:y>0.47916</cdr:y>
    </cdr:from>
    <cdr:to>
      <cdr:x>0.52201</cdr:x>
      <cdr:y>0.52083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53D437E4-3774-4B64-8CB5-45302E168455}"/>
            </a:ext>
          </a:extLst>
        </cdr:cNvPr>
        <cdr:cNvCxnSpPr/>
      </cdr:nvCxnSpPr>
      <cdr:spPr>
        <a:xfrm xmlns:a="http://schemas.openxmlformats.org/drawingml/2006/main">
          <a:off x="4267924" y="1759689"/>
          <a:ext cx="393143" cy="15302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0.47984</cdr:x>
      <cdr:y>0.41736</cdr:y>
    </cdr:from>
    <cdr:to>
      <cdr:x>0.55029</cdr:x>
      <cdr:y>0.47986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284476" y="1532706"/>
          <a:ext cx="629047" cy="229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0,1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0.59677</cdr:x>
      <cdr:y>0.39216</cdr:y>
    </cdr:from>
    <cdr:to>
      <cdr:x>0.65191</cdr:x>
      <cdr:y>0.45167</cdr:y>
    </cdr:to>
    <cdr:cxnSp macro="">
      <cdr:nvCxnSpPr>
        <cdr:cNvPr id="17" name="Прямая со стрелкой 16">
          <a:extLst xmlns:a="http://schemas.openxmlformats.org/drawingml/2006/main">
            <a:ext uri="{FF2B5EF4-FFF2-40B4-BE49-F238E27FC236}">
              <a16:creationId xmlns:a16="http://schemas.microsoft.com/office/drawing/2014/main" id="{69891639-8C5E-48D3-A7CC-73A74D1389C6}"/>
            </a:ext>
          </a:extLst>
        </cdr:cNvPr>
        <cdr:cNvCxnSpPr/>
      </cdr:nvCxnSpPr>
      <cdr:spPr>
        <a:xfrm xmlns:a="http://schemas.openxmlformats.org/drawingml/2006/main">
          <a:off x="5328592" y="1440160"/>
          <a:ext cx="492345" cy="21854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0.6129</cdr:x>
      <cdr:y>0.35294</cdr:y>
    </cdr:from>
    <cdr:to>
      <cdr:x>0.67742</cdr:x>
      <cdr:y>0.43627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5472608" y="1296144"/>
          <a:ext cx="576064" cy="306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-44,8</a:t>
          </a:r>
        </a:p>
        <a:p xmlns:a="http://schemas.openxmlformats.org/drawingml/2006/main"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0.71774</cdr:x>
      <cdr:y>0.39216</cdr:y>
    </cdr:from>
    <cdr:to>
      <cdr:x>0.77419</cdr:x>
      <cdr:y>0.43137</cdr:y>
    </cdr:to>
    <cdr:cxnSp macro="">
      <cdr:nvCxnSpPr>
        <cdr:cNvPr id="20" name="Прямая со стрелкой 19">
          <a:extLst xmlns:a="http://schemas.openxmlformats.org/drawingml/2006/main">
            <a:ext uri="{FF2B5EF4-FFF2-40B4-BE49-F238E27FC236}">
              <a16:creationId xmlns:a16="http://schemas.microsoft.com/office/drawing/2014/main" id="{0C8CD43A-440C-4FBD-AB93-904D4ECED621}"/>
            </a:ext>
          </a:extLst>
        </cdr:cNvPr>
        <cdr:cNvCxnSpPr/>
      </cdr:nvCxnSpPr>
      <cdr:spPr>
        <a:xfrm xmlns:a="http://schemas.openxmlformats.org/drawingml/2006/main">
          <a:off x="6408712" y="1440160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0.73387</cdr:x>
      <cdr:y>0.33333</cdr:y>
    </cdr:from>
    <cdr:to>
      <cdr:x>0.80432</cdr:x>
      <cdr:y>0.41667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552728" y="1224136"/>
          <a:ext cx="629048" cy="3060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- 2,6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0.85484</cdr:x>
      <cdr:y>0.31373</cdr:y>
    </cdr:from>
    <cdr:to>
      <cdr:x>0.90768</cdr:x>
      <cdr:y>0.37623</cdr:y>
    </cdr:to>
    <cdr:cxnSp macro="">
      <cdr:nvCxnSpPr>
        <cdr:cNvPr id="23" name="Прямая со стрелкой 22">
          <a:extLst xmlns:a="http://schemas.openxmlformats.org/drawingml/2006/main">
            <a:ext uri="{FF2B5EF4-FFF2-40B4-BE49-F238E27FC236}">
              <a16:creationId xmlns:a16="http://schemas.microsoft.com/office/drawing/2014/main" id="{8F4DA4F4-523F-4AEF-84AC-343BA12B471C}"/>
            </a:ext>
          </a:extLst>
        </cdr:cNvPr>
        <cdr:cNvCxnSpPr/>
      </cdr:nvCxnSpPr>
      <cdr:spPr>
        <a:xfrm xmlns:a="http://schemas.openxmlformats.org/drawingml/2006/main" flipV="1">
          <a:off x="7632848" y="1152128"/>
          <a:ext cx="471807" cy="22952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0.83065</cdr:x>
      <cdr:y>0.27206</cdr:y>
    </cdr:from>
    <cdr:to>
      <cdr:x>0.91871</cdr:x>
      <cdr:y>0.35539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16824" y="999117"/>
          <a:ext cx="786287" cy="306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34,4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0.14286</cdr:x>
      <cdr:y>0.12394</cdr:y>
    </cdr:from>
    <cdr:to>
      <cdr:x>0.20536</cdr:x>
      <cdr:y>0.17368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152128" y="538312"/>
          <a:ext cx="504056" cy="21603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</cdr:x>
      <cdr:y>0.66817</cdr:y>
    </cdr:from>
    <cdr:to>
      <cdr:x>0.4375</cdr:x>
      <cdr:y>0.7179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3024336" y="2902064"/>
          <a:ext cx="504056" cy="21602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0.68475</cdr:y>
    </cdr:from>
    <cdr:to>
      <cdr:x>0.64286</cdr:x>
      <cdr:y>0.7179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80520" y="2974072"/>
          <a:ext cx="504056" cy="1440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0.27027</cdr:y>
    </cdr:from>
    <cdr:to>
      <cdr:x>0.83929</cdr:x>
      <cdr:y>0.33659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173872"/>
          <a:ext cx="576064" cy="2880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0.11607</cdr:x>
      <cdr:y>0.0879</cdr:y>
    </cdr:from>
    <cdr:to>
      <cdr:x>0.21429</cdr:x>
      <cdr:y>0.13764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936104" y="381784"/>
          <a:ext cx="792135" cy="216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831,0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0.35714</cdr:x>
      <cdr:y>0.61843</cdr:y>
    </cdr:from>
    <cdr:to>
      <cdr:x>0.44642</cdr:x>
      <cdr:y>0.68475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880320" y="2686040"/>
          <a:ext cx="720034" cy="288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+ 143,2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0.5625</cdr:x>
      <cdr:y>0.63501</cdr:y>
    </cdr:from>
    <cdr:to>
      <cdr:x>0.64286</cdr:x>
      <cdr:y>0.7179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536504" y="2758048"/>
          <a:ext cx="648095" cy="360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4,1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</cdr:x>
      <cdr:y>0.23711</cdr:y>
    </cdr:from>
    <cdr:to>
      <cdr:x>0.85714</cdr:x>
      <cdr:y>0.30342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048672" y="1029856"/>
          <a:ext cx="864073" cy="288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456,9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квартал 2022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I квартал 2021 -2022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4823777"/>
              </p:ext>
            </p:extLst>
          </p:nvPr>
        </p:nvGraphicFramePr>
        <p:xfrm>
          <a:off x="650959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86688" y="475503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84468" y="4761135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25921"/>
              </p:ext>
            </p:extLst>
          </p:nvPr>
        </p:nvGraphicFramePr>
        <p:xfrm>
          <a:off x="0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за</a:t>
            </a:r>
          </a:p>
          <a:p>
            <a:pPr algn="ctr"/>
            <a:r>
              <a:rPr lang="en-US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2021 – 2022 годов (млн рублей)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92DA41CE-B96C-46C8-8C30-627ABD61DBCB}"/>
              </a:ext>
            </a:extLst>
          </p:cNvPr>
          <p:cNvCxnSpPr>
            <a:cxnSpLocks/>
          </p:cNvCxnSpPr>
          <p:nvPr/>
        </p:nvCxnSpPr>
        <p:spPr>
          <a:xfrm flipV="1">
            <a:off x="5803197" y="1227215"/>
            <a:ext cx="424987" cy="17007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475656" y="285978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- 81,5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652120" y="1029013"/>
            <a:ext cx="66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142,5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en-US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2021 – 2022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788400" y="4786312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4146799"/>
              </p:ext>
            </p:extLst>
          </p:nvPr>
        </p:nvGraphicFramePr>
        <p:xfrm>
          <a:off x="107504" y="1419622"/>
          <a:ext cx="892899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94158" y="411510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2021 - 2022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748464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6931498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584559"/>
              </p:ext>
            </p:extLst>
          </p:nvPr>
        </p:nvGraphicFramePr>
        <p:xfrm>
          <a:off x="53752" y="987574"/>
          <a:ext cx="9036495" cy="4359097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7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кв. 2021 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кв. 2022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(%) в налоговых и неналоговых доходах за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кв.  2022 г.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2 753,5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2 698,9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-54,7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9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Ливны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Урицкий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Свердловский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9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Новосильский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Мценск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Шаблыкинский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Хотынецкий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Малоархангельский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Глазуновский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Орёл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Дмитровский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Краснозоренский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Верховский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494248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126234</TotalTime>
  <Words>307</Words>
  <Application>Microsoft Office PowerPoint</Application>
  <PresentationFormat>Экран (16:9)</PresentationFormat>
  <Paragraphs>156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113</cp:revision>
  <cp:lastPrinted>2021-04-27T06:23:03Z</cp:lastPrinted>
  <dcterms:modified xsi:type="dcterms:W3CDTF">2022-04-29T13:18:29Z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