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2" r:id="rId1"/>
  </p:sldMasterIdLst>
  <p:notesMasterIdLst>
    <p:notesMasterId r:id="rId8"/>
  </p:notesMasterIdLst>
  <p:sldIdLst>
    <p:sldId id="353" r:id="rId2"/>
    <p:sldId id="352" r:id="rId3"/>
    <p:sldId id="368" r:id="rId4"/>
    <p:sldId id="358" r:id="rId5"/>
    <p:sldId id="357" r:id="rId6"/>
    <p:sldId id="367" r:id="rId7"/>
  </p:sldIdLst>
  <p:sldSz cx="9144000" cy="5143500" type="screen16x9"/>
  <p:notesSz cx="9928225" cy="6797675"/>
  <p:defaultTextStyle>
    <a:defPPr>
      <a:defRPr lang="ru-RU"/>
    </a:defPPr>
    <a:lvl1pPr marL="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" initials="2" lastIdx="1" clrIdx="0">
    <p:extLst>
      <p:ext uri="{19B8F6BF-5375-455C-9EA6-DF929625EA0E}">
        <p15:presenceInfo xmlns:p15="http://schemas.microsoft.com/office/powerpoint/2012/main" userId="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7" autoAdjust="0"/>
    <p:restoredTop sz="94660"/>
  </p:normalViewPr>
  <p:slideViewPr>
    <p:cSldViewPr>
      <p:cViewPr varScale="1">
        <p:scale>
          <a:sx n="140" d="100"/>
          <a:sy n="140" d="100"/>
        </p:scale>
        <p:origin x="162" y="2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972121922674762E-2"/>
          <c:y val="6.1848876782795575E-3"/>
          <c:w val="0.89425243719535064"/>
          <c:h val="0.737288067879107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квартал 2021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1250137716995212E-2"/>
                  <c:y val="-1.931078775897842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4 039,6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66-433E-96F6-F0C582A3486C}"/>
                </c:ext>
              </c:extLst>
            </c:dLbl>
            <c:dLbl>
              <c:idx val="1"/>
              <c:layout>
                <c:manualLayout>
                  <c:x val="-4.1250137716995212E-2"/>
                  <c:y val="-1.93107877589784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1 657,8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66-433E-96F6-F0C582A3486C}"/>
                </c:ext>
              </c:extLst>
            </c:dLbl>
            <c:dLbl>
              <c:idx val="2"/>
              <c:layout>
                <c:manualLayout>
                  <c:x val="-4.1250137716995212E-2"/>
                  <c:y val="-1.93107877589784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2 381,8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66-433E-96F6-F0C582A348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4039.7</c:v>
                </c:pt>
                <c:pt idx="1">
                  <c:v>1657.8</c:v>
                </c:pt>
                <c:pt idx="2">
                  <c:v>2381.5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66-433E-96F6-F0C582A3486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квартал 2022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6.3525212084172625E-2"/>
                  <c:y val="-3.21449168199540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4 536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17604285545017"/>
                      <c:h val="5.38792007245436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566-433E-96F6-F0C582A3486C}"/>
                </c:ext>
              </c:extLst>
            </c:dLbl>
            <c:dLbl>
              <c:idx val="1"/>
              <c:layout>
                <c:manualLayout>
                  <c:x val="5.2800176277753873E-2"/>
                  <c:y val="-3.5351614445221322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1 670,7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66-433E-96F6-F0C582A3486C}"/>
                </c:ext>
              </c:extLst>
            </c:dLbl>
            <c:dLbl>
              <c:idx val="2"/>
              <c:layout>
                <c:manualLayout>
                  <c:x val="8.5800286451349919E-2"/>
                  <c:y val="-3.5330357926872009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2 865,3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566-433E-96F6-F0C582A348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Всего доходы</c:v>
                </c:pt>
                <c:pt idx="1">
                  <c:v>Налоговые и 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4536</c:v>
                </c:pt>
                <c:pt idx="1">
                  <c:v>1670.7</c:v>
                </c:pt>
                <c:pt idx="2">
                  <c:v>2865.3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566-433E-96F6-F0C582A348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7816040"/>
        <c:axId val="227815056"/>
        <c:axId val="0"/>
      </c:bar3DChart>
      <c:catAx>
        <c:axId val="227816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27815056"/>
        <c:crosses val="autoZero"/>
        <c:auto val="1"/>
        <c:lblAlgn val="ctr"/>
        <c:lblOffset val="100"/>
        <c:noMultiLvlLbl val="0"/>
      </c:catAx>
      <c:valAx>
        <c:axId val="2278150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227816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857253554105802E-2"/>
          <c:y val="2.6169506987720602E-2"/>
          <c:w val="0.92265439798765914"/>
          <c:h val="0.703745622914326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I квартал 2021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2.2708492570925595E-2"/>
                  <c:y val="-1.13385972994496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539645809502327E-2"/>
                      <c:h val="3.85795773113775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280-447E-8EF1-8A4AF22E502B}"/>
                </c:ext>
              </c:extLst>
            </c:dLbl>
            <c:dLbl>
              <c:idx val="1"/>
              <c:layout>
                <c:manualLayout>
                  <c:x val="-1.0597296533098611E-2"/>
                  <c:y val="-1.1338597299449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280-447E-8EF1-8A4AF22E502B}"/>
                </c:ext>
              </c:extLst>
            </c:dLbl>
            <c:dLbl>
              <c:idx val="2"/>
              <c:layout>
                <c:manualLayout>
                  <c:x val="-4.5416985141851747E-3"/>
                  <c:y val="-1.7007895949174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80-447E-8EF1-8A4AF22E502B}"/>
                </c:ext>
              </c:extLst>
            </c:dLbl>
            <c:dLbl>
              <c:idx val="3"/>
              <c:layout>
                <c:manualLayout>
                  <c:x val="-7.5694975236418657E-3"/>
                  <c:y val="-2.2677194598899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280-447E-8EF1-8A4AF22E502B}"/>
                </c:ext>
              </c:extLst>
            </c:dLbl>
            <c:dLbl>
              <c:idx val="4"/>
              <c:layout>
                <c:manualLayout>
                  <c:x val="-1.6652894552012104E-2"/>
                  <c:y val="-1.1338597299449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280-447E-8EF1-8A4AF22E50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5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МБТ</c:v>
                </c:pt>
              </c:strCache>
            </c:strRef>
          </c:cat>
          <c:val>
            <c:numRef>
              <c:f>Лист1!$B$3:$B$7</c:f>
              <c:numCache>
                <c:formatCode>#,##0.0</c:formatCode>
                <c:ptCount val="5"/>
                <c:pt idx="0">
                  <c:v>383.4</c:v>
                </c:pt>
                <c:pt idx="1">
                  <c:v>54.8</c:v>
                </c:pt>
                <c:pt idx="2">
                  <c:v>407.2</c:v>
                </c:pt>
                <c:pt idx="3">
                  <c:v>1454.6</c:v>
                </c:pt>
                <c:pt idx="4">
                  <c:v>163.80000000000001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80-447E-8EF1-8A4AF22E502B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 I квартал 2022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0277990094567463E-2"/>
                  <c:y val="-2.2677194598899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280-447E-8EF1-8A4AF22E502B}"/>
                </c:ext>
              </c:extLst>
            </c:dLbl>
            <c:dLbl>
              <c:idx val="1"/>
              <c:layout>
                <c:manualLayout>
                  <c:x val="2.8764090589839086E-2"/>
                  <c:y val="-2.2677194598899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280-447E-8EF1-8A4AF22E502B}"/>
                </c:ext>
              </c:extLst>
            </c:dLbl>
            <c:dLbl>
              <c:idx val="2"/>
              <c:layout>
                <c:manualLayout>
                  <c:x val="4.2261478682396755E-2"/>
                  <c:y val="-3.6068915405494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80-447E-8EF1-8A4AF22E502B}"/>
                </c:ext>
              </c:extLst>
            </c:dLbl>
            <c:dLbl>
              <c:idx val="3"/>
              <c:layout>
                <c:manualLayout>
                  <c:x val="7.4181075731690166E-2"/>
                  <c:y val="-1.9842545274036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280-447E-8EF1-8A4AF22E502B}"/>
                </c:ext>
              </c:extLst>
            </c:dLbl>
            <c:dLbl>
              <c:idx val="4"/>
              <c:layout>
                <c:manualLayout>
                  <c:x val="3.1791889599295832E-2"/>
                  <c:y val="-2.2677194598899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280-447E-8EF1-8A4AF22E50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5"/>
                <c:pt idx="0">
                  <c:v>Дотации на выравнивание бюджетной обеспеченности</c:v>
                </c:pt>
                <c:pt idx="1">
                  <c:v>Дотации бюджетам на поддержку мер по обеспечению сбалансированности бюджетов </c:v>
                </c:pt>
                <c:pt idx="2">
                  <c:v>Субсидии</c:v>
                </c:pt>
                <c:pt idx="3">
                  <c:v>Субвенции</c:v>
                </c:pt>
                <c:pt idx="4">
                  <c:v>Иные МБТ</c:v>
                </c:pt>
              </c:strCache>
            </c:strRef>
          </c:cat>
          <c:val>
            <c:numRef>
              <c:f>Лист1!$C$3:$C$7</c:f>
              <c:numCache>
                <c:formatCode>#,##0.0</c:formatCode>
                <c:ptCount val="5"/>
                <c:pt idx="0">
                  <c:v>301.89999999999998</c:v>
                </c:pt>
                <c:pt idx="1">
                  <c:v>241.3</c:v>
                </c:pt>
                <c:pt idx="2">
                  <c:v>549.9</c:v>
                </c:pt>
                <c:pt idx="3">
                  <c:v>1597.1</c:v>
                </c:pt>
                <c:pt idx="4">
                  <c:v>193.3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80-447E-8EF1-8A4AF22E50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42178896"/>
        <c:axId val="642178568"/>
        <c:axId val="0"/>
      </c:bar3DChart>
      <c:dateAx>
        <c:axId val="64217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42178568"/>
        <c:crosses val="autoZero"/>
        <c:auto val="0"/>
        <c:lblOffset val="100"/>
        <c:baseTimeUnit val="days"/>
      </c:dateAx>
      <c:valAx>
        <c:axId val="6421785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642178896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023084636165601"/>
          <c:y val="0.93509560987726181"/>
          <c:w val="0.443627454427239"/>
          <c:h val="6.16789171147407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1334995036393807E-2"/>
          <c:y val="2.7665771341310659E-2"/>
          <c:w val="0.96870867394662241"/>
          <c:h val="0.613454986482983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квартал 2021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9050"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5.2283953216667692E-2"/>
                  <c:y val="1.3499589370244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29-40A0-B18D-A5510682CAB9}"/>
                </c:ext>
              </c:extLst>
            </c:dLbl>
            <c:dLbl>
              <c:idx val="1"/>
              <c:layout>
                <c:manualLayout>
                  <c:x val="-1.8476783002946761E-2"/>
                  <c:y val="-1.5089004333633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C29-40A0-B18D-A5510682CAB9}"/>
                </c:ext>
              </c:extLst>
            </c:dLbl>
            <c:dLbl>
              <c:idx val="2"/>
              <c:layout>
                <c:manualLayout>
                  <c:x val="-2.7782867315817954E-2"/>
                  <c:y val="-1.4456999331228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C29-40A0-B18D-A5510682CAB9}"/>
                </c:ext>
              </c:extLst>
            </c:dLbl>
            <c:dLbl>
              <c:idx val="3"/>
              <c:layout>
                <c:manualLayout>
                  <c:x val="-5.039122637167299E-3"/>
                  <c:y val="-1.8861255417041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29-40A0-B18D-A5510682CAB9}"/>
                </c:ext>
              </c:extLst>
            </c:dLbl>
            <c:dLbl>
              <c:idx val="4"/>
              <c:layout>
                <c:manualLayout>
                  <c:x val="-2.339401804817386E-2"/>
                  <c:y val="-3.0805945308909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C29-40A0-B18D-A5510682CAB9}"/>
                </c:ext>
              </c:extLst>
            </c:dLbl>
            <c:dLbl>
              <c:idx val="5"/>
              <c:layout>
                <c:manualLayout>
                  <c:x val="-8.3984843977909264E-3"/>
                  <c:y val="-2.4835475796806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C29-40A0-B18D-A5510682CAB9}"/>
                </c:ext>
              </c:extLst>
            </c:dLbl>
            <c:dLbl>
              <c:idx val="6"/>
              <c:layout>
                <c:manualLayout>
                  <c:x val="-5.039122637167299E-3"/>
                  <c:y val="-2.6405757583858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C29-40A0-B18D-A5510682CA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Налог на имущество физических лиц 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718.1</c:v>
                </c:pt>
                <c:pt idx="1">
                  <c:v>68.3</c:v>
                </c:pt>
                <c:pt idx="2">
                  <c:v>100.2</c:v>
                </c:pt>
                <c:pt idx="3">
                  <c:v>7.4</c:v>
                </c:pt>
                <c:pt idx="4">
                  <c:v>160.80000000000001</c:v>
                </c:pt>
                <c:pt idx="5">
                  <c:v>166.5</c:v>
                </c:pt>
                <c:pt idx="6">
                  <c:v>207.1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29-40A0-B18D-A5510682CA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квартал 2022 года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3.4135992058230064E-2"/>
                  <c:y val="-1.0374664252991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99-465F-92E3-865A44611A59}"/>
                </c:ext>
              </c:extLst>
            </c:dLbl>
            <c:dLbl>
              <c:idx val="1"/>
              <c:layout>
                <c:manualLayout>
                  <c:x val="2.6617898190523633E-2"/>
                  <c:y val="-1.3518922734075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C29-40A0-B18D-A5510682CAB9}"/>
                </c:ext>
              </c:extLst>
            </c:dLbl>
            <c:dLbl>
              <c:idx val="2"/>
              <c:layout>
                <c:manualLayout>
                  <c:x val="2.9191648956567551E-2"/>
                  <c:y val="-1.9803355182757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29-40A0-B18D-A5510682CAB9}"/>
                </c:ext>
              </c:extLst>
            </c:dLbl>
            <c:dLbl>
              <c:idx val="3"/>
              <c:layout>
                <c:manualLayout>
                  <c:x val="2.6875320731558867E-2"/>
                  <c:y val="-1.8861255417041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29-40A0-B18D-A5510682CAB9}"/>
                </c:ext>
              </c:extLst>
            </c:dLbl>
            <c:dLbl>
              <c:idx val="4"/>
              <c:layout>
                <c:manualLayout>
                  <c:x val="3.1006859452892228E-2"/>
                  <c:y val="-2.2001640340615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C29-40A0-B18D-A5510682CAB9}"/>
                </c:ext>
              </c:extLst>
            </c:dLbl>
            <c:dLbl>
              <c:idx val="5"/>
              <c:layout>
                <c:manualLayout>
                  <c:x val="3.6181463708333486E-2"/>
                  <c:y val="-7.22659355932135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C29-40A0-B18D-A5510682CAB9}"/>
                </c:ext>
              </c:extLst>
            </c:dLbl>
            <c:dLbl>
              <c:idx val="6"/>
              <c:layout>
                <c:manualLayout>
                  <c:x val="4.535210373450544E-2"/>
                  <c:y val="-3.3950259750674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C29-40A0-B18D-A5510682CA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ЕНВД</c:v>
                </c:pt>
                <c:pt idx="2">
                  <c:v>ЕСХН</c:v>
                </c:pt>
                <c:pt idx="3">
                  <c:v>Налог на имущество физических лиц 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>
                  <c:v>763.6</c:v>
                </c:pt>
                <c:pt idx="1">
                  <c:v>1.1000000000000001</c:v>
                </c:pt>
                <c:pt idx="2">
                  <c:v>91.1</c:v>
                </c:pt>
                <c:pt idx="3">
                  <c:v>7.3</c:v>
                </c:pt>
                <c:pt idx="4">
                  <c:v>116</c:v>
                </c:pt>
                <c:pt idx="5">
                  <c:v>163.9</c:v>
                </c:pt>
                <c:pt idx="6">
                  <c:v>241.5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29-40A0-B18D-A5510682CA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74483784"/>
        <c:axId val="574487392"/>
        <c:axId val="0"/>
      </c:bar3DChart>
      <c:catAx>
        <c:axId val="574483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74487392"/>
        <c:crosses val="autoZero"/>
        <c:auto val="1"/>
        <c:lblAlgn val="ctr"/>
        <c:lblOffset val="100"/>
        <c:tickLblSkip val="1"/>
        <c:noMultiLvlLbl val="0"/>
      </c:catAx>
      <c:valAx>
        <c:axId val="5744873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574483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636409446569436E-2"/>
          <c:y val="3.532824168770278E-2"/>
          <c:w val="0.9279269069309759"/>
          <c:h val="0.810017031377550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квартал 2021 года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3.3069242306410417E-2"/>
                  <c:y val="-3.548940857278894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3 710,0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11492572253877E-2"/>
                      <c:h val="4.90214407214382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D69D-4199-9F9A-0996A7D9ACF3}"/>
                </c:ext>
              </c:extLst>
            </c:dLbl>
            <c:dLbl>
              <c:idx val="1"/>
              <c:layout>
                <c:manualLayout>
                  <c:x val="-5.1965952195787771E-2"/>
                  <c:y val="-6.55005244830917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9D-4199-9F9A-0996A7D9ACF3}"/>
                </c:ext>
              </c:extLst>
            </c:dLbl>
            <c:dLbl>
              <c:idx val="2"/>
              <c:layout>
                <c:manualLayout>
                  <c:x val="-1.7321984065262589E-2"/>
                  <c:y val="-1.8145846887153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9D-4199-9F9A-0996A7D9ACF3}"/>
                </c:ext>
              </c:extLst>
            </c:dLbl>
            <c:dLbl>
              <c:idx val="3"/>
              <c:layout>
                <c:manualLayout>
                  <c:x val="-5.8264855492246893E-2"/>
                  <c:y val="-1.8246163537419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9D-4199-9F9A-0996A7D9A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3710</c:v>
                </c:pt>
                <c:pt idx="1">
                  <c:v>252</c:v>
                </c:pt>
                <c:pt idx="2">
                  <c:v>231.7</c:v>
                </c:pt>
                <c:pt idx="3">
                  <c:v>2740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9D-4199-9F9A-0996A7D9AC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квартал 2022 года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6.7713210436935553E-2"/>
                  <c:y val="-2.11701913096973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4 541,0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9D-4199-9F9A-0996A7D9ACF3}"/>
                </c:ext>
              </c:extLst>
            </c:dLbl>
            <c:dLbl>
              <c:idx val="1"/>
              <c:layout>
                <c:manualLayout>
                  <c:x val="5.6690129668132E-2"/>
                  <c:y val="-3.286630239880791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395,2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69D-4199-9F9A-0996A7D9ACF3}"/>
                </c:ext>
              </c:extLst>
            </c:dLbl>
            <c:dLbl>
              <c:idx val="2"/>
              <c:layout>
                <c:manualLayout>
                  <c:x val="3.7793419778754743E-2"/>
                  <c:y val="-2.0769116004240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69D-4199-9F9A-0996A7D9ACF3}"/>
                </c:ext>
              </c:extLst>
            </c:dLbl>
            <c:dLbl>
              <c:idx val="3"/>
              <c:layout>
                <c:manualLayout>
                  <c:x val="7.8736291205739051E-2"/>
                  <c:y val="-4.4963488793375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69D-4199-9F9A-0996A7D9A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Расходы, всего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4541</c:v>
                </c:pt>
                <c:pt idx="1">
                  <c:v>395.4</c:v>
                </c:pt>
                <c:pt idx="2">
                  <c:v>235.8</c:v>
                </c:pt>
                <c:pt idx="3">
                  <c:v>3196.9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9D-4199-9F9A-0996A7D9A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6862720"/>
        <c:axId val="656862064"/>
        <c:axId val="0"/>
      </c:bar3DChart>
      <c:catAx>
        <c:axId val="65686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56862064"/>
        <c:crosses val="autoZero"/>
        <c:auto val="1"/>
        <c:lblAlgn val="ctr"/>
        <c:lblOffset val="100"/>
        <c:tickLblSkip val="1"/>
        <c:noMultiLvlLbl val="0"/>
      </c:catAx>
      <c:valAx>
        <c:axId val="6568620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65686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764709675115461"/>
          <c:y val="0.94469074837612854"/>
          <c:w val="0.41583301260177435"/>
          <c:h val="4.7142465079740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0.74331</cdr:x>
      <cdr:y>0.2581</cdr:y>
    </cdr:from>
    <cdr:to>
      <cdr:x>0.81816</cdr:x>
      <cdr:y>0.29447</cdr:y>
    </cdr:to>
    <cdr:cxnSp macro="">
      <cdr:nvCxnSpPr>
        <cdr:cNvPr id="2" name="Прямая со стрелкой 1">
          <a:extLst xmlns:a="http://schemas.openxmlformats.org/drawingml/2006/main">
            <a:ext uri="{FF2B5EF4-FFF2-40B4-BE49-F238E27FC236}">
              <a16:creationId xmlns:a16="http://schemas.microsoft.com/office/drawing/2014/main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5721241" y="1019939"/>
          <a:ext cx="576116" cy="143724"/>
        </a:xfrm>
        <a:prstGeom xmlns:a="http://schemas.openxmlformats.org/drawingml/2006/main" prst="straightConnector1">
          <a:avLst/>
        </a:prstGeom>
        <a:ln xmlns:a="http://schemas.openxmlformats.org/drawingml/2006/main" w="9525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0.21941</cdr:x>
      <cdr:y>0.06557</cdr:y>
    </cdr:from>
    <cdr:to>
      <cdr:x>0.2849</cdr:x>
      <cdr:y>0.10202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C53B4275-2766-4C46-8EC3-4CD703FDCAF1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1688793" y="259125"/>
          <a:ext cx="504073" cy="144040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none" w="med" len="med"/>
          <a:tailEnd type="arrow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0.47081</cdr:x>
      <cdr:y>0.36743</cdr:y>
    </cdr:from>
    <cdr:to>
      <cdr:x>0.58309</cdr:x>
      <cdr:y>0.43168</cdr:y>
    </cdr:to>
    <cdr:sp macro="" textlink="">
      <cdr:nvSpPr>
        <cdr:cNvPr id="10" name="TextBox 2">
          <a:extLst xmlns:a="http://schemas.openxmlformats.org/drawingml/2006/main">
            <a:ext uri="{FF2B5EF4-FFF2-40B4-BE49-F238E27FC236}">
              <a16:creationId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23823" y="1451987"/>
          <a:ext cx="864212" cy="2538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0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 1</a:t>
          </a:r>
          <a:r>
            <a:rPr lang="en-US" altLang="ru-RU" sz="105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2,9</a:t>
          </a:r>
          <a:endParaRPr lang="ru-RU" altLang="ru-RU" sz="105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0.71525</cdr:x>
      <cdr:y>0.20343</cdr:y>
    </cdr:from>
    <cdr:to>
      <cdr:x>0.82751</cdr:x>
      <cdr:y>0.26963</cdr:y>
    </cdr:to>
    <cdr:sp macro="" textlink="">
      <cdr:nvSpPr>
        <cdr:cNvPr id="11" name="TextBox 2">
          <a:extLst xmlns:a="http://schemas.openxmlformats.org/drawingml/2006/main">
            <a:ext uri="{FF2B5EF4-FFF2-40B4-BE49-F238E27FC236}">
              <a16:creationId xmlns:a16="http://schemas.microsoft.com/office/drawing/2014/main" id="{2618A359-3DB3-43C1-9FE1-73D9EACB196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505217" y="803915"/>
          <a:ext cx="864059" cy="2616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sz="1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483,5</a:t>
          </a:r>
          <a:endParaRPr lang="ru-RU" altLang="ru-RU" sz="105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0.49421</cdr:x>
      <cdr:y>0.40387</cdr:y>
    </cdr:from>
    <cdr:to>
      <cdr:x>0.5597</cdr:x>
      <cdr:y>0.44099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DB0489BD-F728-473C-A4D6-5CA29D06E27E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V="1">
          <a:off x="3803892" y="1596003"/>
          <a:ext cx="504073" cy="146688"/>
        </a:xfrm>
        <a:prstGeom xmlns:a="http://schemas.openxmlformats.org/drawingml/2006/main" prst="straightConnector1">
          <a:avLst/>
        </a:prstGeom>
        <a:ln xmlns:a="http://schemas.openxmlformats.org/drawingml/2006/main" w="9525" cap="flat" cmpd="sng" algn="ctr">
          <a:solidFill>
            <a:schemeClr val="accent2"/>
          </a:solidFill>
          <a:prstDash val="solid"/>
          <a:round/>
          <a:headEnd type="none" w="med" len="med"/>
          <a:tailEnd type="arrow" w="med" len="med"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0.19134</cdr:x>
      <cdr:y>0.02121</cdr:y>
    </cdr:from>
    <cdr:to>
      <cdr:x>0.32604</cdr:x>
      <cdr:y>0.08741</cdr:y>
    </cdr:to>
    <cdr:sp macro="" textlink="">
      <cdr:nvSpPr>
        <cdr:cNvPr id="15" name="Прямоугольник 14">
          <a:extLst xmlns:a="http://schemas.openxmlformats.org/drawingml/2006/main">
            <a:ext uri="{FF2B5EF4-FFF2-40B4-BE49-F238E27FC236}">
              <a16:creationId xmlns:a16="http://schemas.microsoft.com/office/drawing/2014/main" id="{A174F52C-FC06-47B7-9789-5BBEE52DF794}"/>
            </a:ext>
          </a:extLst>
        </cdr:cNvPr>
        <cdr:cNvSpPr/>
      </cdr:nvSpPr>
      <cdr:spPr>
        <a:xfrm xmlns:a="http://schemas.openxmlformats.org/drawingml/2006/main">
          <a:off x="1472769" y="83835"/>
          <a:ext cx="1036779" cy="2616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r>
            <a:rPr lang="ru-RU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en-US" alt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496,4</a:t>
          </a:r>
          <a:endParaRPr lang="ru-RU" altLang="ru-RU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0.18138</cdr:x>
      <cdr:y>0.47028</cdr:y>
    </cdr:from>
    <cdr:to>
      <cdr:x>0.22662</cdr:x>
      <cdr:y>0.5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E2E0C358-B165-4EF9-8D92-FDF52456E71C}"/>
            </a:ext>
          </a:extLst>
        </cdr:cNvPr>
        <cdr:cNvCxnSpPr/>
      </cdr:nvCxnSpPr>
      <cdr:spPr>
        <a:xfrm xmlns:a="http://schemas.openxmlformats.org/drawingml/2006/main">
          <a:off x="1547664" y="1851676"/>
          <a:ext cx="386093" cy="11702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0.34171</cdr:x>
      <cdr:y>0.54801</cdr:y>
    </cdr:from>
    <cdr:to>
      <cdr:x>0.39235</cdr:x>
      <cdr:y>0.58458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CC72E1DF-EFF7-4B79-B646-3F079D6BE47D}"/>
            </a:ext>
          </a:extLst>
        </cdr:cNvPr>
        <cdr:cNvCxnSpPr/>
      </cdr:nvCxnSpPr>
      <cdr:spPr>
        <a:xfrm xmlns:a="http://schemas.openxmlformats.org/drawingml/2006/main" flipV="1">
          <a:off x="2915816" y="2157745"/>
          <a:ext cx="432108" cy="143990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0.83116</cdr:x>
      <cdr:y>0.51144</cdr:y>
    </cdr:from>
    <cdr:to>
      <cdr:x>0.89023</cdr:x>
      <cdr:y>0.56631</cdr:y>
    </cdr:to>
    <cdr:cxnSp macro="">
      <cdr:nvCxnSpPr>
        <cdr:cNvPr id="14" name="Прямая со стрелкой 13">
          <a:extLst xmlns:a="http://schemas.openxmlformats.org/drawingml/2006/main">
            <a:ext uri="{FF2B5EF4-FFF2-40B4-BE49-F238E27FC236}">
              <a16:creationId xmlns:a16="http://schemas.microsoft.com/office/drawing/2014/main" id="{437D52F0-4106-469A-99B7-883A870B885F}"/>
            </a:ext>
          </a:extLst>
        </cdr:cNvPr>
        <cdr:cNvCxnSpPr/>
      </cdr:nvCxnSpPr>
      <cdr:spPr>
        <a:xfrm xmlns:a="http://schemas.openxmlformats.org/drawingml/2006/main" flipV="1">
          <a:off x="7092280" y="2013729"/>
          <a:ext cx="504041" cy="21604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0.3164</cdr:x>
      <cdr:y>0.49871</cdr:y>
    </cdr:from>
    <cdr:to>
      <cdr:x>0.39662</cdr:x>
      <cdr:y>0.56515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5A6911A7-170A-498E-AA32-3DA322F13F61}"/>
            </a:ext>
          </a:extLst>
        </cdr:cNvPr>
        <cdr:cNvSpPr txBox="1"/>
      </cdr:nvSpPr>
      <cdr:spPr>
        <a:xfrm xmlns:a="http://schemas.openxmlformats.org/drawingml/2006/main">
          <a:off x="2699792" y="1963606"/>
          <a:ext cx="684513" cy="261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186,5</a:t>
          </a:r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0.48517</cdr:x>
      <cdr:y>0.3568</cdr:y>
    </cdr:from>
    <cdr:to>
      <cdr:x>0.56955</cdr:x>
      <cdr:y>0.42324</cdr:y>
    </cdr:to>
    <cdr:sp macro="" textlink="">
      <cdr:nvSpPr>
        <cdr:cNvPr id="16" name="TextBox 15">
          <a:extLst xmlns:a="http://schemas.openxmlformats.org/drawingml/2006/main">
            <a:ext uri="{FF2B5EF4-FFF2-40B4-BE49-F238E27FC236}">
              <a16:creationId xmlns:a16="http://schemas.microsoft.com/office/drawing/2014/main" id="{0795EE50-0A70-4D46-BA7A-59A29053C4D0}"/>
            </a:ext>
          </a:extLst>
        </cdr:cNvPr>
        <cdr:cNvSpPr txBox="1"/>
      </cdr:nvSpPr>
      <cdr:spPr>
        <a:xfrm xmlns:a="http://schemas.openxmlformats.org/drawingml/2006/main">
          <a:off x="4139952" y="1404883"/>
          <a:ext cx="720011" cy="261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142,7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0.80584</cdr:x>
      <cdr:y>0.47089</cdr:y>
    </cdr:from>
    <cdr:to>
      <cdr:x>0.89867</cdr:x>
      <cdr:y>0.52911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306F26B1-9E8E-4612-8E2A-C93757B2F838}"/>
            </a:ext>
          </a:extLst>
        </cdr:cNvPr>
        <cdr:cNvSpPr txBox="1"/>
      </cdr:nvSpPr>
      <cdr:spPr>
        <a:xfrm xmlns:a="http://schemas.openxmlformats.org/drawingml/2006/main">
          <a:off x="6876230" y="1854085"/>
          <a:ext cx="792114" cy="2292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29,5</a:t>
          </a:r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0.51172</cdr:x>
      <cdr:y>0.41664</cdr:y>
    </cdr:from>
    <cdr:to>
      <cdr:x>0.5518</cdr:x>
      <cdr:y>0.45322</cdr:y>
    </cdr:to>
    <cdr:cxnSp macro="">
      <cdr:nvCxnSpPr>
        <cdr:cNvPr id="4" name="Прямая со стрелкой 3">
          <a:extLst xmlns:a="http://schemas.openxmlformats.org/drawingml/2006/main">
            <a:ext uri="{FF2B5EF4-FFF2-40B4-BE49-F238E27FC236}">
              <a16:creationId xmlns:a16="http://schemas.microsoft.com/office/drawing/2014/main" id="{1B081D5A-C02C-4E19-B212-7911DCF5D0BD}"/>
            </a:ext>
          </a:extLst>
        </cdr:cNvPr>
        <cdr:cNvCxnSpPr/>
      </cdr:nvCxnSpPr>
      <cdr:spPr>
        <a:xfrm xmlns:a="http://schemas.openxmlformats.org/drawingml/2006/main" flipV="1">
          <a:off x="4366440" y="1640463"/>
          <a:ext cx="342001" cy="144031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0.10484</cdr:x>
      <cdr:y>0.01961</cdr:y>
    </cdr:from>
    <cdr:to>
      <cdr:x>0.16198</cdr:x>
      <cdr:y>0.08377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48476348-3479-453B-A4F2-B37A36467B2F}"/>
            </a:ext>
          </a:extLst>
        </cdr:cNvPr>
        <cdr:cNvCxnSpPr/>
      </cdr:nvCxnSpPr>
      <cdr:spPr>
        <a:xfrm xmlns:a="http://schemas.openxmlformats.org/drawingml/2006/main" flipV="1">
          <a:off x="936104" y="72008"/>
          <a:ext cx="510202" cy="23562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0.08065</cdr:x>
      <cdr:y>0</cdr:y>
    </cdr:from>
    <cdr:to>
      <cdr:x>0.14516</cdr:x>
      <cdr:y>0.06416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96D5A818-5581-421F-BA79-9179F286EDD1}"/>
            </a:ext>
          </a:extLst>
        </cdr:cNvPr>
        <cdr:cNvSpPr txBox="1"/>
      </cdr:nvSpPr>
      <cdr:spPr>
        <a:xfrm xmlns:a="http://schemas.openxmlformats.org/drawingml/2006/main">
          <a:off x="720080" y="0"/>
          <a:ext cx="576064" cy="2356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45,5</a:t>
          </a:r>
          <a:endParaRPr lang="ru-RU" sz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0.23387</cdr:x>
      <cdr:y>0.47202</cdr:y>
    </cdr:from>
    <cdr:to>
      <cdr:x>0.27419</cdr:x>
      <cdr:y>0.52798</cdr:y>
    </cdr:to>
    <cdr:cxnSp macro="">
      <cdr:nvCxnSpPr>
        <cdr:cNvPr id="6" name="Прямая со стрелкой 5">
          <a:extLst xmlns:a="http://schemas.openxmlformats.org/drawingml/2006/main">
            <a:ext uri="{FF2B5EF4-FFF2-40B4-BE49-F238E27FC236}">
              <a16:creationId xmlns:a16="http://schemas.microsoft.com/office/drawing/2014/main" id="{572C12C7-0623-4ABB-B9D0-5D0F31D7000A}"/>
            </a:ext>
          </a:extLst>
        </cdr:cNvPr>
        <cdr:cNvCxnSpPr/>
      </cdr:nvCxnSpPr>
      <cdr:spPr>
        <a:xfrm xmlns:a="http://schemas.openxmlformats.org/drawingml/2006/main">
          <a:off x="2088232" y="1733461"/>
          <a:ext cx="360008" cy="20548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0.23387</cdr:x>
      <cdr:y>0.41444</cdr:y>
    </cdr:from>
    <cdr:to>
      <cdr:x>0.3291</cdr:x>
      <cdr:y>0.5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861D8817-D573-4507-8646-DE1029A20FDF}"/>
            </a:ext>
          </a:extLst>
        </cdr:cNvPr>
        <cdr:cNvSpPr txBox="1"/>
      </cdr:nvSpPr>
      <cdr:spPr>
        <a:xfrm xmlns:a="http://schemas.openxmlformats.org/drawingml/2006/main">
          <a:off x="2088232" y="1521992"/>
          <a:ext cx="850308" cy="314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- 67,2</a:t>
          </a:r>
          <a:endParaRPr lang="ru-RU" sz="11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0.34677</cdr:x>
      <cdr:y>0.45098</cdr:y>
    </cdr:from>
    <cdr:to>
      <cdr:x>0.39516</cdr:x>
      <cdr:y>0.48485</cdr:y>
    </cdr:to>
    <cdr:cxnSp macro="">
      <cdr:nvCxnSpPr>
        <cdr:cNvPr id="10" name="Прямая со стрелкой 9">
          <a:extLst xmlns:a="http://schemas.openxmlformats.org/drawingml/2006/main">
            <a:ext uri="{FF2B5EF4-FFF2-40B4-BE49-F238E27FC236}">
              <a16:creationId xmlns:a16="http://schemas.microsoft.com/office/drawing/2014/main" id="{D2018D6A-A1F2-4D4E-929E-98623DB23DAA}"/>
            </a:ext>
          </a:extLst>
        </cdr:cNvPr>
        <cdr:cNvCxnSpPr/>
      </cdr:nvCxnSpPr>
      <cdr:spPr>
        <a:xfrm xmlns:a="http://schemas.openxmlformats.org/drawingml/2006/main">
          <a:off x="3096344" y="1656184"/>
          <a:ext cx="432048" cy="12438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0.35484</cdr:x>
      <cdr:y>0.39216</cdr:y>
    </cdr:from>
    <cdr:to>
      <cdr:x>0.41935</cdr:x>
      <cdr:y>0.47771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757F6942-C183-4852-9E97-97BCDEAF64B4}"/>
            </a:ext>
          </a:extLst>
        </cdr:cNvPr>
        <cdr:cNvSpPr txBox="1"/>
      </cdr:nvSpPr>
      <cdr:spPr>
        <a:xfrm xmlns:a="http://schemas.openxmlformats.org/drawingml/2006/main">
          <a:off x="3168353" y="1440160"/>
          <a:ext cx="576064" cy="314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- 9,1</a:t>
          </a:r>
          <a:endParaRPr lang="en-US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0.47798</cdr:x>
      <cdr:y>0.47916</cdr:y>
    </cdr:from>
    <cdr:to>
      <cdr:x>0.52201</cdr:x>
      <cdr:y>0.52083</cdr:y>
    </cdr:to>
    <cdr:cxnSp macro="">
      <cdr:nvCxnSpPr>
        <cdr:cNvPr id="13" name="Прямая со стрелкой 12">
          <a:extLst xmlns:a="http://schemas.openxmlformats.org/drawingml/2006/main">
            <a:ext uri="{FF2B5EF4-FFF2-40B4-BE49-F238E27FC236}">
              <a16:creationId xmlns:a16="http://schemas.microsoft.com/office/drawing/2014/main" id="{53D437E4-3774-4B64-8CB5-45302E168455}"/>
            </a:ext>
          </a:extLst>
        </cdr:cNvPr>
        <cdr:cNvCxnSpPr/>
      </cdr:nvCxnSpPr>
      <cdr:spPr>
        <a:xfrm xmlns:a="http://schemas.openxmlformats.org/drawingml/2006/main">
          <a:off x="4267924" y="1759689"/>
          <a:ext cx="393143" cy="15302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0.48435</cdr:x>
      <cdr:y>0.39583</cdr:y>
    </cdr:from>
    <cdr:to>
      <cdr:x>0.52838</cdr:x>
      <cdr:y>0.45833</cdr:y>
    </cdr:to>
    <cdr:sp macro="" textlink="">
      <cdr:nvSpPr>
        <cdr:cNvPr id="14" name="TextBox 13">
          <a:extLst xmlns:a="http://schemas.openxmlformats.org/drawingml/2006/main">
            <a:ext uri="{FF2B5EF4-FFF2-40B4-BE49-F238E27FC236}">
              <a16:creationId xmlns:a16="http://schemas.microsoft.com/office/drawing/2014/main" id="{E490DFB4-CBC2-4F99-90EE-0295D922989C}"/>
            </a:ext>
          </a:extLst>
        </cdr:cNvPr>
        <cdr:cNvSpPr txBox="1"/>
      </cdr:nvSpPr>
      <cdr:spPr>
        <a:xfrm xmlns:a="http://schemas.openxmlformats.org/drawingml/2006/main">
          <a:off x="3960440" y="1368152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0.47984</cdr:x>
      <cdr:y>0.41736</cdr:y>
    </cdr:from>
    <cdr:to>
      <cdr:x>0.55029</cdr:x>
      <cdr:y>0.47986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7A14AF51-CD3C-4348-9F85-961D9DE68758}"/>
            </a:ext>
          </a:extLst>
        </cdr:cNvPr>
        <cdr:cNvSpPr txBox="1"/>
      </cdr:nvSpPr>
      <cdr:spPr>
        <a:xfrm xmlns:a="http://schemas.openxmlformats.org/drawingml/2006/main">
          <a:off x="4284476" y="1532706"/>
          <a:ext cx="629047" cy="229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  <a:r>
            <a:rPr lang="en-US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0,1</a:t>
          </a:r>
          <a:endParaRPr lang="ru-RU" sz="1100" dirty="0">
            <a:solidFill>
              <a:schemeClr val="tx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0.59677</cdr:x>
      <cdr:y>0.39216</cdr:y>
    </cdr:from>
    <cdr:to>
      <cdr:x>0.65191</cdr:x>
      <cdr:y>0.45167</cdr:y>
    </cdr:to>
    <cdr:cxnSp macro="">
      <cdr:nvCxnSpPr>
        <cdr:cNvPr id="17" name="Прямая со стрелкой 16">
          <a:extLst xmlns:a="http://schemas.openxmlformats.org/drawingml/2006/main">
            <a:ext uri="{FF2B5EF4-FFF2-40B4-BE49-F238E27FC236}">
              <a16:creationId xmlns:a16="http://schemas.microsoft.com/office/drawing/2014/main" id="{69891639-8C5E-48D3-A7CC-73A74D1389C6}"/>
            </a:ext>
          </a:extLst>
        </cdr:cNvPr>
        <cdr:cNvCxnSpPr/>
      </cdr:nvCxnSpPr>
      <cdr:spPr>
        <a:xfrm xmlns:a="http://schemas.openxmlformats.org/drawingml/2006/main">
          <a:off x="5328592" y="1440160"/>
          <a:ext cx="492345" cy="21854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0.6129</cdr:x>
      <cdr:y>0.35294</cdr:y>
    </cdr:from>
    <cdr:to>
      <cdr:x>0.67742</cdr:x>
      <cdr:y>0.43627</cdr:y>
    </cdr:to>
    <cdr:sp macro="" textlink="">
      <cdr:nvSpPr>
        <cdr:cNvPr id="18" name="TextBox 17">
          <a:extLst xmlns:a="http://schemas.openxmlformats.org/drawingml/2006/main">
            <a:ext uri="{FF2B5EF4-FFF2-40B4-BE49-F238E27FC236}">
              <a16:creationId xmlns:a16="http://schemas.microsoft.com/office/drawing/2014/main" id="{4D7DA246-4AFF-487C-9434-F101A3322825}"/>
            </a:ext>
          </a:extLst>
        </cdr:cNvPr>
        <cdr:cNvSpPr txBox="1"/>
      </cdr:nvSpPr>
      <cdr:spPr>
        <a:xfrm xmlns:a="http://schemas.openxmlformats.org/drawingml/2006/main">
          <a:off x="5472608" y="1296144"/>
          <a:ext cx="576064" cy="306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-44,8</a:t>
          </a:r>
        </a:p>
        <a:p xmlns:a="http://schemas.openxmlformats.org/drawingml/2006/main">
          <a:endParaRPr lang="ru-RU" sz="1100" dirty="0">
            <a:solidFill>
              <a:schemeClr val="tx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0.71774</cdr:x>
      <cdr:y>0.39216</cdr:y>
    </cdr:from>
    <cdr:to>
      <cdr:x>0.77419</cdr:x>
      <cdr:y>0.43137</cdr:y>
    </cdr:to>
    <cdr:cxnSp macro="">
      <cdr:nvCxnSpPr>
        <cdr:cNvPr id="20" name="Прямая со стрелкой 19">
          <a:extLst xmlns:a="http://schemas.openxmlformats.org/drawingml/2006/main">
            <a:ext uri="{FF2B5EF4-FFF2-40B4-BE49-F238E27FC236}">
              <a16:creationId xmlns:a16="http://schemas.microsoft.com/office/drawing/2014/main" id="{0C8CD43A-440C-4FBD-AB93-904D4ECED621}"/>
            </a:ext>
          </a:extLst>
        </cdr:cNvPr>
        <cdr:cNvCxnSpPr/>
      </cdr:nvCxnSpPr>
      <cdr:spPr>
        <a:xfrm xmlns:a="http://schemas.openxmlformats.org/drawingml/2006/main">
          <a:off x="6408712" y="1440160"/>
          <a:ext cx="504056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0.73387</cdr:x>
      <cdr:y>0.33333</cdr:y>
    </cdr:from>
    <cdr:to>
      <cdr:x>0.80432</cdr:x>
      <cdr:y>0.41667</cdr:y>
    </cdr:to>
    <cdr:sp macro="" textlink="">
      <cdr:nvSpPr>
        <cdr:cNvPr id="21" name="TextBox 20">
          <a:extLst xmlns:a="http://schemas.openxmlformats.org/drawingml/2006/main">
            <a:ext uri="{FF2B5EF4-FFF2-40B4-BE49-F238E27FC236}">
              <a16:creationId xmlns:a16="http://schemas.microsoft.com/office/drawing/2014/main" id="{82CD26AA-8784-4E77-865C-209C8B422003}"/>
            </a:ext>
          </a:extLst>
        </cdr:cNvPr>
        <cdr:cNvSpPr txBox="1"/>
      </cdr:nvSpPr>
      <cdr:spPr>
        <a:xfrm xmlns:a="http://schemas.openxmlformats.org/drawingml/2006/main">
          <a:off x="6552728" y="1224136"/>
          <a:ext cx="629048" cy="306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- 2,6</a:t>
          </a:r>
          <a:endParaRPr lang="ru-RU" sz="1100" dirty="0">
            <a:solidFill>
              <a:schemeClr val="tx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0.85484</cdr:x>
      <cdr:y>0.31373</cdr:y>
    </cdr:from>
    <cdr:to>
      <cdr:x>0.90768</cdr:x>
      <cdr:y>0.37623</cdr:y>
    </cdr:to>
    <cdr:cxnSp macro="">
      <cdr:nvCxnSpPr>
        <cdr:cNvPr id="23" name="Прямая со стрелкой 22">
          <a:extLst xmlns:a="http://schemas.openxmlformats.org/drawingml/2006/main">
            <a:ext uri="{FF2B5EF4-FFF2-40B4-BE49-F238E27FC236}">
              <a16:creationId xmlns:a16="http://schemas.microsoft.com/office/drawing/2014/main" id="{8F4DA4F4-523F-4AEF-84AC-343BA12B471C}"/>
            </a:ext>
          </a:extLst>
        </cdr:cNvPr>
        <cdr:cNvCxnSpPr/>
      </cdr:nvCxnSpPr>
      <cdr:spPr>
        <a:xfrm xmlns:a="http://schemas.openxmlformats.org/drawingml/2006/main" flipV="1">
          <a:off x="7632848" y="1152128"/>
          <a:ext cx="471807" cy="22952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0.83065</cdr:x>
      <cdr:y>0.27206</cdr:y>
    </cdr:from>
    <cdr:to>
      <cdr:x>0.91871</cdr:x>
      <cdr:y>0.35539</cdr:y>
    </cdr:to>
    <cdr:sp macro="" textlink="">
      <cdr:nvSpPr>
        <cdr:cNvPr id="25" name="TextBox 24">
          <a:extLst xmlns:a="http://schemas.openxmlformats.org/drawingml/2006/main">
            <a:ext uri="{FF2B5EF4-FFF2-40B4-BE49-F238E27FC236}">
              <a16:creationId xmlns:a16="http://schemas.microsoft.com/office/drawing/2014/main" id="{4F6A142C-0300-459A-9387-1163FC8B45B9}"/>
            </a:ext>
          </a:extLst>
        </cdr:cNvPr>
        <cdr:cNvSpPr txBox="1"/>
      </cdr:nvSpPr>
      <cdr:spPr>
        <a:xfrm xmlns:a="http://schemas.openxmlformats.org/drawingml/2006/main">
          <a:off x="7416824" y="999117"/>
          <a:ext cx="786287" cy="306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34,4</a:t>
          </a:r>
        </a:p>
        <a:p xmlns:a="http://schemas.openxmlformats.org/drawingml/2006/main"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0.14286</cdr:x>
      <cdr:y>0.12394</cdr:y>
    </cdr:from>
    <cdr:to>
      <cdr:x>0.20536</cdr:x>
      <cdr:y>0.17368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C02C74D4-58C9-4F27-BF51-C4B1020A28D1}"/>
            </a:ext>
          </a:extLst>
        </cdr:cNvPr>
        <cdr:cNvCxnSpPr/>
      </cdr:nvCxnSpPr>
      <cdr:spPr>
        <a:xfrm xmlns:a="http://schemas.openxmlformats.org/drawingml/2006/main" flipV="1">
          <a:off x="1152128" y="538312"/>
          <a:ext cx="504056" cy="21603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0.375</cdr:x>
      <cdr:y>0.66817</cdr:y>
    </cdr:from>
    <cdr:to>
      <cdr:x>0.4375</cdr:x>
      <cdr:y>0.7179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id="{3215B6B7-8F7A-4D85-9AFB-919EA8E59392}"/>
            </a:ext>
          </a:extLst>
        </cdr:cNvPr>
        <cdr:cNvCxnSpPr/>
      </cdr:nvCxnSpPr>
      <cdr:spPr>
        <a:xfrm xmlns:a="http://schemas.openxmlformats.org/drawingml/2006/main" flipV="1">
          <a:off x="3024336" y="2902064"/>
          <a:ext cx="504056" cy="216025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0.58036</cdr:x>
      <cdr:y>0.68475</cdr:y>
    </cdr:from>
    <cdr:to>
      <cdr:x>0.64286</cdr:x>
      <cdr:y>0.7179</cdr:y>
    </cdr:to>
    <cdr:cxnSp macro="">
      <cdr:nvCxnSpPr>
        <cdr:cNvPr id="7" name="Прямая со стрелкой 6">
          <a:extLst xmlns:a="http://schemas.openxmlformats.org/drawingml/2006/main">
            <a:ext uri="{FF2B5EF4-FFF2-40B4-BE49-F238E27FC236}">
              <a16:creationId xmlns:a16="http://schemas.microsoft.com/office/drawing/2014/main" id="{547A6B27-E953-41A6-8534-748647848213}"/>
            </a:ext>
          </a:extLst>
        </cdr:cNvPr>
        <cdr:cNvCxnSpPr/>
      </cdr:nvCxnSpPr>
      <cdr:spPr>
        <a:xfrm xmlns:a="http://schemas.openxmlformats.org/drawingml/2006/main" flipV="1">
          <a:off x="4680520" y="2974072"/>
          <a:ext cx="504056" cy="144017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0.76786</cdr:x>
      <cdr:y>0.27027</cdr:y>
    </cdr:from>
    <cdr:to>
      <cdr:x>0.83929</cdr:x>
      <cdr:y>0.33659</cdr:y>
    </cdr:to>
    <cdr:cxnSp macro="">
      <cdr:nvCxnSpPr>
        <cdr:cNvPr id="9" name="Прямая со стрелкой 8">
          <a:extLst xmlns:a="http://schemas.openxmlformats.org/drawingml/2006/main">
            <a:ext uri="{FF2B5EF4-FFF2-40B4-BE49-F238E27FC236}">
              <a16:creationId xmlns:a16="http://schemas.microsoft.com/office/drawing/2014/main" id="{1637F448-532D-49A7-8F76-A52E14AEB523}"/>
            </a:ext>
          </a:extLst>
        </cdr:cNvPr>
        <cdr:cNvCxnSpPr/>
      </cdr:nvCxnSpPr>
      <cdr:spPr>
        <a:xfrm xmlns:a="http://schemas.openxmlformats.org/drawingml/2006/main" flipV="1">
          <a:off x="6192688" y="1173872"/>
          <a:ext cx="576064" cy="288046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0.11607</cdr:x>
      <cdr:y>0.0879</cdr:y>
    </cdr:from>
    <cdr:to>
      <cdr:x>0.21429</cdr:x>
      <cdr:y>0.13764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670DE909-0EE6-4F76-9744-62E7ED244E74}"/>
            </a:ext>
          </a:extLst>
        </cdr:cNvPr>
        <cdr:cNvSpPr txBox="1"/>
      </cdr:nvSpPr>
      <cdr:spPr>
        <a:xfrm xmlns:a="http://schemas.openxmlformats.org/drawingml/2006/main">
          <a:off x="936104" y="381784"/>
          <a:ext cx="792135" cy="216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831,0</a:t>
          </a:r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0.35714</cdr:x>
      <cdr:y>0.61843</cdr:y>
    </cdr:from>
    <cdr:to>
      <cdr:x>0.44642</cdr:x>
      <cdr:y>0.68475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75D4FBEA-5F99-4547-B35C-CBEFA8ED05D4}"/>
            </a:ext>
          </a:extLst>
        </cdr:cNvPr>
        <cdr:cNvSpPr txBox="1"/>
      </cdr:nvSpPr>
      <cdr:spPr>
        <a:xfrm xmlns:a="http://schemas.openxmlformats.org/drawingml/2006/main">
          <a:off x="2880320" y="2686040"/>
          <a:ext cx="720034" cy="288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+ 143,2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0.5625</cdr:x>
      <cdr:y>0.63501</cdr:y>
    </cdr:from>
    <cdr:to>
      <cdr:x>0.64286</cdr:x>
      <cdr:y>0.7179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6D0DE98B-B68B-476C-A8EE-0812A7726AB3}"/>
            </a:ext>
          </a:extLst>
        </cdr:cNvPr>
        <cdr:cNvSpPr txBox="1"/>
      </cdr:nvSpPr>
      <cdr:spPr>
        <a:xfrm xmlns:a="http://schemas.openxmlformats.org/drawingml/2006/main">
          <a:off x="4536504" y="2758048"/>
          <a:ext cx="648095" cy="360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4,1</a:t>
          </a:r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0.75</cdr:x>
      <cdr:y>0.23711</cdr:y>
    </cdr:from>
    <cdr:to>
      <cdr:x>0.85714</cdr:x>
      <cdr:y>0.30342</cdr:y>
    </cdr:to>
    <cdr:sp macro="" textlink="">
      <cdr:nvSpPr>
        <cdr:cNvPr id="13" name="TextBox 12">
          <a:extLst xmlns:a="http://schemas.openxmlformats.org/drawingml/2006/main">
            <a:ext uri="{FF2B5EF4-FFF2-40B4-BE49-F238E27FC236}">
              <a16:creationId xmlns:a16="http://schemas.microsoft.com/office/drawing/2014/main" id="{25565787-7A35-4A58-B19A-44ECB2F9C104}"/>
            </a:ext>
          </a:extLst>
        </cdr:cNvPr>
        <cdr:cNvSpPr txBox="1"/>
      </cdr:nvSpPr>
      <cdr:spPr>
        <a:xfrm xmlns:a="http://schemas.openxmlformats.org/drawingml/2006/main">
          <a:off x="6048672" y="1029856"/>
          <a:ext cx="864073" cy="288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en-US" sz="1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456,9</a:t>
          </a:r>
        </a:p>
        <a:p xmlns:a="http://schemas.openxmlformats.org/drawingml/2006/main"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ru-RU" sz="11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6287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16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756121" y="5078520"/>
            <a:ext cx="6048607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58" name="PlaceHolder 4"/>
          <p:cNvSpPr>
            <a:spLocks noGrp="1"/>
          </p:cNvSpPr>
          <p:nvPr>
            <p:ph type="dt"/>
          </p:nvPr>
        </p:nvSpPr>
        <p:spPr>
          <a:xfrm>
            <a:off x="4279644" y="0"/>
            <a:ext cx="3281204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0" name="PlaceHolder 6"/>
          <p:cNvSpPr>
            <a:spLocks noGrp="1"/>
          </p:cNvSpPr>
          <p:nvPr>
            <p:ph type="sldNum"/>
          </p:nvPr>
        </p:nvSpPr>
        <p:spPr>
          <a:xfrm>
            <a:off x="4279644" y="10157400"/>
            <a:ext cx="3281204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4F0D29D-A430-4E52-9C7D-90CA42D358B6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857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680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36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041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72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40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082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76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443" algn="l" defTabSz="82936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 r="15513"/>
          <a:stretch/>
        </p:blipFill>
        <p:spPr>
          <a:xfrm>
            <a:off x="0" y="3"/>
            <a:ext cx="9144000" cy="50961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018" y="8162"/>
            <a:ext cx="368486" cy="50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4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65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ctr" defTabSz="829361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10" indent="-31101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856" indent="-259175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70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381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06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742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42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10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4783" indent="-207340" algn="l" defTabSz="829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680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36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1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72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40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082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76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443" algn="l" defTabSz="82936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C435B06-9F79-4C76-96FE-2B6D60B65137}"/>
              </a:ext>
            </a:extLst>
          </p:cNvPr>
          <p:cNvSpPr/>
          <p:nvPr/>
        </p:nvSpPr>
        <p:spPr>
          <a:xfrm>
            <a:off x="899592" y="1428914"/>
            <a:ext cx="71287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бюджетов муниципальных образований Орловской области</a:t>
            </a:r>
          </a:p>
          <a:p>
            <a:pPr marL="46037" indent="0" algn="ctr">
              <a:buFont typeface="Georgia" panose="02040502050405020303" pitchFamily="18" charset="0"/>
              <a:buNone/>
              <a:defRPr/>
            </a:pP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600" b="1" dirty="0">
                <a:ln w="11430"/>
                <a:solidFill>
                  <a:srgbClr val="0058B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квартал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39761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 txBox="1">
            <a:spLocks/>
          </p:cNvSpPr>
          <p:nvPr/>
        </p:nvSpPr>
        <p:spPr bwMode="white">
          <a:xfrm>
            <a:off x="34374" y="0"/>
            <a:ext cx="8930114" cy="48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565" rIns="71741" bIns="45565" numCol="1" anchor="ctr" anchorCtr="0" compatLnSpc="1">
            <a:prstTxWarp prst="textNoShape">
              <a:avLst/>
            </a:prstTxWarp>
          </a:bodyPr>
          <a:lstStyle/>
          <a:p>
            <a:pPr defTabSz="910991" eaLnBrk="0" fontAlgn="base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b="1" kern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E40AB48-56C1-47B7-A5C0-F018D32A8332}"/>
              </a:ext>
            </a:extLst>
          </p:cNvPr>
          <p:cNvSpPr/>
          <p:nvPr/>
        </p:nvSpPr>
        <p:spPr>
          <a:xfrm>
            <a:off x="1403648" y="555526"/>
            <a:ext cx="6606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бюджетов муниципальных образований Орловской области                                       за I квартал 2021 -2022 годов (млн рублей)</a:t>
            </a:r>
          </a:p>
        </p:txBody>
      </p:sp>
      <p:graphicFrame>
        <p:nvGraphicFramePr>
          <p:cNvPr id="5" name="Объект 7">
            <a:extLst>
              <a:ext uri="{FF2B5EF4-FFF2-40B4-BE49-F238E27FC236}">
                <a16:creationId xmlns:a16="http://schemas.microsoft.com/office/drawing/2014/main" id="{C2B6AAF1-1FAE-4013-9F70-735A80A96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4823777"/>
              </p:ext>
            </p:extLst>
          </p:nvPr>
        </p:nvGraphicFramePr>
        <p:xfrm>
          <a:off x="650959" y="1191771"/>
          <a:ext cx="7696944" cy="3951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Овал 7">
            <a:extLst>
              <a:ext uri="{FF2B5EF4-FFF2-40B4-BE49-F238E27FC236}">
                <a16:creationId xmlns:a16="http://schemas.microsoft.com/office/drawing/2014/main" id="{A7E623D7-B059-40D1-8A71-2A279422E718}"/>
              </a:ext>
            </a:extLst>
          </p:cNvPr>
          <p:cNvSpPr/>
          <p:nvPr/>
        </p:nvSpPr>
        <p:spPr>
          <a:xfrm>
            <a:off x="8786688" y="4755038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5264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:a16="http://schemas.microsoft.com/office/drawing/2014/main" id="{B687D68D-5F4E-4047-BB22-C52FE58B509E}"/>
              </a:ext>
            </a:extLst>
          </p:cNvPr>
          <p:cNvSpPr/>
          <p:nvPr/>
        </p:nvSpPr>
        <p:spPr>
          <a:xfrm>
            <a:off x="8784468" y="4761135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D1ECA141-5754-4148-B506-7F376F71E97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325921"/>
              </p:ext>
            </p:extLst>
          </p:nvPr>
        </p:nvGraphicFramePr>
        <p:xfrm>
          <a:off x="0" y="1206093"/>
          <a:ext cx="8532948" cy="3937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EF97F94-2372-4006-8082-5CBA14548B1B}"/>
              </a:ext>
            </a:extLst>
          </p:cNvPr>
          <p:cNvSpPr txBox="1"/>
          <p:nvPr/>
        </p:nvSpPr>
        <p:spPr>
          <a:xfrm>
            <a:off x="107504" y="467212"/>
            <a:ext cx="8532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муниципальных образований Орловской области за</a:t>
            </a:r>
          </a:p>
          <a:p>
            <a:pPr algn="ctr"/>
            <a:r>
              <a:rPr lang="en-US" sz="1800" dirty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800" dirty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2021 – 2022 годов (млн рублей)</a:t>
            </a: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92DA41CE-B96C-46C8-8C30-627ABD61DBCB}"/>
              </a:ext>
            </a:extLst>
          </p:cNvPr>
          <p:cNvCxnSpPr>
            <a:cxnSpLocks/>
          </p:cNvCxnSpPr>
          <p:nvPr/>
        </p:nvCxnSpPr>
        <p:spPr>
          <a:xfrm flipV="1">
            <a:off x="5803197" y="1227215"/>
            <a:ext cx="424987" cy="17007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07BA3D5-AFA9-484A-B874-0D937CA5964A}"/>
              </a:ext>
            </a:extLst>
          </p:cNvPr>
          <p:cNvSpPr txBox="1"/>
          <p:nvPr/>
        </p:nvSpPr>
        <p:spPr>
          <a:xfrm>
            <a:off x="1475656" y="2859782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- 81,5</a:t>
            </a:r>
            <a:endParaRPr lang="ru-RU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3B9182-80F4-46AB-B703-273C73582CD6}"/>
              </a:ext>
            </a:extLst>
          </p:cNvPr>
          <p:cNvSpPr txBox="1"/>
          <p:nvPr/>
        </p:nvSpPr>
        <p:spPr>
          <a:xfrm>
            <a:off x="5652120" y="1029013"/>
            <a:ext cx="666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142,5</a:t>
            </a:r>
            <a:endParaRPr lang="ru-RU" sz="11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9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3548428-F9AC-4A93-B47C-7760F3BF3E2C}"/>
              </a:ext>
            </a:extLst>
          </p:cNvPr>
          <p:cNvSpPr/>
          <p:nvPr/>
        </p:nvSpPr>
        <p:spPr>
          <a:xfrm>
            <a:off x="467544" y="699542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бюджетов муниципальных образований Орловской области за </a:t>
            </a:r>
            <a:r>
              <a:rPr lang="en-US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2021 – 2022 годов (млн рублей)</a:t>
            </a:r>
            <a:endParaRPr lang="ru-RU" altLang="ru-RU" sz="1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A6E6511C-C65D-4665-9B09-C5FEC614AE69}"/>
              </a:ext>
            </a:extLst>
          </p:cNvPr>
          <p:cNvSpPr/>
          <p:nvPr/>
        </p:nvSpPr>
        <p:spPr>
          <a:xfrm>
            <a:off x="8788400" y="4786312"/>
            <a:ext cx="355600" cy="357188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D0D7936-F684-4702-ABB8-29D30F0264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4146799"/>
              </p:ext>
            </p:extLst>
          </p:nvPr>
        </p:nvGraphicFramePr>
        <p:xfrm>
          <a:off x="107504" y="1419622"/>
          <a:ext cx="892899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81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AE1F3F-15CA-41FE-8A7E-916FC575C06C}"/>
              </a:ext>
            </a:extLst>
          </p:cNvPr>
          <p:cNvSpPr/>
          <p:nvPr/>
        </p:nvSpPr>
        <p:spPr>
          <a:xfrm>
            <a:off x="-94158" y="411510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бюджетов муниципальных образований Орловской области </a:t>
            </a:r>
          </a:p>
          <a:p>
            <a:pPr algn="ctr"/>
            <a:r>
              <a:rPr lang="ru-RU" altLang="ru-RU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altLang="ru-RU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ru-RU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2021 - 2022 годов (млн рублей)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F870DFD7-70E5-40D0-AB93-7B55222623F2}"/>
              </a:ext>
            </a:extLst>
          </p:cNvPr>
          <p:cNvSpPr/>
          <p:nvPr/>
        </p:nvSpPr>
        <p:spPr>
          <a:xfrm>
            <a:off x="8748464" y="4743301"/>
            <a:ext cx="395536" cy="348729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996AAB61-A0F4-414C-A043-5D1C109766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6931498"/>
              </p:ext>
            </p:extLst>
          </p:nvPr>
        </p:nvGraphicFramePr>
        <p:xfrm>
          <a:off x="323528" y="821814"/>
          <a:ext cx="8064896" cy="4343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955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EF67938B-590E-43E6-8057-EEEF777EF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808" y="483518"/>
            <a:ext cx="48966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(млн рублей)</a:t>
            </a:r>
            <a:endParaRPr lang="ru-RU" altLang="ru-RU" sz="1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69A8F52-ECB0-42EF-85C7-88E01F5C4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584559"/>
              </p:ext>
            </p:extLst>
          </p:nvPr>
        </p:nvGraphicFramePr>
        <p:xfrm>
          <a:off x="53752" y="987574"/>
          <a:ext cx="9036495" cy="4359097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292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4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7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1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 2021  г.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 2022 г.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Отклонение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Удельный вес (%) в налоговых и неналоговых доходах за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  2022 г. 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6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2 753,5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2 698,9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-54,7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09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Ливны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-21,0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02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Урицкий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-9,3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Свердловский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Болховский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-5,7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99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Новосильский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Мценск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-4,9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Ливенский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Шаблыкинский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Хотынецкий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-0,9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Малоархангельский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-0,8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Глазуновский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-0,4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Орёл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2 570,0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2 570,0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Дмитровский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Краснозоренский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5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Верховский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4" name="Овал 3">
            <a:extLst>
              <a:ext uri="{FF2B5EF4-FFF2-40B4-BE49-F238E27FC236}">
                <a16:creationId xmlns:a16="http://schemas.microsoft.com/office/drawing/2014/main" id="{B4C9C84F-359B-4A5D-8F94-11F1C965F236}"/>
              </a:ext>
            </a:extLst>
          </p:cNvPr>
          <p:cNvSpPr/>
          <p:nvPr/>
        </p:nvSpPr>
        <p:spPr>
          <a:xfrm>
            <a:off x="8676456" y="494248"/>
            <a:ext cx="391171" cy="378649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9746205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126234</TotalTime>
  <Words>307</Words>
  <Application>Microsoft Office PowerPoint</Application>
  <PresentationFormat>Экран (16:9)</PresentationFormat>
  <Paragraphs>156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Times New Roman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dde</dc:creator>
  <cp:lastModifiedBy>2</cp:lastModifiedBy>
  <cp:revision>113</cp:revision>
  <cp:lastPrinted>2021-04-27T06:23:03Z</cp:lastPrinted>
  <dcterms:modified xsi:type="dcterms:W3CDTF">2022-04-29T13:18:29Z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2010-09-28T04:44:59Z</dcterms:created>
  <dc:creator>pavel</dc:creator>
  <dc:description/>
  <dc:language>ru-RU</dc:language>
  <cp:lastModifiedBy/>
  <cp:lastPrinted>2017-09-29T13:28:55Z</cp:lastPrinted>
  <dcterms:modified xsi:type="dcterms:W3CDTF">2020-04-07T13:15:50Z</dcterms:modified>
  <cp:revision>17353</cp:revision>
  <dc:subject/>
  <dc:title>Совместное заседание Координационного совещания руководителей правоохранительных органов Орловской области и Координационного Совета по противодействию коррупции в Орловской области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95</vt:i4>
  </property>
</Properties>
</file>