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6" r:id="rId2"/>
  </p:sldIdLst>
  <p:sldSz cx="9144000" cy="6858000" type="screen4x3"/>
  <p:notesSz cx="6797675" cy="9926638"/>
  <p:defaultTextStyle>
    <a:defPPr>
      <a:defRPr lang="ru-RU"/>
    </a:defPPr>
    <a:lvl1pPr marL="0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70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40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11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81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53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26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96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67" algn="l" defTabSz="9137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89455362739905E-2"/>
          <c:y val="0.25207499560288621"/>
          <c:w val="0.93209053729913505"/>
          <c:h val="0.54201685543959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3975">
              <a:solidFill>
                <a:srgbClr val="C00000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1334070165343282E-3"/>
                  <c:y val="-3.15367888589415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8 296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380-46E5-A5AB-5BCA5587C7FA}"/>
                </c:ext>
              </c:extLst>
            </c:dLbl>
            <c:dLbl>
              <c:idx val="1"/>
              <c:layout>
                <c:manualLayout>
                  <c:x val="-5.6013215227499625E-3"/>
                  <c:y val="-1.96870827040629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380-46E5-A5AB-5BCA5587C7FA}"/>
                </c:ext>
              </c:extLst>
            </c:dLbl>
            <c:dLbl>
              <c:idx val="2"/>
              <c:layout>
                <c:manualLayout>
                  <c:x val="-3.0058238883734134E-3"/>
                  <c:y val="-3.15367888589415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10 863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380-46E5-A5AB-5BCA5587C7FA}"/>
                </c:ext>
              </c:extLst>
            </c:dLbl>
            <c:dLbl>
              <c:idx val="3"/>
              <c:layout>
                <c:manualLayout>
                  <c:x val="3.1259765190299166E-3"/>
                  <c:y val="-3.69337917467891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13 032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380-46E5-A5AB-5BCA5587C7FA}"/>
                </c:ext>
              </c:extLst>
            </c:dLbl>
            <c:dLbl>
              <c:idx val="4"/>
              <c:layout>
                <c:manualLayout>
                  <c:x val="-2.7008124749891217E-3"/>
                  <c:y val="-2.7985296444085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14 635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380-46E5-A5AB-5BCA5587C7F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80-46E5-A5AB-5BCA5587C7FA}"/>
                </c:ext>
              </c:extLst>
            </c:dLbl>
            <c:dLbl>
              <c:idx val="6"/>
              <c:layout>
                <c:manualLayout>
                  <c:x val="-4.3369498106767788E-3"/>
                  <c:y val="-8.895133245153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0-46E5-A5AB-5BCA5587C7F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 (план)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8296</c:v>
                </c:pt>
                <c:pt idx="1">
                  <c:v>9772</c:v>
                </c:pt>
                <c:pt idx="2">
                  <c:v>10863</c:v>
                </c:pt>
                <c:pt idx="3">
                  <c:v>13032</c:v>
                </c:pt>
                <c:pt idx="4">
                  <c:v>15153</c:v>
                </c:pt>
                <c:pt idx="5">
                  <c:v>14677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80-46E5-A5AB-5BCA5587C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76608"/>
        <c:axId val="112278144"/>
      </c:barChart>
      <c:catAx>
        <c:axId val="1122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ru-RU"/>
          </a:p>
        </c:txPr>
        <c:crossAx val="112278144"/>
        <c:crosses val="autoZero"/>
        <c:auto val="1"/>
        <c:lblAlgn val="ctr"/>
        <c:lblOffset val="100"/>
        <c:noMultiLvlLbl val="0"/>
      </c:catAx>
      <c:valAx>
        <c:axId val="1122781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ru-RU" dirty="0">
                    <a:solidFill>
                      <a:schemeClr val="bg1"/>
                    </a:solidFill>
                  </a:rPr>
                  <a:t>млн рублей</a:t>
                </a:r>
              </a:p>
            </c:rich>
          </c:tx>
          <c:layout>
            <c:manualLayout>
              <c:xMode val="edge"/>
              <c:yMode val="edge"/>
              <c:x val="3.0263513573063755E-3"/>
              <c:y val="8.1368519415591617E-2"/>
            </c:manualLayout>
          </c:layout>
          <c:overlay val="0"/>
        </c:title>
        <c:numFmt formatCode="#,##0" sourceLinked="1"/>
        <c:majorTickMark val="none"/>
        <c:minorTickMark val="none"/>
        <c:tickLblPos val="none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1227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tx2"/>
          </a:solidFill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0.82734</cdr:x>
      <cdr:y>0.14326</cdr:y>
    </cdr:from>
    <cdr:to>
      <cdr:x>0.97964</cdr:x>
      <cdr:y>0.25528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019A3E3-8CEF-44AA-8252-AE22CBBE515E}"/>
            </a:ext>
          </a:extLst>
        </cdr:cNvPr>
        <cdr:cNvSpPr txBox="1"/>
      </cdr:nvSpPr>
      <cdr:spPr>
        <a:xfrm xmlns:a="http://schemas.openxmlformats.org/drawingml/2006/main">
          <a:off x="7415943" y="729006"/>
          <a:ext cx="1365122" cy="56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b="1" dirty="0">
              <a:solidFill>
                <a:schemeClr val="bg1"/>
              </a:solidFill>
            </a:rPr>
            <a:t>14 678</a:t>
          </a:r>
        </a:p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71B06-E687-4F17-B584-7A3F736132C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6EC7-B3E5-4C73-8F2E-7C5E38C82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3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44D6-35F8-4848-BAA1-DEAC5CDCC7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8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5219-F9CE-4EA2-BD60-93907B24B9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2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6E4-A924-4ECF-AD15-BE714CA277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8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4B6C-2E6B-44DB-9AC9-787123E8DB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0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B79-523F-45F1-BD3D-CBB187C352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5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D01F-472F-44F8-B160-8069841D7D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2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0" indent="0">
              <a:buNone/>
              <a:defRPr sz="2000" b="1"/>
            </a:lvl2pPr>
            <a:lvl3pPr marL="913740" indent="0">
              <a:buNone/>
              <a:defRPr sz="1800" b="1"/>
            </a:lvl3pPr>
            <a:lvl4pPr marL="1370611" indent="0">
              <a:buNone/>
              <a:defRPr sz="1600" b="1"/>
            </a:lvl4pPr>
            <a:lvl5pPr marL="1827481" indent="0">
              <a:buNone/>
              <a:defRPr sz="1600" b="1"/>
            </a:lvl5pPr>
            <a:lvl6pPr marL="2284353" indent="0">
              <a:buNone/>
              <a:defRPr sz="1600" b="1"/>
            </a:lvl6pPr>
            <a:lvl7pPr marL="2741226" indent="0">
              <a:buNone/>
              <a:defRPr sz="1600" b="1"/>
            </a:lvl7pPr>
            <a:lvl8pPr marL="3198096" indent="0">
              <a:buNone/>
              <a:defRPr sz="1600" b="1"/>
            </a:lvl8pPr>
            <a:lvl9pPr marL="365496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0" indent="0">
              <a:buNone/>
              <a:defRPr sz="2000" b="1"/>
            </a:lvl2pPr>
            <a:lvl3pPr marL="913740" indent="0">
              <a:buNone/>
              <a:defRPr sz="1800" b="1"/>
            </a:lvl3pPr>
            <a:lvl4pPr marL="1370611" indent="0">
              <a:buNone/>
              <a:defRPr sz="1600" b="1"/>
            </a:lvl4pPr>
            <a:lvl5pPr marL="1827481" indent="0">
              <a:buNone/>
              <a:defRPr sz="1600" b="1"/>
            </a:lvl5pPr>
            <a:lvl6pPr marL="2284353" indent="0">
              <a:buNone/>
              <a:defRPr sz="1600" b="1"/>
            </a:lvl6pPr>
            <a:lvl7pPr marL="2741226" indent="0">
              <a:buNone/>
              <a:defRPr sz="1600" b="1"/>
            </a:lvl7pPr>
            <a:lvl8pPr marL="3198096" indent="0">
              <a:buNone/>
              <a:defRPr sz="1600" b="1"/>
            </a:lvl8pPr>
            <a:lvl9pPr marL="365496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CF5D-3B91-4541-AEF3-2B2184EE11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5A1-444F-4406-9B3B-C26C87AF04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6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58C7-6A78-4D16-893E-687E896A34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2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70" indent="0">
              <a:buNone/>
              <a:defRPr sz="1200"/>
            </a:lvl2pPr>
            <a:lvl3pPr marL="913740" indent="0">
              <a:buNone/>
              <a:defRPr sz="1000"/>
            </a:lvl3pPr>
            <a:lvl4pPr marL="1370611" indent="0">
              <a:buNone/>
              <a:defRPr sz="900"/>
            </a:lvl4pPr>
            <a:lvl5pPr marL="1827481" indent="0">
              <a:buNone/>
              <a:defRPr sz="900"/>
            </a:lvl5pPr>
            <a:lvl6pPr marL="2284353" indent="0">
              <a:buNone/>
              <a:defRPr sz="900"/>
            </a:lvl6pPr>
            <a:lvl7pPr marL="2741226" indent="0">
              <a:buNone/>
              <a:defRPr sz="900"/>
            </a:lvl7pPr>
            <a:lvl8pPr marL="3198096" indent="0">
              <a:buNone/>
              <a:defRPr sz="900"/>
            </a:lvl8pPr>
            <a:lvl9pPr marL="365496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9B22-3BB3-4EC1-AA5F-4AFE04B8B8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0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70" indent="0">
              <a:buNone/>
              <a:defRPr sz="2800"/>
            </a:lvl2pPr>
            <a:lvl3pPr marL="913740" indent="0">
              <a:buNone/>
              <a:defRPr sz="2400"/>
            </a:lvl3pPr>
            <a:lvl4pPr marL="1370611" indent="0">
              <a:buNone/>
              <a:defRPr sz="2000"/>
            </a:lvl4pPr>
            <a:lvl5pPr marL="1827481" indent="0">
              <a:buNone/>
              <a:defRPr sz="2000"/>
            </a:lvl5pPr>
            <a:lvl6pPr marL="2284353" indent="0">
              <a:buNone/>
              <a:defRPr sz="2000"/>
            </a:lvl6pPr>
            <a:lvl7pPr marL="2741226" indent="0">
              <a:buNone/>
              <a:defRPr sz="2000"/>
            </a:lvl7pPr>
            <a:lvl8pPr marL="3198096" indent="0">
              <a:buNone/>
              <a:defRPr sz="2000"/>
            </a:lvl8pPr>
            <a:lvl9pPr marL="365496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70" indent="0">
              <a:buNone/>
              <a:defRPr sz="1200"/>
            </a:lvl2pPr>
            <a:lvl3pPr marL="913740" indent="0">
              <a:buNone/>
              <a:defRPr sz="1000"/>
            </a:lvl3pPr>
            <a:lvl4pPr marL="1370611" indent="0">
              <a:buNone/>
              <a:defRPr sz="900"/>
            </a:lvl4pPr>
            <a:lvl5pPr marL="1827481" indent="0">
              <a:buNone/>
              <a:defRPr sz="900"/>
            </a:lvl5pPr>
            <a:lvl6pPr marL="2284353" indent="0">
              <a:buNone/>
              <a:defRPr sz="900"/>
            </a:lvl6pPr>
            <a:lvl7pPr marL="2741226" indent="0">
              <a:buNone/>
              <a:defRPr sz="900"/>
            </a:lvl7pPr>
            <a:lvl8pPr marL="3198096" indent="0">
              <a:buNone/>
              <a:defRPr sz="900"/>
            </a:lvl8pPr>
            <a:lvl9pPr marL="365496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05F9-7D1B-4FA7-952C-B97F078DFD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4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74" tIns="45690" rIns="91374" bIns="456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374" tIns="45690" rIns="91374" bIns="456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374" tIns="45690" rIns="91374" bIns="456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9EEB-13A0-41F4-A867-A234A8137F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374" tIns="45690" rIns="91374" bIns="456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374" tIns="45690" rIns="91374" bIns="456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5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374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54" indent="-342654" algn="l" defTabSz="9137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16" indent="-285541" algn="l" defTabSz="9137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78" indent="-228435" algn="l" defTabSz="9137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48" indent="-228435" algn="l" defTabSz="9137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18" indent="-228435" algn="l" defTabSz="9137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89" indent="-228435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59" indent="-228435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32" indent="-228435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04" indent="-228435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1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53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26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96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67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9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7849499"/>
              </p:ext>
            </p:extLst>
          </p:nvPr>
        </p:nvGraphicFramePr>
        <p:xfrm>
          <a:off x="180401" y="1118203"/>
          <a:ext cx="8963599" cy="508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042" y="116632"/>
            <a:ext cx="8136904" cy="523220"/>
          </a:xfrm>
          <a:prstGeom prst="rect">
            <a:avLst/>
          </a:prstGeom>
        </p:spPr>
        <p:txBody>
          <a:bodyPr wrap="square" lIns="91374" tIns="45690" rIns="91374" bIns="45690">
            <a:sp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prstClr val="white"/>
                </a:solidFill>
              </a:rPr>
              <a:t>Безвозмездные поступления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11076" y="763676"/>
            <a:ext cx="9144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6408" y="640533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05615" y="763676"/>
            <a:ext cx="1955851" cy="70782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 lIns="91374" tIns="45690" rIns="91374" bIns="45690">
            <a:spAutoFit/>
          </a:bodyPr>
          <a:lstStyle/>
          <a:p>
            <a:r>
              <a:rPr lang="ru-RU" sz="4000" b="1" dirty="0">
                <a:solidFill>
                  <a:prstClr val="white"/>
                </a:solidFill>
              </a:rPr>
              <a:t>+ 76,9 %</a:t>
            </a:r>
            <a:endParaRPr lang="ru-RU" sz="4000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31640" y="1196760"/>
            <a:ext cx="0" cy="172818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1125080"/>
            <a:ext cx="5492146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395284" y="1459753"/>
            <a:ext cx="0" cy="387214"/>
          </a:xfrm>
          <a:prstGeom prst="straightConnector1">
            <a:avLst/>
          </a:prstGeom>
          <a:ln w="381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9"/>
            <a:ext cx="4536503" cy="100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4114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20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fik;IME</dc:creator>
  <cp:lastModifiedBy>ЧерниковаОД</cp:lastModifiedBy>
  <cp:revision>199</cp:revision>
  <cp:lastPrinted>2021-11-19T12:52:52Z</cp:lastPrinted>
  <dcterms:created xsi:type="dcterms:W3CDTF">2019-10-16T07:59:16Z</dcterms:created>
  <dcterms:modified xsi:type="dcterms:W3CDTF">2022-03-23T11:57:21Z</dcterms:modified>
</cp:coreProperties>
</file>