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306" r:id="rId2"/>
  </p:sldIdLst>
  <p:sldSz cx="9144000" cy="6858000" type="screen4x3"/>
  <p:notesSz cx="6797675" cy="9926638"/>
  <p:defaultTextStyle>
    <a:defPPr>
      <a:defRPr lang="ru-RU"/>
    </a:defPPr>
    <a:lvl1pPr marL="0" algn="l" defTabSz="91374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6870" algn="l" defTabSz="91374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3740" algn="l" defTabSz="91374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0611" algn="l" defTabSz="91374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7481" algn="l" defTabSz="91374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4353" algn="l" defTabSz="91374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1226" algn="l" defTabSz="91374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8096" algn="l" defTabSz="91374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4967" algn="l" defTabSz="91374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318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2089455362739905E-2"/>
          <c:y val="0.25207499560288621"/>
          <c:w val="0.93209053729913505"/>
          <c:h val="0.5420168554395986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spPr>
            <a:ln w="53975">
              <a:solidFill>
                <a:srgbClr val="C00000"/>
              </a:solidFill>
            </a:ln>
            <a:effectLst>
              <a:glow rad="101600">
                <a:schemeClr val="accent1">
                  <a:satMod val="175000"/>
                  <a:alpha val="40000"/>
                </a:schemeClr>
              </a:glow>
              <a:outerShdw blurRad="50800" dist="50800" dir="5400000" algn="ctr" rotWithShape="0">
                <a:schemeClr val="tx2">
                  <a:lumMod val="20000"/>
                  <a:lumOff val="80000"/>
                </a:schemeClr>
              </a:outerShdw>
            </a:effectLst>
          </c:spPr>
          <c:invertIfNegative val="0"/>
          <c:dLbls>
            <c:dLbl>
              <c:idx val="0"/>
              <c:layout>
                <c:manualLayout>
                  <c:x val="-7.1334070165343282E-3"/>
                  <c:y val="-3.1536788858941581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8 296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1380-46E5-A5AB-5BCA5587C7FA}"/>
                </c:ext>
              </c:extLst>
            </c:dLbl>
            <c:dLbl>
              <c:idx val="1"/>
              <c:layout>
                <c:manualLayout>
                  <c:x val="-5.6013215227499625E-3"/>
                  <c:y val="-1.9687082704062955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9 772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1380-46E5-A5AB-5BCA5587C7FA}"/>
                </c:ext>
              </c:extLst>
            </c:dLbl>
            <c:dLbl>
              <c:idx val="2"/>
              <c:layout>
                <c:manualLayout>
                  <c:x val="-3.0058238883734134E-3"/>
                  <c:y val="-3.1536788858941581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10 863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1380-46E5-A5AB-5BCA5587C7FA}"/>
                </c:ext>
              </c:extLst>
            </c:dLbl>
            <c:dLbl>
              <c:idx val="3"/>
              <c:layout>
                <c:manualLayout>
                  <c:x val="3.1259765190299166E-3"/>
                  <c:y val="-3.6933791746789166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13 032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1380-46E5-A5AB-5BCA5587C7FA}"/>
                </c:ext>
              </c:extLst>
            </c:dLbl>
            <c:dLbl>
              <c:idx val="4"/>
              <c:layout>
                <c:manualLayout>
                  <c:x val="-2.7008124749891217E-3"/>
                  <c:y val="-2.798529644408599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14 635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4-1380-46E5-A5AB-5BCA5587C7FA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1380-46E5-A5AB-5BCA5587C7FA}"/>
                </c:ext>
              </c:extLst>
            </c:dLbl>
            <c:dLbl>
              <c:idx val="6"/>
              <c:layout>
                <c:manualLayout>
                  <c:x val="-4.3369498106767788E-3"/>
                  <c:y val="-8.895133245153068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1380-46E5-A5AB-5BCA5587C7FA}"/>
                </c:ext>
              </c:extLst>
            </c:dLbl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 b="1"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Лист1!$A$2:$A$7</c:f>
              <c:strCache>
                <c:ptCount val="6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  <c:pt idx="5">
                  <c:v>2022 (план)</c:v>
                </c:pt>
              </c:strCache>
            </c:strRef>
          </c:cat>
          <c:val>
            <c:numRef>
              <c:f>Лист1!$B$2:$B$7</c:f>
              <c:numCache>
                <c:formatCode>#,##0</c:formatCode>
                <c:ptCount val="6"/>
                <c:pt idx="0">
                  <c:v>8296</c:v>
                </c:pt>
                <c:pt idx="1">
                  <c:v>9772</c:v>
                </c:pt>
                <c:pt idx="2">
                  <c:v>10863</c:v>
                </c:pt>
                <c:pt idx="3">
                  <c:v>13032</c:v>
                </c:pt>
                <c:pt idx="4">
                  <c:v>15153</c:v>
                </c:pt>
                <c:pt idx="5">
                  <c:v>14677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1380-46E5-A5AB-5BCA5587C7F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12276608"/>
        <c:axId val="112278144"/>
      </c:barChart>
      <c:catAx>
        <c:axId val="1122766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2400" b="1">
                <a:solidFill>
                  <a:schemeClr val="bg1"/>
                </a:solidFill>
              </a:defRPr>
            </a:pPr>
            <a:endParaRPr lang="ru-RU"/>
          </a:p>
        </c:txPr>
        <c:crossAx val="112278144"/>
        <c:crosses val="autoZero"/>
        <c:auto val="1"/>
        <c:lblAlgn val="ctr"/>
        <c:lblOffset val="100"/>
        <c:noMultiLvlLbl val="0"/>
      </c:catAx>
      <c:valAx>
        <c:axId val="112278144"/>
        <c:scaling>
          <c:orientation val="minMax"/>
        </c:scaling>
        <c:delete val="0"/>
        <c:axPos val="l"/>
        <c:title>
          <c:tx>
            <c:rich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r>
                  <a:rPr lang="ru-RU" dirty="0">
                    <a:solidFill>
                      <a:schemeClr val="bg1"/>
                    </a:solidFill>
                  </a:rPr>
                  <a:t>млн рублей</a:t>
                </a:r>
              </a:p>
            </c:rich>
          </c:tx>
          <c:layout>
            <c:manualLayout>
              <c:xMode val="edge"/>
              <c:yMode val="edge"/>
              <c:x val="3.0263513573063755E-3"/>
              <c:y val="8.1368519415591617E-2"/>
            </c:manualLayout>
          </c:layout>
          <c:overlay val="0"/>
        </c:title>
        <c:numFmt formatCode="#,##0" sourceLinked="1"/>
        <c:majorTickMark val="none"/>
        <c:minorTickMark val="none"/>
        <c:tickLblPos val="none"/>
        <c:txPr>
          <a:bodyPr/>
          <a:lstStyle/>
          <a:p>
            <a:pPr>
              <a:defRPr>
                <a:solidFill>
                  <a:schemeClr val="bg1"/>
                </a:solidFill>
              </a:defRPr>
            </a:pPr>
            <a:endParaRPr lang="ru-RU"/>
          </a:p>
        </c:txPr>
        <c:crossAx val="11227660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>
          <a:solidFill>
            <a:schemeClr val="tx2"/>
          </a:solidFill>
        </a:defRPr>
      </a:pPr>
      <a:endParaRPr lang="ru-RU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0.82734</cdr:x>
      <cdr:y>0.14326</cdr:y>
    </cdr:from>
    <cdr:to>
      <cdr:x>0.97964</cdr:x>
      <cdr:y>0.25528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8019A3E3-8CEF-44AA-8252-AE22CBBE515E}"/>
            </a:ext>
          </a:extLst>
        </cdr:cNvPr>
        <cdr:cNvSpPr txBox="1"/>
      </cdr:nvSpPr>
      <cdr:spPr>
        <a:xfrm xmlns:a="http://schemas.openxmlformats.org/drawingml/2006/main">
          <a:off x="7415943" y="729006"/>
          <a:ext cx="1365122" cy="56999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3200" b="1" dirty="0">
              <a:solidFill>
                <a:schemeClr val="bg1"/>
              </a:solidFill>
            </a:rPr>
            <a:t>14 678</a:t>
          </a:r>
        </a:p>
        <a:p xmlns:a="http://schemas.openxmlformats.org/drawingml/2006/main">
          <a:endParaRPr lang="ru-RU" sz="3200" b="1" dirty="0">
            <a:solidFill>
              <a:schemeClr val="bg1"/>
            </a:solidFill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3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3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E71B06-E687-4F17-B584-7A3F736132CD}" type="datetimeFigureOut">
              <a:rPr lang="ru-RU" smtClean="0"/>
              <a:t>23.03.2022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6125"/>
            <a:ext cx="4959350" cy="3721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15951"/>
            <a:ext cx="5438775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710"/>
            <a:ext cx="2946400" cy="4963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28710"/>
            <a:ext cx="2946400" cy="4963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4D6EC7-B3E5-4C73-8F2E-7C5E38C82DF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70330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32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68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37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06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74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43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12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80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496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544D6-35F8-4848-BAA1-DEAC5CDCC7A4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23.03.2022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65826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D5219-F9CE-4EA2-BD60-93907B24B978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23.03.2022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65252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5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5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E26E4-A924-4ECF-AD15-BE714CA27715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23.03.2022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44874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D4B6C-2E6B-44DB-9AC9-787123E8DB62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23.03.2022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13697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7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687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374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061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748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435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122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809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496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8EB79-523F-45F1-BD3D-CBB187C35212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23.03.2022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93513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AD01F-472F-44F8-B160-8069841D7DEB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23.03.2022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00201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4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870" indent="0">
              <a:buNone/>
              <a:defRPr sz="2000" b="1"/>
            </a:lvl2pPr>
            <a:lvl3pPr marL="913740" indent="0">
              <a:buNone/>
              <a:defRPr sz="1800" b="1"/>
            </a:lvl3pPr>
            <a:lvl4pPr marL="1370611" indent="0">
              <a:buNone/>
              <a:defRPr sz="1600" b="1"/>
            </a:lvl4pPr>
            <a:lvl5pPr marL="1827481" indent="0">
              <a:buNone/>
              <a:defRPr sz="1600" b="1"/>
            </a:lvl5pPr>
            <a:lvl6pPr marL="2284353" indent="0">
              <a:buNone/>
              <a:defRPr sz="1600" b="1"/>
            </a:lvl6pPr>
            <a:lvl7pPr marL="2741226" indent="0">
              <a:buNone/>
              <a:defRPr sz="1600" b="1"/>
            </a:lvl7pPr>
            <a:lvl8pPr marL="3198096" indent="0">
              <a:buNone/>
              <a:defRPr sz="1600" b="1"/>
            </a:lvl8pPr>
            <a:lvl9pPr marL="3654967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33" y="1535114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870" indent="0">
              <a:buNone/>
              <a:defRPr sz="2000" b="1"/>
            </a:lvl2pPr>
            <a:lvl3pPr marL="913740" indent="0">
              <a:buNone/>
              <a:defRPr sz="1800" b="1"/>
            </a:lvl3pPr>
            <a:lvl4pPr marL="1370611" indent="0">
              <a:buNone/>
              <a:defRPr sz="1600" b="1"/>
            </a:lvl4pPr>
            <a:lvl5pPr marL="1827481" indent="0">
              <a:buNone/>
              <a:defRPr sz="1600" b="1"/>
            </a:lvl5pPr>
            <a:lvl6pPr marL="2284353" indent="0">
              <a:buNone/>
              <a:defRPr sz="1600" b="1"/>
            </a:lvl6pPr>
            <a:lvl7pPr marL="2741226" indent="0">
              <a:buNone/>
              <a:defRPr sz="1600" b="1"/>
            </a:lvl7pPr>
            <a:lvl8pPr marL="3198096" indent="0">
              <a:buNone/>
              <a:defRPr sz="1600" b="1"/>
            </a:lvl8pPr>
            <a:lvl9pPr marL="3654967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33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0CF5D-3B91-4541-AEF3-2B2184EE11BD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23.03.2022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38449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EB5A1-444F-4406-9B3B-C26C87AF0474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23.03.2022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31695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E58C7-6A78-4D16-893E-687E896A3405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23.03.2022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53200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4" y="273055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3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4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6870" indent="0">
              <a:buNone/>
              <a:defRPr sz="1200"/>
            </a:lvl2pPr>
            <a:lvl3pPr marL="913740" indent="0">
              <a:buNone/>
              <a:defRPr sz="1000"/>
            </a:lvl3pPr>
            <a:lvl4pPr marL="1370611" indent="0">
              <a:buNone/>
              <a:defRPr sz="900"/>
            </a:lvl4pPr>
            <a:lvl5pPr marL="1827481" indent="0">
              <a:buNone/>
              <a:defRPr sz="900"/>
            </a:lvl5pPr>
            <a:lvl6pPr marL="2284353" indent="0">
              <a:buNone/>
              <a:defRPr sz="900"/>
            </a:lvl6pPr>
            <a:lvl7pPr marL="2741226" indent="0">
              <a:buNone/>
              <a:defRPr sz="900"/>
            </a:lvl7pPr>
            <a:lvl8pPr marL="3198096" indent="0">
              <a:buNone/>
              <a:defRPr sz="900"/>
            </a:lvl8pPr>
            <a:lvl9pPr marL="3654967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29B22-3BB3-4EC1-AA5F-4AFE04B8B8F9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23.03.2022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00084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6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6870" indent="0">
              <a:buNone/>
              <a:defRPr sz="2800"/>
            </a:lvl2pPr>
            <a:lvl3pPr marL="913740" indent="0">
              <a:buNone/>
              <a:defRPr sz="2400"/>
            </a:lvl3pPr>
            <a:lvl4pPr marL="1370611" indent="0">
              <a:buNone/>
              <a:defRPr sz="2000"/>
            </a:lvl4pPr>
            <a:lvl5pPr marL="1827481" indent="0">
              <a:buNone/>
              <a:defRPr sz="2000"/>
            </a:lvl5pPr>
            <a:lvl6pPr marL="2284353" indent="0">
              <a:buNone/>
              <a:defRPr sz="2000"/>
            </a:lvl6pPr>
            <a:lvl7pPr marL="2741226" indent="0">
              <a:buNone/>
              <a:defRPr sz="2000"/>
            </a:lvl7pPr>
            <a:lvl8pPr marL="3198096" indent="0">
              <a:buNone/>
              <a:defRPr sz="2000"/>
            </a:lvl8pPr>
            <a:lvl9pPr marL="3654967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6870" indent="0">
              <a:buNone/>
              <a:defRPr sz="1200"/>
            </a:lvl2pPr>
            <a:lvl3pPr marL="913740" indent="0">
              <a:buNone/>
              <a:defRPr sz="1000"/>
            </a:lvl3pPr>
            <a:lvl4pPr marL="1370611" indent="0">
              <a:buNone/>
              <a:defRPr sz="900"/>
            </a:lvl4pPr>
            <a:lvl5pPr marL="1827481" indent="0">
              <a:buNone/>
              <a:defRPr sz="900"/>
            </a:lvl5pPr>
            <a:lvl6pPr marL="2284353" indent="0">
              <a:buNone/>
              <a:defRPr sz="900"/>
            </a:lvl6pPr>
            <a:lvl7pPr marL="2741226" indent="0">
              <a:buNone/>
              <a:defRPr sz="900"/>
            </a:lvl7pPr>
            <a:lvl8pPr marL="3198096" indent="0">
              <a:buNone/>
              <a:defRPr sz="900"/>
            </a:lvl8pPr>
            <a:lvl9pPr marL="3654967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505F9-7D1B-4FA7-952C-B97F078DFD08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23.03.2022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59417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  <a:prstGeom prst="rect">
            <a:avLst/>
          </a:prstGeom>
        </p:spPr>
        <p:txBody>
          <a:bodyPr vert="horz" lIns="91374" tIns="45690" rIns="91374" bIns="4569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374" tIns="45690" rIns="91374" bIns="4569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7"/>
            <a:ext cx="2133600" cy="365125"/>
          </a:xfrm>
          <a:prstGeom prst="rect">
            <a:avLst/>
          </a:prstGeom>
        </p:spPr>
        <p:txBody>
          <a:bodyPr vert="horz" lIns="91374" tIns="45690" rIns="91374" bIns="4569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8C9EEB-13A0-41F4-A867-A234A8137F00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23.03.2022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7"/>
            <a:ext cx="2895600" cy="365125"/>
          </a:xfrm>
          <a:prstGeom prst="rect">
            <a:avLst/>
          </a:prstGeom>
        </p:spPr>
        <p:txBody>
          <a:bodyPr vert="horz" lIns="91374" tIns="45690" rIns="91374" bIns="4569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7"/>
            <a:ext cx="2133600" cy="365125"/>
          </a:xfrm>
          <a:prstGeom prst="rect">
            <a:avLst/>
          </a:prstGeom>
        </p:spPr>
        <p:txBody>
          <a:bodyPr vert="horz" lIns="91374" tIns="45690" rIns="91374" bIns="4569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01593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ctr" defTabSz="91374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654" indent="-342654" algn="l" defTabSz="91374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416" indent="-285541" algn="l" defTabSz="91374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178" indent="-228435" algn="l" defTabSz="91374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9048" indent="-228435" algn="l" defTabSz="91374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5918" indent="-228435" algn="l" defTabSz="91374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2789" indent="-228435" algn="l" defTabSz="91374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69659" indent="-228435" algn="l" defTabSz="91374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6532" indent="-228435" algn="l" defTabSz="91374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3404" indent="-228435" algn="l" defTabSz="91374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374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6870" algn="l" defTabSz="91374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3740" algn="l" defTabSz="91374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0611" algn="l" defTabSz="91374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7481" algn="l" defTabSz="91374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4353" algn="l" defTabSz="91374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1226" algn="l" defTabSz="91374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8096" algn="l" defTabSz="91374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4967" algn="l" defTabSz="91374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97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4217849499"/>
              </p:ext>
            </p:extLst>
          </p:nvPr>
        </p:nvGraphicFramePr>
        <p:xfrm>
          <a:off x="180401" y="1118203"/>
          <a:ext cx="8963599" cy="50885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235042" y="116632"/>
            <a:ext cx="8136904" cy="523220"/>
          </a:xfrm>
          <a:prstGeom prst="rect">
            <a:avLst/>
          </a:prstGeom>
        </p:spPr>
        <p:txBody>
          <a:bodyPr wrap="square" lIns="91374" tIns="45690" rIns="91374" bIns="45690">
            <a:spAutoFit/>
          </a:bodyPr>
          <a:lstStyle/>
          <a:p>
            <a:pPr>
              <a:defRPr sz="2160" b="1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ru-RU" sz="2800" b="1" dirty="0">
                <a:solidFill>
                  <a:prstClr val="white"/>
                </a:solidFill>
              </a:rPr>
              <a:t>Безвозмездные поступления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-11076" y="763676"/>
            <a:ext cx="9144000" cy="0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6986408" y="6405338"/>
            <a:ext cx="2133600" cy="365125"/>
          </a:xfrm>
        </p:spPr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7005615" y="763676"/>
            <a:ext cx="1955851" cy="707826"/>
          </a:xfrm>
          <a:prstGeom prst="rect">
            <a:avLst/>
          </a:prstGeom>
          <a:ln>
            <a:solidFill>
              <a:srgbClr val="C00000"/>
            </a:solidFill>
          </a:ln>
        </p:spPr>
        <p:txBody>
          <a:bodyPr wrap="none" lIns="91374" tIns="45690" rIns="91374" bIns="45690">
            <a:spAutoFit/>
          </a:bodyPr>
          <a:lstStyle/>
          <a:p>
            <a:r>
              <a:rPr lang="ru-RU" sz="4000" b="1" dirty="0">
                <a:solidFill>
                  <a:prstClr val="white"/>
                </a:solidFill>
              </a:rPr>
              <a:t>+ 76,9 %</a:t>
            </a:r>
            <a:endParaRPr lang="ru-RU" sz="4000" dirty="0">
              <a:solidFill>
                <a:prstClr val="black"/>
              </a:solidFill>
            </a:endParaRP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 flipV="1">
            <a:off x="1331640" y="1196760"/>
            <a:ext cx="0" cy="1728184"/>
          </a:xfrm>
          <a:prstGeom prst="line">
            <a:avLst/>
          </a:prstGeom>
          <a:ln w="38100"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1331640" y="1125080"/>
            <a:ext cx="5492146" cy="0"/>
          </a:xfrm>
          <a:prstGeom prst="line">
            <a:avLst/>
          </a:prstGeom>
          <a:ln w="38100"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>
            <a:off x="8395284" y="1459753"/>
            <a:ext cx="0" cy="387214"/>
          </a:xfrm>
          <a:prstGeom prst="straightConnector1">
            <a:avLst/>
          </a:prstGeom>
          <a:ln w="38100">
            <a:solidFill>
              <a:srgbClr val="C00000"/>
            </a:solidFill>
            <a:prstDash val="lg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1196759"/>
            <a:ext cx="4536503" cy="10081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98241142"/>
      </p:ext>
    </p:extLst>
  </p:cSld>
  <p:clrMapOvr>
    <a:masterClrMapping/>
  </p:clrMapOvr>
</p:sld>
</file>

<file path=ppt/theme/theme1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2011</TotalTime>
  <Words>20</Words>
  <Application>Microsoft Office PowerPoint</Application>
  <PresentationFormat>Экран (4:3)</PresentationFormat>
  <Paragraphs>10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4" baseType="lpstr">
      <vt:lpstr>Arial</vt:lpstr>
      <vt:lpstr>Calibri</vt:lpstr>
      <vt:lpstr>1_Тема Office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fik;IME</dc:creator>
  <cp:lastModifiedBy>ЧерниковаОД</cp:lastModifiedBy>
  <cp:revision>199</cp:revision>
  <cp:lastPrinted>2021-11-19T12:52:52Z</cp:lastPrinted>
  <dcterms:created xsi:type="dcterms:W3CDTF">2019-10-16T07:59:16Z</dcterms:created>
  <dcterms:modified xsi:type="dcterms:W3CDTF">2022-03-23T11:57:21Z</dcterms:modified>
</cp:coreProperties>
</file>