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92" r:id="rId1"/>
  </p:sldMasterIdLst>
  <p:notesMasterIdLst>
    <p:notesMasterId r:id="rId8"/>
  </p:notesMasterIdLst>
  <p:sldIdLst>
    <p:sldId id="353" r:id="rId2"/>
    <p:sldId id="352" r:id="rId3"/>
    <p:sldId id="368" r:id="rId4"/>
    <p:sldId id="358" r:id="rId5"/>
    <p:sldId id="357" r:id="rId6"/>
    <p:sldId id="367" r:id="rId7"/>
  </p:sldIdLst>
  <p:sldSz cx="9144000" cy="5143500" type="screen16x9"/>
  <p:notesSz cx="9928225" cy="6797675"/>
  <p:defaultTextStyle>
    <a:defPPr>
      <a:defRPr lang="ru-RU"/>
    </a:defPPr>
    <a:lvl1pPr marL="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" initials="2" lastIdx="1" clrIdx="0">
    <p:extLst>
      <p:ext uri="{19B8F6BF-5375-455C-9EA6-DF929625EA0E}">
        <p15:presenceInfo xmlns:p15="http://schemas.microsoft.com/office/powerpoint/2012/main" userId="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47" autoAdjust="0"/>
    <p:restoredTop sz="94660"/>
  </p:normalViewPr>
  <p:slideViewPr>
    <p:cSldViewPr>
      <p:cViewPr varScale="1">
        <p:scale>
          <a:sx n="51" d="100"/>
          <a:sy n="51" d="100"/>
        </p:scale>
        <p:origin x="96" y="77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8972121922674762E-2"/>
          <c:y val="6.1848876782795575E-3"/>
          <c:w val="0.89425243719535064"/>
          <c:h val="0.7372880678791079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 2020 год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4.1250137716995212E-2"/>
                  <c:y val="-1.931078775897842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19 853,9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566-433E-96F6-F0C582A3486C}"/>
                </c:ext>
              </c:extLst>
            </c:dLbl>
            <c:dLbl>
              <c:idx val="1"/>
              <c:layout>
                <c:manualLayout>
                  <c:x val="-4.1250137716995212E-2"/>
                  <c:y val="-1.93107877589784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6 828,2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566-433E-96F6-F0C582A3486C}"/>
                </c:ext>
              </c:extLst>
            </c:dLbl>
            <c:dLbl>
              <c:idx val="2"/>
              <c:layout>
                <c:manualLayout>
                  <c:x val="-4.1250137716995212E-2"/>
                  <c:y val="-1.93107877589784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13 032,3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566-433E-96F6-F0C582A348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19853.900000000001</c:v>
                </c:pt>
                <c:pt idx="1">
                  <c:v>6828.2</c:v>
                </c:pt>
                <c:pt idx="2">
                  <c:v>13025.7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66-433E-96F6-F0C582A3486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 год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4.4550148734354832E-2"/>
                  <c:y val="-2.8931133688570251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22 619,2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566-433E-96F6-F0C582A3486C}"/>
                </c:ext>
              </c:extLst>
            </c:dLbl>
            <c:dLbl>
              <c:idx val="1"/>
              <c:layout>
                <c:manualLayout>
                  <c:x val="5.2800176277753873E-2"/>
                  <c:y val="-3.5351614445221322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8 215,2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566-433E-96F6-F0C582A3486C}"/>
                </c:ext>
              </c:extLst>
            </c:dLbl>
            <c:dLbl>
              <c:idx val="2"/>
              <c:layout>
                <c:manualLayout>
                  <c:x val="8.5800286451349919E-2"/>
                  <c:y val="-3.5330357926872009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14 634,6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566-433E-96F6-F0C582A348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22619.200000000001</c:v>
                </c:pt>
                <c:pt idx="1">
                  <c:v>8215.2000000000007</c:v>
                </c:pt>
                <c:pt idx="2">
                  <c:v>14404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566-433E-96F6-F0C582A34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7816040"/>
        <c:axId val="227815056"/>
        <c:axId val="0"/>
      </c:bar3DChart>
      <c:catAx>
        <c:axId val="227816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27815056"/>
        <c:crosses val="autoZero"/>
        <c:auto val="1"/>
        <c:lblAlgn val="ctr"/>
        <c:lblOffset val="100"/>
        <c:noMultiLvlLbl val="0"/>
      </c:catAx>
      <c:valAx>
        <c:axId val="22781505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227816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5857253554105802E-2"/>
          <c:y val="2.6169506987720602E-2"/>
          <c:w val="0.92265439798765914"/>
          <c:h val="0.7037456229143264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Лист1!$B$2</c:f>
              <c:strCache>
                <c:ptCount val="1"/>
                <c:pt idx="0">
                  <c:v>2020 год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2.2708492570925595E-2"/>
                  <c:y val="-1.133859729944967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9539645809502327E-2"/>
                      <c:h val="3.85795773113775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6280-447E-8EF1-8A4AF22E502B}"/>
                </c:ext>
              </c:extLst>
            </c:dLbl>
            <c:dLbl>
              <c:idx val="1"/>
              <c:layout>
                <c:manualLayout>
                  <c:x val="-1.0597296533098611E-2"/>
                  <c:y val="-1.13385972994496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280-447E-8EF1-8A4AF22E502B}"/>
                </c:ext>
              </c:extLst>
            </c:dLbl>
            <c:dLbl>
              <c:idx val="2"/>
              <c:layout>
                <c:manualLayout>
                  <c:x val="-4.5416985141851747E-3"/>
                  <c:y val="-1.70078959491745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280-447E-8EF1-8A4AF22E502B}"/>
                </c:ext>
              </c:extLst>
            </c:dLbl>
            <c:dLbl>
              <c:idx val="3"/>
              <c:layout>
                <c:manualLayout>
                  <c:x val="-7.5694975236418657E-3"/>
                  <c:y val="-2.2677194598899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280-447E-8EF1-8A4AF22E502B}"/>
                </c:ext>
              </c:extLst>
            </c:dLbl>
            <c:dLbl>
              <c:idx val="4"/>
              <c:layout>
                <c:manualLayout>
                  <c:x val="-1.6652894552012104E-2"/>
                  <c:y val="-1.13385972994496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280-447E-8EF1-8A4AF22E50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Лист1!$A$3:$A$7</c:f>
              <c:strCache>
                <c:ptCount val="5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Субсидии</c:v>
                </c:pt>
                <c:pt idx="3">
                  <c:v>Субвенции</c:v>
                </c:pt>
                <c:pt idx="4">
                  <c:v>Иные МБТ</c:v>
                </c:pt>
              </c:strCache>
            </c:strRef>
          </c:cat>
          <c:val>
            <c:numRef>
              <c:f>Лист1!$B$3:$B$7</c:f>
              <c:numCache>
                <c:formatCode>#,##0.0</c:formatCode>
                <c:ptCount val="5"/>
                <c:pt idx="0">
                  <c:v>859.5</c:v>
                </c:pt>
                <c:pt idx="1">
                  <c:v>1108.3</c:v>
                </c:pt>
                <c:pt idx="2">
                  <c:v>3138.6</c:v>
                </c:pt>
                <c:pt idx="3">
                  <c:v>6623.9</c:v>
                </c:pt>
                <c:pt idx="4">
                  <c:v>1273.7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80-447E-8EF1-8A4AF22E502B}"/>
            </c:ext>
          </c:extLst>
        </c:ser>
        <c:ser>
          <c:idx val="1"/>
          <c:order val="1"/>
          <c:tx>
            <c:strRef>
              <c:f>Лист1!$C$2</c:f>
              <c:strCache>
                <c:ptCount val="1"/>
                <c:pt idx="0">
                  <c:v> 2021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3.0277990094567463E-2"/>
                  <c:y val="-2.26771945988994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280-447E-8EF1-8A4AF22E502B}"/>
                </c:ext>
              </c:extLst>
            </c:dLbl>
            <c:dLbl>
              <c:idx val="1"/>
              <c:layout>
                <c:manualLayout>
                  <c:x val="2.8764090589839086E-2"/>
                  <c:y val="-2.2677194598899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280-447E-8EF1-8A4AF22E502B}"/>
                </c:ext>
              </c:extLst>
            </c:dLbl>
            <c:dLbl>
              <c:idx val="2"/>
              <c:layout>
                <c:manualLayout>
                  <c:x val="3.4819688608752467E-2"/>
                  <c:y val="-4.25197398729362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280-447E-8EF1-8A4AF22E502B}"/>
                </c:ext>
              </c:extLst>
            </c:dLbl>
            <c:dLbl>
              <c:idx val="3"/>
              <c:layout>
                <c:manualLayout>
                  <c:x val="7.4181075731690166E-2"/>
                  <c:y val="-1.98425452740369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280-447E-8EF1-8A4AF22E502B}"/>
                </c:ext>
              </c:extLst>
            </c:dLbl>
            <c:dLbl>
              <c:idx val="4"/>
              <c:layout>
                <c:manualLayout>
                  <c:x val="3.1791889599295832E-2"/>
                  <c:y val="-2.2677194598899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280-447E-8EF1-8A4AF22E50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Лист1!$A$3:$A$7</c:f>
              <c:strCache>
                <c:ptCount val="5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Субсидии</c:v>
                </c:pt>
                <c:pt idx="3">
                  <c:v>Субвенции</c:v>
                </c:pt>
                <c:pt idx="4">
                  <c:v>Иные МБТ</c:v>
                </c:pt>
              </c:strCache>
            </c:strRef>
          </c:cat>
          <c:val>
            <c:numRef>
              <c:f>Лист1!$C$3:$C$7</c:f>
              <c:numCache>
                <c:formatCode>#,##0.0</c:formatCode>
                <c:ptCount val="5"/>
                <c:pt idx="0">
                  <c:v>1110.9000000000001</c:v>
                </c:pt>
                <c:pt idx="1">
                  <c:v>1508.4</c:v>
                </c:pt>
                <c:pt idx="2">
                  <c:v>3290.6</c:v>
                </c:pt>
                <c:pt idx="3">
                  <c:v>7198.9</c:v>
                </c:pt>
                <c:pt idx="4">
                  <c:v>1482.7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80-447E-8EF1-8A4AF22E502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642178896"/>
        <c:axId val="642178568"/>
        <c:axId val="0"/>
      </c:bar3DChart>
      <c:dateAx>
        <c:axId val="642178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42178568"/>
        <c:crosses val="autoZero"/>
        <c:auto val="0"/>
        <c:lblOffset val="100"/>
        <c:baseTimeUnit val="days"/>
      </c:dateAx>
      <c:valAx>
        <c:axId val="64217856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642178896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0023084636165601"/>
          <c:y val="0.93509560987726181"/>
          <c:w val="0.443627454427239"/>
          <c:h val="6.16789171147407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 год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19050"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-4.3750000000000011E-2"/>
                  <c:y val="3.12499999999998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C29-40A0-B18D-A5510682CAB9}"/>
                </c:ext>
              </c:extLst>
            </c:dLbl>
            <c:dLbl>
              <c:idx val="1"/>
              <c:layout>
                <c:manualLayout>
                  <c:x val="-1.8476783002946761E-2"/>
                  <c:y val="-1.50890043336333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C29-40A0-B18D-A5510682CAB9}"/>
                </c:ext>
              </c:extLst>
            </c:dLbl>
            <c:dLbl>
              <c:idx val="2"/>
              <c:layout>
                <c:manualLayout>
                  <c:x val="-2.3515905640114122E-2"/>
                  <c:y val="-4.90392640843083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C29-40A0-B18D-A5510682CAB9}"/>
                </c:ext>
              </c:extLst>
            </c:dLbl>
            <c:dLbl>
              <c:idx val="3"/>
              <c:layout>
                <c:manualLayout>
                  <c:x val="-5.039122637167299E-3"/>
                  <c:y val="-1.88612554170417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C29-40A0-B18D-A5510682CAB9}"/>
                </c:ext>
              </c:extLst>
            </c:dLbl>
            <c:dLbl>
              <c:idx val="4"/>
              <c:layout>
                <c:manualLayout>
                  <c:x val="-1.3437660365779525E-2"/>
                  <c:y val="-3.77225108340833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C29-40A0-B18D-A5510682CAB9}"/>
                </c:ext>
              </c:extLst>
            </c:dLbl>
            <c:dLbl>
              <c:idx val="5"/>
              <c:layout>
                <c:manualLayout>
                  <c:x val="-8.3985377286121647E-3"/>
                  <c:y val="-7.54450216681673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C29-40A0-B18D-A5510682CAB9}"/>
                </c:ext>
              </c:extLst>
            </c:dLbl>
            <c:dLbl>
              <c:idx val="6"/>
              <c:layout>
                <c:manualLayout>
                  <c:x val="-5.039122637167299E-3"/>
                  <c:y val="-2.6405757583858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C29-40A0-B18D-A5510682CA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НДФЛ</c:v>
                </c:pt>
                <c:pt idx="1">
                  <c:v>ЕНВД</c:v>
                </c:pt>
                <c:pt idx="2">
                  <c:v>ЕСХН</c:v>
                </c:pt>
                <c:pt idx="3">
                  <c:v>Налог на имущество физических лиц </c:v>
                </c:pt>
                <c:pt idx="4">
                  <c:v>Земельный налог</c:v>
                </c:pt>
                <c:pt idx="5">
                  <c:v>Доходы от использования имущества, находящегося в государственной и муниципальной собственности</c:v>
                </c:pt>
                <c:pt idx="6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Лист1!$B$2:$B$8</c:f>
              <c:numCache>
                <c:formatCode>#,##0.0</c:formatCode>
                <c:ptCount val="7"/>
                <c:pt idx="0">
                  <c:v>3382.9</c:v>
                </c:pt>
                <c:pt idx="1">
                  <c:v>301.7</c:v>
                </c:pt>
                <c:pt idx="2">
                  <c:v>131.6</c:v>
                </c:pt>
                <c:pt idx="3">
                  <c:v>139.69999999999999</c:v>
                </c:pt>
                <c:pt idx="4">
                  <c:v>752</c:v>
                </c:pt>
                <c:pt idx="5">
                  <c:v>748.7</c:v>
                </c:pt>
                <c:pt idx="6">
                  <c:v>809.8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29-40A0-B18D-A5510682CAB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 2021 год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1"/>
              <c:layout>
                <c:manualLayout>
                  <c:x val="2.6617898190523633E-2"/>
                  <c:y val="-1.35189227340752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C29-40A0-B18D-A5510682CAB9}"/>
                </c:ext>
              </c:extLst>
            </c:dLbl>
            <c:dLbl>
              <c:idx val="2"/>
              <c:layout>
                <c:manualLayout>
                  <c:x val="4.1992688643060765E-2"/>
                  <c:y val="-3.0178008667266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C29-40A0-B18D-A5510682CAB9}"/>
                </c:ext>
              </c:extLst>
            </c:dLbl>
            <c:dLbl>
              <c:idx val="3"/>
              <c:layout>
                <c:manualLayout>
                  <c:x val="2.6875320731558867E-2"/>
                  <c:y val="-1.88612554170416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C29-40A0-B18D-A5510682CAB9}"/>
                </c:ext>
              </c:extLst>
            </c:dLbl>
            <c:dLbl>
              <c:idx val="4"/>
              <c:layout>
                <c:manualLayout>
                  <c:x val="3.5273858460171094E-2"/>
                  <c:y val="-5.65837662511249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C29-40A0-B18D-A5510682CAB9}"/>
                </c:ext>
              </c:extLst>
            </c:dLbl>
            <c:dLbl>
              <c:idx val="5"/>
              <c:layout>
                <c:manualLayout>
                  <c:x val="3.1914443368726224E-2"/>
                  <c:y val="-4.5267013000899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C29-40A0-B18D-A5510682CAB9}"/>
                </c:ext>
              </c:extLst>
            </c:dLbl>
            <c:dLbl>
              <c:idx val="6"/>
              <c:layout>
                <c:manualLayout>
                  <c:x val="4.535210373450544E-2"/>
                  <c:y val="-3.39502597506749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C29-40A0-B18D-A5510682CA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НДФЛ</c:v>
                </c:pt>
                <c:pt idx="1">
                  <c:v>ЕНВД</c:v>
                </c:pt>
                <c:pt idx="2">
                  <c:v>ЕСХН</c:v>
                </c:pt>
                <c:pt idx="3">
                  <c:v>Налог на имущество физических лиц </c:v>
                </c:pt>
                <c:pt idx="4">
                  <c:v>Земельный налог</c:v>
                </c:pt>
                <c:pt idx="5">
                  <c:v>Доходы от использования имущества, находящегося в государственной и муниципальной собственности</c:v>
                </c:pt>
                <c:pt idx="6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Лист1!$C$2:$C$8</c:f>
              <c:numCache>
                <c:formatCode>#,##0.0</c:formatCode>
                <c:ptCount val="7"/>
                <c:pt idx="0">
                  <c:v>3888.3</c:v>
                </c:pt>
                <c:pt idx="1">
                  <c:v>78.8</c:v>
                </c:pt>
                <c:pt idx="2">
                  <c:v>264.5</c:v>
                </c:pt>
                <c:pt idx="3">
                  <c:v>134.6</c:v>
                </c:pt>
                <c:pt idx="4">
                  <c:v>750</c:v>
                </c:pt>
                <c:pt idx="5">
                  <c:v>849.3</c:v>
                </c:pt>
                <c:pt idx="6">
                  <c:v>949.7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29-40A0-B18D-A5510682CA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74483784"/>
        <c:axId val="574487392"/>
        <c:axId val="0"/>
      </c:bar3DChart>
      <c:catAx>
        <c:axId val="574483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74487392"/>
        <c:crosses val="autoZero"/>
        <c:auto val="1"/>
        <c:lblAlgn val="ctr"/>
        <c:lblOffset val="100"/>
        <c:tickLblSkip val="1"/>
        <c:noMultiLvlLbl val="0"/>
      </c:catAx>
      <c:valAx>
        <c:axId val="574487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574483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65000"/>
              <a:lumOff val="35000"/>
            </a:schemeClr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636409446569436E-2"/>
          <c:y val="3.532824168770278E-2"/>
          <c:w val="0.9279269069309759"/>
          <c:h val="0.8100170313775507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 2020 год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3.4643968130525178E-2"/>
                  <c:y val="-1.20972312581025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69D-4199-9F9A-0996A7D9ACF3}"/>
                </c:ext>
              </c:extLst>
            </c:dLbl>
            <c:dLbl>
              <c:idx val="1"/>
              <c:layout>
                <c:manualLayout>
                  <c:x val="-1.574725824114781E-2"/>
                  <c:y val="-5.04104690324737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69D-4199-9F9A-0996A7D9ACF3}"/>
                </c:ext>
              </c:extLst>
            </c:dLbl>
            <c:dLbl>
              <c:idx val="2"/>
              <c:layout>
                <c:manualLayout>
                  <c:x val="-1.7321984065262589E-2"/>
                  <c:y val="-1.8145846887153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69D-4199-9F9A-0996A7D9ACF3}"/>
                </c:ext>
              </c:extLst>
            </c:dLbl>
            <c:dLbl>
              <c:idx val="3"/>
              <c:layout>
                <c:manualLayout>
                  <c:x val="-4.4092323075213984E-2"/>
                  <c:y val="-2.1170191309697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69D-4199-9F9A-0996A7D9AC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19739</c:v>
                </c:pt>
                <c:pt idx="1">
                  <c:v>3247.5</c:v>
                </c:pt>
                <c:pt idx="2">
                  <c:v>1633.8</c:v>
                </c:pt>
                <c:pt idx="3">
                  <c:v>12544.1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9D-4199-9F9A-0996A7D9ACF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 год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6.7713210436935553E-2"/>
                  <c:y val="-2.11701913096973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21 917,6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69D-4199-9F9A-0996A7D9ACF3}"/>
                </c:ext>
              </c:extLst>
            </c:dLbl>
            <c:dLbl>
              <c:idx val="1"/>
              <c:layout>
                <c:manualLayout>
                  <c:x val="3.9368145602869407E-2"/>
                  <c:y val="-1.82461635374197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69D-4199-9F9A-0996A7D9ACF3}"/>
                </c:ext>
              </c:extLst>
            </c:dLbl>
            <c:dLbl>
              <c:idx val="2"/>
              <c:layout>
                <c:manualLayout>
                  <c:x val="3.7793419778754743E-2"/>
                  <c:y val="-2.076911600424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69D-4199-9F9A-0996A7D9ACF3}"/>
                </c:ext>
              </c:extLst>
            </c:dLbl>
            <c:dLbl>
              <c:idx val="3"/>
              <c:layout>
                <c:manualLayout>
                  <c:x val="4.2517597251099083E-2"/>
                  <c:y val="-4.49634887933757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69D-4199-9F9A-0996A7D9AC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21918</c:v>
                </c:pt>
                <c:pt idx="1">
                  <c:v>2713.3</c:v>
                </c:pt>
                <c:pt idx="2">
                  <c:v>2037.8</c:v>
                </c:pt>
                <c:pt idx="3">
                  <c:v>14219.3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9D-4199-9F9A-0996A7D9AC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56862720"/>
        <c:axId val="656862064"/>
        <c:axId val="0"/>
      </c:bar3DChart>
      <c:catAx>
        <c:axId val="656862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56862064"/>
        <c:crosses val="autoZero"/>
        <c:auto val="1"/>
        <c:lblAlgn val="ctr"/>
        <c:lblOffset val="100"/>
        <c:tickLblSkip val="1"/>
        <c:noMultiLvlLbl val="0"/>
      </c:catAx>
      <c:valAx>
        <c:axId val="65686206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656862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764709675115461"/>
          <c:y val="0.94469074837612854"/>
          <c:w val="0.41583301260177435"/>
          <c:h val="4.71424650797407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0.73396</cdr:x>
      <cdr:y>0.23988</cdr:y>
    </cdr:from>
    <cdr:to>
      <cdr:x>0.80881</cdr:x>
      <cdr:y>0.27625</cdr:y>
    </cdr:to>
    <cdr:cxnSp macro="">
      <cdr:nvCxnSpPr>
        <cdr:cNvPr id="2" name="Прямая со стрелкой 1">
          <a:extLst xmlns:a="http://schemas.openxmlformats.org/drawingml/2006/main">
            <a:ext uri="{FF2B5EF4-FFF2-40B4-BE49-F238E27FC236}">
              <a16:creationId xmlns:a16="http://schemas.microsoft.com/office/drawing/2014/main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5649233" y="947931"/>
          <a:ext cx="576117" cy="143724"/>
        </a:xfrm>
        <a:prstGeom xmlns:a="http://schemas.openxmlformats.org/drawingml/2006/main" prst="straightConnector1">
          <a:avLst/>
        </a:prstGeom>
        <a:ln xmlns:a="http://schemas.openxmlformats.org/drawingml/2006/main" w="9525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0.21941</cdr:x>
      <cdr:y>0.06557</cdr:y>
    </cdr:from>
    <cdr:to>
      <cdr:x>0.2849</cdr:x>
      <cdr:y>0.10202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1688793" y="259125"/>
          <a:ext cx="504073" cy="144040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0.44386</cdr:x>
      <cdr:y>0.38565</cdr:y>
    </cdr:from>
    <cdr:to>
      <cdr:x>0.55614</cdr:x>
      <cdr:y>0.4499</cdr:y>
    </cdr:to>
    <cdr:sp macro="" textlink="">
      <cdr:nvSpPr>
        <cdr:cNvPr id="10" name="TextBox 2">
          <a:extLst xmlns:a="http://schemas.openxmlformats.org/drawingml/2006/main">
            <a:ext uri="{FF2B5EF4-FFF2-40B4-BE49-F238E27FC236}">
              <a16:creationId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416404" y="1523995"/>
          <a:ext cx="864136" cy="25389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05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 1 387,</a:t>
          </a:r>
          <a:r>
            <a:rPr lang="en-US" altLang="ru-RU" sz="105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0</a:t>
          </a:r>
          <a:endParaRPr lang="ru-RU" altLang="ru-RU" sz="105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0.71525</cdr:x>
      <cdr:y>0.18521</cdr:y>
    </cdr:from>
    <cdr:to>
      <cdr:x>0.82751</cdr:x>
      <cdr:y>0.25141</cdr:y>
    </cdr:to>
    <cdr:sp macro="" textlink="">
      <cdr:nvSpPr>
        <cdr:cNvPr id="11" name="TextBox 2">
          <a:extLst xmlns:a="http://schemas.openxmlformats.org/drawingml/2006/main">
            <a:ext uri="{FF2B5EF4-FFF2-40B4-BE49-F238E27FC236}">
              <a16:creationId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505217" y="731907"/>
          <a:ext cx="864059" cy="26160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1 602,3</a:t>
          </a:r>
          <a:endParaRPr lang="ru-RU" altLang="ru-RU" sz="105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0.47668</cdr:x>
      <cdr:y>0.4221</cdr:y>
    </cdr:from>
    <cdr:to>
      <cdr:x>0.54217</cdr:x>
      <cdr:y>0.45922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DB0489BD-F728-473C-A4D6-5CA29D06E27E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3669004" y="1668011"/>
          <a:ext cx="504073" cy="146689"/>
        </a:xfrm>
        <a:prstGeom xmlns:a="http://schemas.openxmlformats.org/drawingml/2006/main" prst="straightConnector1">
          <a:avLst/>
        </a:prstGeom>
        <a:ln xmlns:a="http://schemas.openxmlformats.org/drawingml/2006/main" w="9525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0.19134</cdr:x>
      <cdr:y>0.01217</cdr:y>
    </cdr:from>
    <cdr:to>
      <cdr:x>0.32604</cdr:x>
      <cdr:y>0.07837</cdr:y>
    </cdr:to>
    <cdr:sp macro="" textlink="">
      <cdr:nvSpPr>
        <cdr:cNvPr id="15" name="Прямоугольник 14">
          <a:extLst xmlns:a="http://schemas.openxmlformats.org/drawingml/2006/main">
            <a:ext uri="{FF2B5EF4-FFF2-40B4-BE49-F238E27FC236}">
              <a16:creationId xmlns:a16="http://schemas.microsoft.com/office/drawing/2014/main" id="{A174F52C-FC06-47B7-9789-5BBEE52DF794}"/>
            </a:ext>
          </a:extLst>
        </cdr:cNvPr>
        <cdr:cNvSpPr/>
      </cdr:nvSpPr>
      <cdr:spPr>
        <a:xfrm xmlns:a="http://schemas.openxmlformats.org/drawingml/2006/main">
          <a:off x="1472769" y="48088"/>
          <a:ext cx="1036779" cy="2616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+ 2 765,</a:t>
          </a:r>
          <a:r>
            <a:rPr lang="en-US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ru-RU" altLang="ru-RU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0.17294</cdr:x>
      <cdr:y>0.5</cdr:y>
    </cdr:from>
    <cdr:to>
      <cdr:x>0.22357</cdr:x>
      <cdr:y>0.53658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E2E0C358-B165-4EF9-8D92-FDF52456E71C}"/>
            </a:ext>
          </a:extLst>
        </cdr:cNvPr>
        <cdr:cNvCxnSpPr/>
      </cdr:nvCxnSpPr>
      <cdr:spPr>
        <a:xfrm xmlns:a="http://schemas.openxmlformats.org/drawingml/2006/main" flipV="1">
          <a:off x="1475656" y="1968703"/>
          <a:ext cx="432048" cy="14401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0.33731</cdr:x>
      <cdr:y>0.5</cdr:y>
    </cdr:from>
    <cdr:to>
      <cdr:x>0.38795</cdr:x>
      <cdr:y>0.53657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id="{CC72E1DF-EFF7-4B79-B646-3F079D6BE47D}"/>
            </a:ext>
          </a:extLst>
        </cdr:cNvPr>
        <cdr:cNvCxnSpPr/>
      </cdr:nvCxnSpPr>
      <cdr:spPr>
        <a:xfrm xmlns:a="http://schemas.openxmlformats.org/drawingml/2006/main" flipV="1">
          <a:off x="2878208" y="1968703"/>
          <a:ext cx="432108" cy="143991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0.83116</cdr:x>
      <cdr:y>0.47256</cdr:y>
    </cdr:from>
    <cdr:to>
      <cdr:x>0.89023</cdr:x>
      <cdr:y>0.52743</cdr:y>
    </cdr:to>
    <cdr:cxnSp macro="">
      <cdr:nvCxnSpPr>
        <cdr:cNvPr id="14" name="Прямая со стрелкой 13">
          <a:extLst xmlns:a="http://schemas.openxmlformats.org/drawingml/2006/main">
            <a:ext uri="{FF2B5EF4-FFF2-40B4-BE49-F238E27FC236}">
              <a16:creationId xmlns:a16="http://schemas.microsoft.com/office/drawing/2014/main" id="{437D52F0-4106-469A-99B7-883A870B885F}"/>
            </a:ext>
          </a:extLst>
        </cdr:cNvPr>
        <cdr:cNvCxnSpPr/>
      </cdr:nvCxnSpPr>
      <cdr:spPr>
        <a:xfrm xmlns:a="http://schemas.openxmlformats.org/drawingml/2006/main" flipV="1">
          <a:off x="7092280" y="1860680"/>
          <a:ext cx="504042" cy="21604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0.3164</cdr:x>
      <cdr:y>0.45517</cdr:y>
    </cdr:from>
    <cdr:to>
      <cdr:x>0.39662</cdr:x>
      <cdr:y>0.52161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:a16="http://schemas.microsoft.com/office/drawing/2014/main" id="{5A6911A7-170A-498E-AA32-3DA322F13F61}"/>
            </a:ext>
          </a:extLst>
        </cdr:cNvPr>
        <cdr:cNvSpPr txBox="1"/>
      </cdr:nvSpPr>
      <cdr:spPr>
        <a:xfrm xmlns:a="http://schemas.openxmlformats.org/drawingml/2006/main">
          <a:off x="2699792" y="1792172"/>
          <a:ext cx="684550" cy="2616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40</a:t>
          </a:r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0,1</a:t>
          </a:r>
        </a:p>
      </cdr:txBody>
    </cdr:sp>
  </cdr:relSizeAnchor>
  <cdr:relSizeAnchor xmlns:cdr="http://schemas.openxmlformats.org/drawingml/2006/chartDrawing">
    <cdr:from>
      <cdr:x>0.48517</cdr:x>
      <cdr:y>0.31362</cdr:y>
    </cdr:from>
    <cdr:to>
      <cdr:x>0.56955</cdr:x>
      <cdr:y>0.38006</cdr:y>
    </cdr:to>
    <cdr:sp macro="" textlink="">
      <cdr:nvSpPr>
        <cdr:cNvPr id="16" name="TextBox 15">
          <a:extLst xmlns:a="http://schemas.openxmlformats.org/drawingml/2006/main">
            <a:ext uri="{FF2B5EF4-FFF2-40B4-BE49-F238E27FC236}">
              <a16:creationId xmlns:a16="http://schemas.microsoft.com/office/drawing/2014/main" id="{0795EE50-0A70-4D46-BA7A-59A29053C4D0}"/>
            </a:ext>
          </a:extLst>
        </cdr:cNvPr>
        <cdr:cNvSpPr txBox="1"/>
      </cdr:nvSpPr>
      <cdr:spPr>
        <a:xfrm xmlns:a="http://schemas.openxmlformats.org/drawingml/2006/main">
          <a:off x="4139952" y="1234856"/>
          <a:ext cx="720010" cy="2616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+ 152</a:t>
          </a:r>
        </a:p>
      </cdr:txBody>
    </cdr:sp>
  </cdr:relSizeAnchor>
  <cdr:relSizeAnchor xmlns:cdr="http://schemas.openxmlformats.org/drawingml/2006/chartDrawing">
    <cdr:from>
      <cdr:x>0.80585</cdr:x>
      <cdr:y>0.42746</cdr:y>
    </cdr:from>
    <cdr:to>
      <cdr:x>0.89868</cdr:x>
      <cdr:y>0.48568</cdr:y>
    </cdr:to>
    <cdr:sp macro="" textlink="">
      <cdr:nvSpPr>
        <cdr:cNvPr id="17" name="TextBox 16">
          <a:extLst xmlns:a="http://schemas.openxmlformats.org/drawingml/2006/main">
            <a:ext uri="{FF2B5EF4-FFF2-40B4-BE49-F238E27FC236}">
              <a16:creationId xmlns:a16="http://schemas.microsoft.com/office/drawing/2014/main" id="{306F26B1-9E8E-4612-8E2A-C93757B2F838}"/>
            </a:ext>
          </a:extLst>
        </cdr:cNvPr>
        <cdr:cNvSpPr txBox="1"/>
      </cdr:nvSpPr>
      <cdr:spPr>
        <a:xfrm xmlns:a="http://schemas.openxmlformats.org/drawingml/2006/main">
          <a:off x="6876256" y="1683087"/>
          <a:ext cx="792114" cy="2292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+ 209,</a:t>
          </a:r>
          <a:r>
            <a:rPr lang="en-US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0</a:t>
          </a:r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0.5126</cdr:x>
      <cdr:y>0.34684</cdr:y>
    </cdr:from>
    <cdr:to>
      <cdr:x>0.55268</cdr:x>
      <cdr:y>0.38342</cdr:y>
    </cdr:to>
    <cdr:cxnSp macro="">
      <cdr:nvCxnSpPr>
        <cdr:cNvPr id="4" name="Прямая со стрелкой 3">
          <a:extLst xmlns:a="http://schemas.openxmlformats.org/drawingml/2006/main">
            <a:ext uri="{FF2B5EF4-FFF2-40B4-BE49-F238E27FC236}">
              <a16:creationId xmlns:a16="http://schemas.microsoft.com/office/drawing/2014/main" id="{1B081D5A-C02C-4E19-B212-7911DCF5D0BD}"/>
            </a:ext>
          </a:extLst>
        </cdr:cNvPr>
        <cdr:cNvCxnSpPr/>
      </cdr:nvCxnSpPr>
      <cdr:spPr>
        <a:xfrm xmlns:a="http://schemas.openxmlformats.org/drawingml/2006/main" flipV="1">
          <a:off x="4373989" y="1365657"/>
          <a:ext cx="342027" cy="14402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0.06452</cdr:x>
      <cdr:y>0.0252</cdr:y>
    </cdr:from>
    <cdr:to>
      <cdr:x>0.12166</cdr:x>
      <cdr:y>0.08936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48476348-3479-453B-A4F2-B37A36467B2F}"/>
            </a:ext>
          </a:extLst>
        </cdr:cNvPr>
        <cdr:cNvCxnSpPr/>
      </cdr:nvCxnSpPr>
      <cdr:spPr>
        <a:xfrm xmlns:a="http://schemas.openxmlformats.org/drawingml/2006/main" flipV="1">
          <a:off x="576064" y="92546"/>
          <a:ext cx="510203" cy="235622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0.03226</cdr:x>
      <cdr:y>0</cdr:y>
    </cdr:from>
    <cdr:to>
      <cdr:x>0.1275</cdr:x>
      <cdr:y>0.06416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96D5A818-5581-421F-BA79-9179F286EDD1}"/>
            </a:ext>
          </a:extLst>
        </cdr:cNvPr>
        <cdr:cNvSpPr txBox="1"/>
      </cdr:nvSpPr>
      <cdr:spPr>
        <a:xfrm xmlns:a="http://schemas.openxmlformats.org/drawingml/2006/main">
          <a:off x="288032" y="-1471092"/>
          <a:ext cx="850397" cy="2356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505,4</a:t>
          </a:r>
          <a:endParaRPr lang="ru-RU" sz="12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0.22581</cdr:x>
      <cdr:y>0.45385</cdr:y>
    </cdr:from>
    <cdr:to>
      <cdr:x>0.28295</cdr:x>
      <cdr:y>0.54615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572C12C7-0623-4ABB-B9D0-5D0F31D7000A}"/>
            </a:ext>
          </a:extLst>
        </cdr:cNvPr>
        <cdr:cNvCxnSpPr/>
      </cdr:nvCxnSpPr>
      <cdr:spPr>
        <a:xfrm xmlns:a="http://schemas.openxmlformats.org/drawingml/2006/main">
          <a:off x="2016224" y="1666722"/>
          <a:ext cx="510202" cy="338963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0.24194</cdr:x>
      <cdr:y>0.42315</cdr:y>
    </cdr:from>
    <cdr:to>
      <cdr:x>0.33717</cdr:x>
      <cdr:y>0.50871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861D8817-D573-4507-8646-DE1029A20FDF}"/>
            </a:ext>
          </a:extLst>
        </cdr:cNvPr>
        <cdr:cNvSpPr txBox="1"/>
      </cdr:nvSpPr>
      <cdr:spPr>
        <a:xfrm xmlns:a="http://schemas.openxmlformats.org/drawingml/2006/main">
          <a:off x="2160240" y="1553991"/>
          <a:ext cx="850308" cy="3142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11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222,9</a:t>
          </a:r>
          <a:endParaRPr lang="ru-RU" sz="1100" dirty="0">
            <a:solidFill>
              <a:schemeClr val="accent1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0.3629</cdr:x>
      <cdr:y>0.45657</cdr:y>
    </cdr:from>
    <cdr:to>
      <cdr:x>0.42004</cdr:x>
      <cdr:y>0.52074</cdr:y>
    </cdr:to>
    <cdr:cxnSp macro="">
      <cdr:nvCxnSpPr>
        <cdr:cNvPr id="10" name="Прямая со стрелкой 9">
          <a:extLst xmlns:a="http://schemas.openxmlformats.org/drawingml/2006/main">
            <a:ext uri="{FF2B5EF4-FFF2-40B4-BE49-F238E27FC236}">
              <a16:creationId xmlns:a16="http://schemas.microsoft.com/office/drawing/2014/main" id="{D2018D6A-A1F2-4D4E-929E-98623DB23DAA}"/>
            </a:ext>
          </a:extLst>
        </cdr:cNvPr>
        <cdr:cNvCxnSpPr/>
      </cdr:nvCxnSpPr>
      <cdr:spPr>
        <a:xfrm xmlns:a="http://schemas.openxmlformats.org/drawingml/2006/main" flipV="1">
          <a:off x="3240360" y="1676722"/>
          <a:ext cx="510203" cy="235659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0.33871</cdr:x>
      <cdr:y>0.41445</cdr:y>
    </cdr:from>
    <cdr:to>
      <cdr:x>0.43395</cdr:x>
      <cdr:y>0.5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757F6942-C183-4852-9E97-97BCDEAF64B4}"/>
            </a:ext>
          </a:extLst>
        </cdr:cNvPr>
        <cdr:cNvSpPr txBox="1"/>
      </cdr:nvSpPr>
      <cdr:spPr>
        <a:xfrm xmlns:a="http://schemas.openxmlformats.org/drawingml/2006/main">
          <a:off x="3024336" y="1522030"/>
          <a:ext cx="850397" cy="3141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132,9</a:t>
          </a:r>
          <a:endParaRPr lang="ru-RU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0.47798</cdr:x>
      <cdr:y>0.47916</cdr:y>
    </cdr:from>
    <cdr:to>
      <cdr:x>0.52201</cdr:x>
      <cdr:y>0.52083</cdr:y>
    </cdr:to>
    <cdr:cxnSp macro="">
      <cdr:nvCxnSpPr>
        <cdr:cNvPr id="13" name="Прямая со стрелкой 12">
          <a:extLst xmlns:a="http://schemas.openxmlformats.org/drawingml/2006/main">
            <a:ext uri="{FF2B5EF4-FFF2-40B4-BE49-F238E27FC236}">
              <a16:creationId xmlns:a16="http://schemas.microsoft.com/office/drawing/2014/main" id="{53D437E4-3774-4B64-8CB5-45302E168455}"/>
            </a:ext>
          </a:extLst>
        </cdr:cNvPr>
        <cdr:cNvCxnSpPr/>
      </cdr:nvCxnSpPr>
      <cdr:spPr>
        <a:xfrm xmlns:a="http://schemas.openxmlformats.org/drawingml/2006/main">
          <a:off x="4267924" y="1759689"/>
          <a:ext cx="393143" cy="153029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0.48435</cdr:x>
      <cdr:y>0.39583</cdr:y>
    </cdr:from>
    <cdr:to>
      <cdr:x>0.52838</cdr:x>
      <cdr:y>0.45833</cdr:y>
    </cdr:to>
    <cdr:sp macro="" textlink="">
      <cdr:nvSpPr>
        <cdr:cNvPr id="14" name="TextBox 13">
          <a:extLst xmlns:a="http://schemas.openxmlformats.org/drawingml/2006/main">
            <a:ext uri="{FF2B5EF4-FFF2-40B4-BE49-F238E27FC236}">
              <a16:creationId xmlns:a16="http://schemas.microsoft.com/office/drawing/2014/main" id="{E490DFB4-CBC2-4F99-90EE-0295D922989C}"/>
            </a:ext>
          </a:extLst>
        </cdr:cNvPr>
        <cdr:cNvSpPr txBox="1"/>
      </cdr:nvSpPr>
      <cdr:spPr>
        <a:xfrm xmlns:a="http://schemas.openxmlformats.org/drawingml/2006/main">
          <a:off x="3960440" y="1368152"/>
          <a:ext cx="36004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0.47984</cdr:x>
      <cdr:y>0.41736</cdr:y>
    </cdr:from>
    <cdr:to>
      <cdr:x>0.55029</cdr:x>
      <cdr:y>0.47986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:a16="http://schemas.microsoft.com/office/drawing/2014/main" id="{7A14AF51-CD3C-4348-9F85-961D9DE68758}"/>
            </a:ext>
          </a:extLst>
        </cdr:cNvPr>
        <cdr:cNvSpPr txBox="1"/>
      </cdr:nvSpPr>
      <cdr:spPr>
        <a:xfrm xmlns:a="http://schemas.openxmlformats.org/drawingml/2006/main">
          <a:off x="4284476" y="1532706"/>
          <a:ext cx="629047" cy="2295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5,1</a:t>
          </a:r>
          <a:endParaRPr lang="ru-RU" sz="1100" dirty="0">
            <a:solidFill>
              <a:schemeClr val="tx2">
                <a:lumMod val="60000"/>
                <a:lumOff val="4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0.57258</cdr:x>
      <cdr:y>0.39775</cdr:y>
    </cdr:from>
    <cdr:to>
      <cdr:x>0.62772</cdr:x>
      <cdr:y>0.45726</cdr:y>
    </cdr:to>
    <cdr:cxnSp macro="">
      <cdr:nvCxnSpPr>
        <cdr:cNvPr id="17" name="Прямая со стрелкой 16">
          <a:extLst xmlns:a="http://schemas.openxmlformats.org/drawingml/2006/main">
            <a:ext uri="{FF2B5EF4-FFF2-40B4-BE49-F238E27FC236}">
              <a16:creationId xmlns:a16="http://schemas.microsoft.com/office/drawing/2014/main" id="{69891639-8C5E-48D3-A7CC-73A74D1389C6}"/>
            </a:ext>
          </a:extLst>
        </cdr:cNvPr>
        <cdr:cNvCxnSpPr/>
      </cdr:nvCxnSpPr>
      <cdr:spPr>
        <a:xfrm xmlns:a="http://schemas.openxmlformats.org/drawingml/2006/main">
          <a:off x="5112568" y="1460698"/>
          <a:ext cx="492356" cy="218547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0.58065</cdr:x>
      <cdr:y>0.33893</cdr:y>
    </cdr:from>
    <cdr:to>
      <cdr:x>0.67752</cdr:x>
      <cdr:y>0.42226</cdr:y>
    </cdr:to>
    <cdr:sp macro="" textlink="">
      <cdr:nvSpPr>
        <cdr:cNvPr id="18" name="TextBox 17">
          <a:extLst xmlns:a="http://schemas.openxmlformats.org/drawingml/2006/main">
            <a:ext uri="{FF2B5EF4-FFF2-40B4-BE49-F238E27FC236}">
              <a16:creationId xmlns:a16="http://schemas.microsoft.com/office/drawing/2014/main" id="{4D7DA246-4AFF-487C-9434-F101A3322825}"/>
            </a:ext>
          </a:extLst>
        </cdr:cNvPr>
        <cdr:cNvSpPr txBox="1"/>
      </cdr:nvSpPr>
      <cdr:spPr>
        <a:xfrm xmlns:a="http://schemas.openxmlformats.org/drawingml/2006/main">
          <a:off x="5184576" y="1244674"/>
          <a:ext cx="864952" cy="3060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- 2</a:t>
          </a:r>
          <a:endParaRPr lang="ru-RU" sz="1100" dirty="0">
            <a:solidFill>
              <a:schemeClr val="tx2">
                <a:lumMod val="60000"/>
                <a:lumOff val="4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0.71774</cdr:x>
      <cdr:y>0.37814</cdr:y>
    </cdr:from>
    <cdr:to>
      <cdr:x>0.76177</cdr:x>
      <cdr:y>0.44064</cdr:y>
    </cdr:to>
    <cdr:cxnSp macro="">
      <cdr:nvCxnSpPr>
        <cdr:cNvPr id="20" name="Прямая со стрелкой 19">
          <a:extLst xmlns:a="http://schemas.openxmlformats.org/drawingml/2006/main">
            <a:ext uri="{FF2B5EF4-FFF2-40B4-BE49-F238E27FC236}">
              <a16:creationId xmlns:a16="http://schemas.microsoft.com/office/drawing/2014/main" id="{0C8CD43A-440C-4FBD-AB93-904D4ECED621}"/>
            </a:ext>
          </a:extLst>
        </cdr:cNvPr>
        <cdr:cNvCxnSpPr/>
      </cdr:nvCxnSpPr>
      <cdr:spPr>
        <a:xfrm xmlns:a="http://schemas.openxmlformats.org/drawingml/2006/main" flipV="1">
          <a:off x="6408712" y="1388690"/>
          <a:ext cx="393144" cy="229526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0.69355</cdr:x>
      <cdr:y>0.33893</cdr:y>
    </cdr:from>
    <cdr:to>
      <cdr:x>0.764</cdr:x>
      <cdr:y>0.42227</cdr:y>
    </cdr:to>
    <cdr:sp macro="" textlink="">
      <cdr:nvSpPr>
        <cdr:cNvPr id="21" name="TextBox 20">
          <a:extLst xmlns:a="http://schemas.openxmlformats.org/drawingml/2006/main">
            <a:ext uri="{FF2B5EF4-FFF2-40B4-BE49-F238E27FC236}">
              <a16:creationId xmlns:a16="http://schemas.microsoft.com/office/drawing/2014/main" id="{82CD26AA-8784-4E77-865C-209C8B422003}"/>
            </a:ext>
          </a:extLst>
        </cdr:cNvPr>
        <cdr:cNvSpPr txBox="1"/>
      </cdr:nvSpPr>
      <cdr:spPr>
        <a:xfrm xmlns:a="http://schemas.openxmlformats.org/drawingml/2006/main">
          <a:off x="6192688" y="1244674"/>
          <a:ext cx="629048" cy="3060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100,6</a:t>
          </a:r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0.85484</cdr:x>
      <cdr:y>0.35853</cdr:y>
    </cdr:from>
    <cdr:to>
      <cdr:x>0.90768</cdr:x>
      <cdr:y>0.42103</cdr:y>
    </cdr:to>
    <cdr:cxnSp macro="">
      <cdr:nvCxnSpPr>
        <cdr:cNvPr id="23" name="Прямая со стрелкой 22">
          <a:extLst xmlns:a="http://schemas.openxmlformats.org/drawingml/2006/main">
            <a:ext uri="{FF2B5EF4-FFF2-40B4-BE49-F238E27FC236}">
              <a16:creationId xmlns:a16="http://schemas.microsoft.com/office/drawing/2014/main" id="{8F4DA4F4-523F-4AEF-84AC-343BA12B471C}"/>
            </a:ext>
          </a:extLst>
        </cdr:cNvPr>
        <cdr:cNvCxnSpPr/>
      </cdr:nvCxnSpPr>
      <cdr:spPr>
        <a:xfrm xmlns:a="http://schemas.openxmlformats.org/drawingml/2006/main" flipV="1">
          <a:off x="7632848" y="1316682"/>
          <a:ext cx="471808" cy="229525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0.83065</cdr:x>
      <cdr:y>0.31932</cdr:y>
    </cdr:from>
    <cdr:to>
      <cdr:x>0.91871</cdr:x>
      <cdr:y>0.40265</cdr:y>
    </cdr:to>
    <cdr:sp macro="" textlink="">
      <cdr:nvSpPr>
        <cdr:cNvPr id="25" name="TextBox 24">
          <a:extLst xmlns:a="http://schemas.openxmlformats.org/drawingml/2006/main">
            <a:ext uri="{FF2B5EF4-FFF2-40B4-BE49-F238E27FC236}">
              <a16:creationId xmlns:a16="http://schemas.microsoft.com/office/drawing/2014/main" id="{4F6A142C-0300-459A-9387-1163FC8B45B9}"/>
            </a:ext>
          </a:extLst>
        </cdr:cNvPr>
        <cdr:cNvSpPr txBox="1"/>
      </cdr:nvSpPr>
      <cdr:spPr>
        <a:xfrm xmlns:a="http://schemas.openxmlformats.org/drawingml/2006/main">
          <a:off x="7416824" y="1172666"/>
          <a:ext cx="786287" cy="3060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139,9</a:t>
          </a:r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0.16071</cdr:x>
      <cdr:y>0.09907</cdr:y>
    </cdr:from>
    <cdr:to>
      <cdr:x>0.22321</cdr:x>
      <cdr:y>0.14881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C02C74D4-58C9-4F27-BF51-C4B1020A28D1}"/>
            </a:ext>
          </a:extLst>
        </cdr:cNvPr>
        <cdr:cNvCxnSpPr/>
      </cdr:nvCxnSpPr>
      <cdr:spPr>
        <a:xfrm xmlns:a="http://schemas.openxmlformats.org/drawingml/2006/main" flipV="1">
          <a:off x="1296144" y="430294"/>
          <a:ext cx="504056" cy="216037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0.38393</cdr:x>
      <cdr:y>0.61843</cdr:y>
    </cdr:from>
    <cdr:to>
      <cdr:x>0.42857</cdr:x>
      <cdr:y>0.66816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:a16="http://schemas.microsoft.com/office/drawing/2014/main" id="{3215B6B7-8F7A-4D85-9AFB-919EA8E59392}"/>
            </a:ext>
          </a:extLst>
        </cdr:cNvPr>
        <cdr:cNvCxnSpPr/>
      </cdr:nvCxnSpPr>
      <cdr:spPr>
        <a:xfrm xmlns:a="http://schemas.openxmlformats.org/drawingml/2006/main">
          <a:off x="3096344" y="2686040"/>
          <a:ext cx="360016" cy="21599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0.59821</cdr:x>
      <cdr:y>0.65159</cdr:y>
    </cdr:from>
    <cdr:to>
      <cdr:x>0.64285</cdr:x>
      <cdr:y>0.70132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id="{547A6B27-E953-41A6-8534-748647848213}"/>
            </a:ext>
          </a:extLst>
        </cdr:cNvPr>
        <cdr:cNvCxnSpPr/>
      </cdr:nvCxnSpPr>
      <cdr:spPr>
        <a:xfrm xmlns:a="http://schemas.openxmlformats.org/drawingml/2006/main" flipV="1">
          <a:off x="4824536" y="2830056"/>
          <a:ext cx="360017" cy="21599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0.77679</cdr:x>
      <cdr:y>0.32001</cdr:y>
    </cdr:from>
    <cdr:to>
      <cdr:x>0.83036</cdr:x>
      <cdr:y>0.36975</cdr:y>
    </cdr:to>
    <cdr:cxnSp macro="">
      <cdr:nvCxnSpPr>
        <cdr:cNvPr id="9" name="Прямая со стрелкой 8">
          <a:extLst xmlns:a="http://schemas.openxmlformats.org/drawingml/2006/main">
            <a:ext uri="{FF2B5EF4-FFF2-40B4-BE49-F238E27FC236}">
              <a16:creationId xmlns:a16="http://schemas.microsoft.com/office/drawing/2014/main" id="{1637F448-532D-49A7-8F76-A52E14AEB523}"/>
            </a:ext>
          </a:extLst>
        </cdr:cNvPr>
        <cdr:cNvCxnSpPr/>
      </cdr:nvCxnSpPr>
      <cdr:spPr>
        <a:xfrm xmlns:a="http://schemas.openxmlformats.org/drawingml/2006/main" flipV="1">
          <a:off x="6264696" y="1389896"/>
          <a:ext cx="432036" cy="216037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0.11607</cdr:x>
      <cdr:y>0.05434</cdr:y>
    </cdr:from>
    <cdr:to>
      <cdr:x>0.21429</cdr:x>
      <cdr:y>0.10408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936104" y="236027"/>
          <a:ext cx="792134" cy="2160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2 178,6</a:t>
          </a:r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0.39286</cdr:x>
      <cdr:y>0.56869</cdr:y>
    </cdr:from>
    <cdr:to>
      <cdr:x>0.48214</cdr:x>
      <cdr:y>0.63501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75D4FBEA-5F99-4547-B35C-CBEFA8ED05D4}"/>
            </a:ext>
          </a:extLst>
        </cdr:cNvPr>
        <cdr:cNvSpPr txBox="1"/>
      </cdr:nvSpPr>
      <cdr:spPr>
        <a:xfrm xmlns:a="http://schemas.openxmlformats.org/drawingml/2006/main">
          <a:off x="3168352" y="2470016"/>
          <a:ext cx="720033" cy="2880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534,2</a:t>
          </a:r>
          <a:endParaRPr lang="ru-RU" sz="1100" dirty="0">
            <a:solidFill>
              <a:schemeClr val="tx2">
                <a:lumMod val="60000"/>
                <a:lumOff val="4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0.5625</cdr:x>
      <cdr:y>0.61843</cdr:y>
    </cdr:from>
    <cdr:to>
      <cdr:x>0.64286</cdr:x>
      <cdr:y>0.70132</cdr:y>
    </cdr:to>
    <cdr:sp macro="" textlink="">
      <cdr:nvSpPr>
        <cdr:cNvPr id="12" name="TextBox 11">
          <a:extLst xmlns:a="http://schemas.openxmlformats.org/drawingml/2006/main">
            <a:ext uri="{FF2B5EF4-FFF2-40B4-BE49-F238E27FC236}">
              <a16:creationId xmlns:a16="http://schemas.microsoft.com/office/drawing/2014/main" id="{6D0DE98B-B68B-476C-A8EE-0812A7726AB3}"/>
            </a:ext>
          </a:extLst>
        </cdr:cNvPr>
        <cdr:cNvSpPr txBox="1"/>
      </cdr:nvSpPr>
      <cdr:spPr>
        <a:xfrm xmlns:a="http://schemas.openxmlformats.org/drawingml/2006/main">
          <a:off x="4536504" y="2686040"/>
          <a:ext cx="648095" cy="3600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en-US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404</a:t>
          </a:r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0.74107</cdr:x>
      <cdr:y>0.27027</cdr:y>
    </cdr:from>
    <cdr:to>
      <cdr:x>0.84821</cdr:x>
      <cdr:y>0.33658</cdr:y>
    </cdr:to>
    <cdr:sp macro="" textlink="">
      <cdr:nvSpPr>
        <cdr:cNvPr id="13" name="TextBox 12">
          <a:extLst xmlns:a="http://schemas.openxmlformats.org/drawingml/2006/main">
            <a:ext uri="{FF2B5EF4-FFF2-40B4-BE49-F238E27FC236}">
              <a16:creationId xmlns:a16="http://schemas.microsoft.com/office/drawing/2014/main" id="{25565787-7A35-4A58-B19A-44ECB2F9C104}"/>
            </a:ext>
          </a:extLst>
        </cdr:cNvPr>
        <cdr:cNvSpPr txBox="1"/>
      </cdr:nvSpPr>
      <cdr:spPr>
        <a:xfrm xmlns:a="http://schemas.openxmlformats.org/drawingml/2006/main">
          <a:off x="5976664" y="1173872"/>
          <a:ext cx="864096" cy="2880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1 675,2</a:t>
          </a:r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6287" cy="400843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16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456" name="PlaceHolder 2"/>
          <p:cNvSpPr>
            <a:spLocks noGrp="1"/>
          </p:cNvSpPr>
          <p:nvPr>
            <p:ph type="body"/>
          </p:nvPr>
        </p:nvSpPr>
        <p:spPr>
          <a:xfrm>
            <a:off x="756121" y="5078520"/>
            <a:ext cx="6048607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458" name="PlaceHolder 4"/>
          <p:cNvSpPr>
            <a:spLocks noGrp="1"/>
          </p:cNvSpPr>
          <p:nvPr>
            <p:ph type="dt"/>
          </p:nvPr>
        </p:nvSpPr>
        <p:spPr>
          <a:xfrm>
            <a:off x="4279644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59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60" name="PlaceHolder 6"/>
          <p:cNvSpPr>
            <a:spLocks noGrp="1"/>
          </p:cNvSpPr>
          <p:nvPr>
            <p:ph type="sldNum"/>
          </p:nvPr>
        </p:nvSpPr>
        <p:spPr>
          <a:xfrm>
            <a:off x="4279644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4F0D29D-A430-4E52-9C7D-90CA42D358B6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8573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" r="15513"/>
          <a:stretch/>
        </p:blipFill>
        <p:spPr>
          <a:xfrm>
            <a:off x="0" y="3"/>
            <a:ext cx="9144000" cy="50961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018" y="8162"/>
            <a:ext cx="368486" cy="50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04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365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xStyles>
    <p:titleStyle>
      <a:lvl1pPr algn="ctr" defTabSz="829361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010" indent="-31101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73856" indent="-259175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3670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5138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606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74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42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10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2478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2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0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8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6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4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C435B06-9F79-4C76-96FE-2B6D60B65137}"/>
              </a:ext>
            </a:extLst>
          </p:cNvPr>
          <p:cNvSpPr/>
          <p:nvPr/>
        </p:nvSpPr>
        <p:spPr>
          <a:xfrm>
            <a:off x="899592" y="1428914"/>
            <a:ext cx="71287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бюджетов муниципальных образований Орловской области</a:t>
            </a:r>
          </a:p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2021 год</a:t>
            </a:r>
          </a:p>
        </p:txBody>
      </p:sp>
    </p:spTree>
    <p:extLst>
      <p:ext uri="{BB962C8B-B14F-4D97-AF65-F5344CB8AC3E}">
        <p14:creationId xmlns:p14="http://schemas.microsoft.com/office/powerpoint/2010/main" val="1397612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 txBox="1">
            <a:spLocks/>
          </p:cNvSpPr>
          <p:nvPr/>
        </p:nvSpPr>
        <p:spPr bwMode="white">
          <a:xfrm>
            <a:off x="34374" y="0"/>
            <a:ext cx="8930114" cy="483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565" rIns="71741" bIns="45565" numCol="1" anchor="ctr" anchorCtr="0" compatLnSpc="1">
            <a:prstTxWarp prst="textNoShape">
              <a:avLst/>
            </a:prstTxWarp>
          </a:bodyPr>
          <a:lstStyle/>
          <a:p>
            <a:pPr defTabSz="910991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b="1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E40AB48-56C1-47B7-A5C0-F018D32A8332}"/>
              </a:ext>
            </a:extLst>
          </p:cNvPr>
          <p:cNvSpPr/>
          <p:nvPr/>
        </p:nvSpPr>
        <p:spPr>
          <a:xfrm>
            <a:off x="1403648" y="555526"/>
            <a:ext cx="66064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бюджетов муниципальных образований Орловской области                                       за 2020 -</a:t>
            </a:r>
            <a:r>
              <a:rPr lang="en-US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годы (млн рублей)</a:t>
            </a:r>
          </a:p>
        </p:txBody>
      </p:sp>
      <p:graphicFrame>
        <p:nvGraphicFramePr>
          <p:cNvPr id="5" name="Объект 7">
            <a:extLst>
              <a:ext uri="{FF2B5EF4-FFF2-40B4-BE49-F238E27FC236}">
                <a16:creationId xmlns:a16="http://schemas.microsoft.com/office/drawing/2014/main" id="{C2B6AAF1-1FAE-4013-9F70-735A80A963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1955174"/>
              </p:ext>
            </p:extLst>
          </p:nvPr>
        </p:nvGraphicFramePr>
        <p:xfrm>
          <a:off x="650959" y="1191771"/>
          <a:ext cx="7696944" cy="3951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Овал 7">
            <a:extLst>
              <a:ext uri="{FF2B5EF4-FFF2-40B4-BE49-F238E27FC236}">
                <a16:creationId xmlns:a16="http://schemas.microsoft.com/office/drawing/2014/main" id="{A7E623D7-B059-40D1-8A71-2A279422E718}"/>
              </a:ext>
            </a:extLst>
          </p:cNvPr>
          <p:cNvSpPr/>
          <p:nvPr/>
        </p:nvSpPr>
        <p:spPr>
          <a:xfrm>
            <a:off x="8786688" y="4755038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652641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>
            <a:extLst>
              <a:ext uri="{FF2B5EF4-FFF2-40B4-BE49-F238E27FC236}">
                <a16:creationId xmlns:a16="http://schemas.microsoft.com/office/drawing/2014/main" id="{B687D68D-5F4E-4047-BB22-C52FE58B509E}"/>
              </a:ext>
            </a:extLst>
          </p:cNvPr>
          <p:cNvSpPr/>
          <p:nvPr/>
        </p:nvSpPr>
        <p:spPr>
          <a:xfrm>
            <a:off x="8784468" y="4761135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D1ECA141-5754-4148-B506-7F376F71E9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5662910"/>
              </p:ext>
            </p:extLst>
          </p:nvPr>
        </p:nvGraphicFramePr>
        <p:xfrm>
          <a:off x="0" y="1206093"/>
          <a:ext cx="8532948" cy="39374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9EF97F94-2372-4006-8082-5CBA14548B1B}"/>
              </a:ext>
            </a:extLst>
          </p:cNvPr>
          <p:cNvSpPr txBox="1"/>
          <p:nvPr/>
        </p:nvSpPr>
        <p:spPr>
          <a:xfrm>
            <a:off x="107504" y="467212"/>
            <a:ext cx="8532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dirty="0">
                <a:ln w="0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муниципальных образований Орловской области за</a:t>
            </a:r>
          </a:p>
          <a:p>
            <a:pPr algn="ctr"/>
            <a:r>
              <a:rPr lang="ru-RU" sz="1800" dirty="0">
                <a:ln w="0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2020 – 2021 годы (млн рублей)</a:t>
            </a:r>
          </a:p>
        </p:txBody>
      </p:sp>
      <p:cxnSp>
        <p:nvCxnSpPr>
          <p:cNvPr id="3" name="Прямая со стрелкой 2">
            <a:extLst>
              <a:ext uri="{FF2B5EF4-FFF2-40B4-BE49-F238E27FC236}">
                <a16:creationId xmlns:a16="http://schemas.microsoft.com/office/drawing/2014/main" id="{92DA41CE-B96C-46C8-8C30-627ABD61DBCB}"/>
              </a:ext>
            </a:extLst>
          </p:cNvPr>
          <p:cNvCxnSpPr>
            <a:cxnSpLocks/>
          </p:cNvCxnSpPr>
          <p:nvPr/>
        </p:nvCxnSpPr>
        <p:spPr>
          <a:xfrm flipV="1">
            <a:off x="5940152" y="1339082"/>
            <a:ext cx="388184" cy="23656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07BA3D5-AFA9-484A-B874-0D937CA5964A}"/>
              </a:ext>
            </a:extLst>
          </p:cNvPr>
          <p:cNvSpPr txBox="1"/>
          <p:nvPr/>
        </p:nvSpPr>
        <p:spPr>
          <a:xfrm>
            <a:off x="1259632" y="3003798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+ 251,4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83B9182-80F4-46AB-B703-273C73582CD6}"/>
              </a:ext>
            </a:extLst>
          </p:cNvPr>
          <p:cNvSpPr txBox="1"/>
          <p:nvPr/>
        </p:nvSpPr>
        <p:spPr>
          <a:xfrm>
            <a:off x="5652120" y="1275606"/>
            <a:ext cx="5760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+ 575</a:t>
            </a:r>
            <a:endParaRPr lang="en-US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094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3548428-F9AC-4A93-B47C-7760F3BF3E2C}"/>
              </a:ext>
            </a:extLst>
          </p:cNvPr>
          <p:cNvSpPr/>
          <p:nvPr/>
        </p:nvSpPr>
        <p:spPr>
          <a:xfrm>
            <a:off x="467544" y="699542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и неналоговые доходы бюджетов муниципальных образований Орловской области за 2020 – 2021 годы (млн рублей)</a:t>
            </a:r>
            <a:endParaRPr lang="ru-RU" altLang="ru-RU" sz="11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A6E6511C-C65D-4665-9B09-C5FEC614AE69}"/>
              </a:ext>
            </a:extLst>
          </p:cNvPr>
          <p:cNvSpPr/>
          <p:nvPr/>
        </p:nvSpPr>
        <p:spPr>
          <a:xfrm>
            <a:off x="8788400" y="4786312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7D0D7936-F684-4702-ABB8-29D30F0264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4017096"/>
              </p:ext>
            </p:extLst>
          </p:nvPr>
        </p:nvGraphicFramePr>
        <p:xfrm>
          <a:off x="179512" y="1471092"/>
          <a:ext cx="8928992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5818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BAE1F3F-15CA-41FE-8A7E-916FC575C06C}"/>
              </a:ext>
            </a:extLst>
          </p:cNvPr>
          <p:cNvSpPr/>
          <p:nvPr/>
        </p:nvSpPr>
        <p:spPr>
          <a:xfrm>
            <a:off x="-94158" y="411510"/>
            <a:ext cx="8928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бюджетов муниципальных образований Орловской области за</a:t>
            </a:r>
          </a:p>
          <a:p>
            <a:pPr algn="ctr"/>
            <a:r>
              <a:rPr lang="ru-RU" altLang="ru-RU" sz="1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2020 - 2021 годы (млн рублей)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F870DFD7-70E5-40D0-AB93-7B55222623F2}"/>
              </a:ext>
            </a:extLst>
          </p:cNvPr>
          <p:cNvSpPr/>
          <p:nvPr/>
        </p:nvSpPr>
        <p:spPr>
          <a:xfrm>
            <a:off x="8748464" y="4743301"/>
            <a:ext cx="395536" cy="348729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996AAB61-A0F4-414C-A043-5D1C109766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4555321"/>
              </p:ext>
            </p:extLst>
          </p:nvPr>
        </p:nvGraphicFramePr>
        <p:xfrm>
          <a:off x="323528" y="821814"/>
          <a:ext cx="8064896" cy="4343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9553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:a16="http://schemas.microsoft.com/office/drawing/2014/main" id="{EF67938B-590E-43E6-8057-EEEF777E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808" y="483518"/>
            <a:ext cx="48966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(млн рублей)</a:t>
            </a:r>
            <a:endParaRPr lang="ru-RU" altLang="ru-RU" sz="1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069A8F52-ECB0-42EF-85C7-88E01F5C4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639817"/>
              </p:ext>
            </p:extLst>
          </p:nvPr>
        </p:nvGraphicFramePr>
        <p:xfrm>
          <a:off x="53752" y="987574"/>
          <a:ext cx="9036495" cy="4359097"/>
        </p:xfrm>
        <a:graphic>
          <a:graphicData uri="http://schemas.openxmlformats.org/drawingml/2006/table">
            <a:tbl>
              <a:tblPr>
                <a:tableStyleId>{AF606853-7671-496A-8E4F-DF71F8EC918B}</a:tableStyleId>
              </a:tblPr>
              <a:tblGrid>
                <a:gridCol w="2922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1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44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773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15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 2020  г.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 2021 г.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Отклонение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Удельный вес (%) в налоговых и неналоговых доходах за 2021 г. 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63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2 772,2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2 708,0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-64,2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09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Урицкий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-22,3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02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Ливны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-21,0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Болховский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-6,7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Мценск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-6,0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49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Свердловский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-6,0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Новосильский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-5,0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Глазуновский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Шаблыкинский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Малоархангельский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-0,8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Орёл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2 570,0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2 570,0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91,5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Дмитровский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Краснозоренский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Ливенский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Хотынецкий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Верховский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4" name="Овал 3">
            <a:extLst>
              <a:ext uri="{FF2B5EF4-FFF2-40B4-BE49-F238E27FC236}">
                <a16:creationId xmlns:a16="http://schemas.microsoft.com/office/drawing/2014/main" id="{B4C9C84F-359B-4A5D-8F94-11F1C965F236}"/>
              </a:ext>
            </a:extLst>
          </p:cNvPr>
          <p:cNvSpPr/>
          <p:nvPr/>
        </p:nvSpPr>
        <p:spPr>
          <a:xfrm>
            <a:off x="8676456" y="494248"/>
            <a:ext cx="391171" cy="378649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09746205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126030</TotalTime>
  <Words>268</Words>
  <Application>Microsoft Office PowerPoint</Application>
  <PresentationFormat>Экран (16:9)</PresentationFormat>
  <Paragraphs>132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Georgia</vt:lpstr>
      <vt:lpstr>Times New Roman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dde</dc:creator>
  <cp:lastModifiedBy>2</cp:lastModifiedBy>
  <cp:revision>102</cp:revision>
  <cp:lastPrinted>2021-04-27T06:23:03Z</cp:lastPrinted>
  <dcterms:modified xsi:type="dcterms:W3CDTF">2022-03-15T13:51:43Z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2010-09-28T04:44:59Z</dcterms:created>
  <dc:creator>pavel</dc:creator>
  <dc:description/>
  <dc:language>ru-RU</dc:language>
  <cp:lastModifiedBy/>
  <cp:lastPrinted>2017-09-29T13:28:55Z</cp:lastPrinted>
  <dcterms:modified xsi:type="dcterms:W3CDTF">2020-04-07T13:15:50Z</dcterms:modified>
  <cp:revision>17353</cp:revision>
  <dc:subject/>
  <dc:title>Совместное заседание Координационного совещания руководителей правоохранительных органов Орловской области и Координационного Совета по противодействию коррупции в Орловской области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23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95</vt:i4>
  </property>
</Properties>
</file>