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>
      <p:cViewPr varScale="1">
        <p:scale>
          <a:sx n="140" d="100"/>
          <a:sy n="140" d="100"/>
        </p:scale>
        <p:origin x="138" y="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972121922674762E-2"/>
          <c:y val="1.5826237072430829E-2"/>
          <c:w val="0.89425243719535064"/>
          <c:h val="0.737288067879107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 2020 г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3000110173596185E-2"/>
                  <c:y val="1.28269838704790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en-US" sz="1400" b="0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400" b="0" i="0" u="none" strike="noStrike" kern="1200" baseline="0" dirty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3 652,4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en-US" sz="14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642883721123604"/>
                      <c:h val="6.06069022633848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3.9600132208315465E-2"/>
                  <c:y val="6.413428810940139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1 496,8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3.9600132208315403E-2"/>
                  <c:y val="6.413428810940139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2 155,6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3652381.7</c:v>
                </c:pt>
                <c:pt idx="1">
                  <c:v>1496789.5</c:v>
                </c:pt>
                <c:pt idx="2">
                  <c:v>2155592.2000000002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 2021 г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4650115682275981E-2"/>
                  <c:y val="-7.0855061164366285E-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4 039,7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1.4850049578118276E-2"/>
                  <c:y val="-5.8789084963758985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1 657,8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1.9800066104157701E-2"/>
                  <c:y val="-9.620143216410356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2 381,8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4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4039647.4</c:v>
                </c:pt>
                <c:pt idx="1">
                  <c:v>1657836.6</c:v>
                </c:pt>
                <c:pt idx="2">
                  <c:v>2381810.7999999998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27816040"/>
        <c:axId val="227815056"/>
      </c:bar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57253554105802E-2"/>
          <c:y val="2.616950698772060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I полугодие 2020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2708492570925595E-2"/>
                  <c:y val="-1.13385972994496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597296533098611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4.5416985141851747E-3"/>
                  <c:y val="-1.7007895949174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7.5694975236418657E-3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6652894552012104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581.29999999999995</c:v>
                </c:pt>
                <c:pt idx="1">
                  <c:v>235</c:v>
                </c:pt>
                <c:pt idx="2">
                  <c:v>794</c:v>
                </c:pt>
                <c:pt idx="3">
                  <c:v>3971.8</c:v>
                </c:pt>
                <c:pt idx="4">
                  <c:v>246.9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I полугодие 2021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0277990094567463E-2"/>
                  <c:y val="-2.2677194598899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2.8764090589839086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3.4819688608752467E-2"/>
                  <c:y val="-4.2519739872936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7.4181075731690166E-2"/>
                  <c:y val="-1.9842545274036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3.1791889599295832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721.1</c:v>
                </c:pt>
                <c:pt idx="1">
                  <c:v>281.5</c:v>
                </c:pt>
                <c:pt idx="2">
                  <c:v>916.9</c:v>
                </c:pt>
                <c:pt idx="3">
                  <c:v>3654.9</c:v>
                </c:pt>
                <c:pt idx="4">
                  <c:v>551.29999999999995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023084636165601"/>
          <c:y val="0.9350956098772618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93132789167217E-2"/>
          <c:y val="3.9095329277139143E-2"/>
          <c:w val="0.92884638775768213"/>
          <c:h val="0.49850534036523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2020 г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702.1</c:v>
                </c:pt>
                <c:pt idx="1">
                  <c:v>95.3</c:v>
                </c:pt>
                <c:pt idx="2">
                  <c:v>76.400000000000006</c:v>
                </c:pt>
                <c:pt idx="3">
                  <c:v>7.5</c:v>
                </c:pt>
                <c:pt idx="4">
                  <c:v>157.4</c:v>
                </c:pt>
                <c:pt idx="5">
                  <c:v>26.1</c:v>
                </c:pt>
                <c:pt idx="6">
                  <c:v>172.4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1D-43D2-91FE-FA9802F80E1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2021 г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718.1</c:v>
                </c:pt>
                <c:pt idx="1">
                  <c:v>68.3</c:v>
                </c:pt>
                <c:pt idx="2">
                  <c:v>100.2</c:v>
                </c:pt>
                <c:pt idx="3">
                  <c:v>7.4</c:v>
                </c:pt>
                <c:pt idx="4">
                  <c:v>160.80000000000001</c:v>
                </c:pt>
                <c:pt idx="5">
                  <c:v>25.8</c:v>
                </c:pt>
                <c:pt idx="6">
                  <c:v>207.1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1D-43D2-91FE-FA9802F80E1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95719888"/>
        <c:axId val="295718248"/>
      </c:barChart>
      <c:catAx>
        <c:axId val="29571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718248"/>
        <c:crosses val="autoZero"/>
        <c:auto val="1"/>
        <c:lblAlgn val="ctr"/>
        <c:lblOffset val="80"/>
        <c:tickLblSkip val="1"/>
        <c:noMultiLvlLbl val="0"/>
      </c:catAx>
      <c:valAx>
        <c:axId val="2957182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95719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810017031377550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полугодие 2020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4643968130525178E-2"/>
                  <c:y val="-1.2097231258102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1.574725824114781E-2"/>
                  <c:y val="-5.0410469032473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1.7321984065262589E-2"/>
                  <c:y val="-1.8145846887153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2.2046161537607047E-2"/>
                  <c:y val="-2.1170191309697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8530</c:v>
                </c:pt>
                <c:pt idx="1">
                  <c:v>801.9</c:v>
                </c:pt>
                <c:pt idx="2">
                  <c:v>391.8</c:v>
                </c:pt>
                <c:pt idx="3">
                  <c:v>6279.4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полугодие 2021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9919790658180838E-2"/>
                  <c:y val="-2.1170154701679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3.9368145602869407E-2"/>
                  <c:y val="-1.8246163537419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3.7793419778754743E-2"/>
                  <c:y val="-2.076911600424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4.2517597251099083E-2"/>
                  <c:y val="-4.4963488793375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9103.7999999999993</c:v>
                </c:pt>
                <c:pt idx="1">
                  <c:v>590.20000000000005</c:v>
                </c:pt>
                <c:pt idx="2">
                  <c:v>760.8</c:v>
                </c:pt>
                <c:pt idx="3">
                  <c:v>6589.6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64709675115461"/>
          <c:y val="0.94469074837612854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0.76202</cdr:x>
      <cdr:y>0.30246</cdr:y>
    </cdr:from>
    <cdr:to>
      <cdr:x>0.83687</cdr:x>
      <cdr:y>0.33883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865257" y="1195229"/>
          <a:ext cx="576116" cy="143724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0.19134</cdr:x>
      <cdr:y>0.06557</cdr:y>
    </cdr:from>
    <cdr:to>
      <cdr:x>0.25683</cdr:x>
      <cdr:y>0.10202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472769" y="259125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0.33248</cdr:y>
    </cdr:from>
    <cdr:to>
      <cdr:x>0.61227</cdr:x>
      <cdr:y>0.39673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48472" y="1313855"/>
          <a:ext cx="864136" cy="2539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+ 161,0</a:t>
          </a:r>
        </a:p>
      </cdr:txBody>
    </cdr:sp>
  </cdr:relSizeAnchor>
  <cdr:relSizeAnchor xmlns:cdr="http://schemas.openxmlformats.org/drawingml/2006/chartDrawing">
    <cdr:from>
      <cdr:x>0.75676</cdr:x>
      <cdr:y>0.2345</cdr:y>
    </cdr:from>
    <cdr:to>
      <cdr:x>0.86902</cdr:x>
      <cdr:y>0.3007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24736" y="926666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226,2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0.47668</cdr:x>
      <cdr:y>0.41179</cdr:y>
    </cdr:from>
    <cdr:to>
      <cdr:x>0.54217</cdr:x>
      <cdr:y>0.44891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669013" y="1627277"/>
          <a:ext cx="504056" cy="146689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0.17263</cdr:x>
      <cdr:y>0</cdr:y>
    </cdr:from>
    <cdr:to>
      <cdr:x>0.30733</cdr:x>
      <cdr:y>0.0662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328753" y="-1160497"/>
          <a:ext cx="1036720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+ 387, 3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0.17294</cdr:x>
      <cdr:y>0.5</cdr:y>
    </cdr:from>
    <cdr:to>
      <cdr:x>0.22357</cdr:x>
      <cdr:y>0.53658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1475656" y="1968703"/>
          <a:ext cx="432048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0.34171</cdr:x>
      <cdr:y>0.54801</cdr:y>
    </cdr:from>
    <cdr:to>
      <cdr:x>0.39235</cdr:x>
      <cdr:y>0.58458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915816" y="2157745"/>
          <a:ext cx="432048" cy="1440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0.49361</cdr:x>
      <cdr:y>0.43828</cdr:y>
    </cdr:from>
    <cdr:to>
      <cdr:x>0.55268</cdr:x>
      <cdr:y>0.5</cdr:y>
    </cdr:to>
    <cdr:cxnSp macro="">
      <cdr:nvCxnSpPr>
        <cdr:cNvPr id="11" name="Прямая со стрелкой 10">
          <a:extLst xmlns:a="http://schemas.openxmlformats.org/drawingml/2006/main">
            <a:ext uri="{FF2B5EF4-FFF2-40B4-BE49-F238E27FC236}">
              <a16:creationId xmlns:a16="http://schemas.microsoft.com/office/drawing/2014/main" id="{DD04486F-5B1A-4204-9390-22B15F0CC2D9}"/>
            </a:ext>
          </a:extLst>
        </cdr:cNvPr>
        <cdr:cNvCxnSpPr/>
      </cdr:nvCxnSpPr>
      <cdr:spPr>
        <a:xfrm xmlns:a="http://schemas.openxmlformats.org/drawingml/2006/main" flipV="1">
          <a:off x="4211960" y="1725697"/>
          <a:ext cx="504056" cy="24300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0.81429</cdr:x>
      <cdr:y>0.52972</cdr:y>
    </cdr:from>
    <cdr:to>
      <cdr:x>0.87336</cdr:x>
      <cdr:y>0.58459</cdr:y>
    </cdr:to>
    <cdr:cxnSp macro="">
      <cdr:nvCxnSpPr>
        <cdr:cNvPr id="14" name="Прямая со стрелкой 13">
          <a:extLst xmlns:a="http://schemas.openxmlformats.org/drawingml/2006/main">
            <a:ext uri="{FF2B5EF4-FFF2-40B4-BE49-F238E27FC236}">
              <a16:creationId xmlns:a16="http://schemas.microsoft.com/office/drawing/2014/main" id="{437D52F0-4106-469A-99B7-883A870B885F}"/>
            </a:ext>
          </a:extLst>
        </cdr:cNvPr>
        <cdr:cNvCxnSpPr/>
      </cdr:nvCxnSpPr>
      <cdr:spPr>
        <a:xfrm xmlns:a="http://schemas.openxmlformats.org/drawingml/2006/main" flipV="1">
          <a:off x="6948264" y="2085737"/>
          <a:ext cx="504056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0.33327</cdr:x>
      <cdr:y>0.48979</cdr:y>
    </cdr:from>
    <cdr:to>
      <cdr:x>0.40078</cdr:x>
      <cdr:y>0.55623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843808" y="1928510"/>
          <a:ext cx="576064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+46,5</a:t>
          </a:r>
        </a:p>
      </cdr:txBody>
    </cdr:sp>
  </cdr:relSizeAnchor>
  <cdr:relSizeAnchor xmlns:cdr="http://schemas.openxmlformats.org/drawingml/2006/chartDrawing">
    <cdr:from>
      <cdr:x>0.45781</cdr:x>
      <cdr:y>0.40171</cdr:y>
    </cdr:from>
    <cdr:to>
      <cdr:x>0.54219</cdr:x>
      <cdr:y>0.46815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906434" y="1581681"/>
          <a:ext cx="720080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+122,9</a:t>
          </a:r>
        </a:p>
      </cdr:txBody>
    </cdr:sp>
  </cdr:relSizeAnchor>
  <cdr:relSizeAnchor xmlns:cdr="http://schemas.openxmlformats.org/drawingml/2006/chartDrawing">
    <cdr:from>
      <cdr:x>0.79163</cdr:x>
      <cdr:y>0.48979</cdr:y>
    </cdr:from>
    <cdr:to>
      <cdr:x>0.88446</cdr:x>
      <cdr:y>0.54801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754980" y="1928510"/>
          <a:ext cx="792088" cy="229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+304,4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0.35294</cdr:x>
      <cdr:y>0.41176</cdr:y>
    </cdr:from>
    <cdr:to>
      <cdr:x>0.41176</cdr:x>
      <cdr:y>0.45098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024336" y="1512168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0.22689</cdr:x>
      <cdr:y>0.38209</cdr:y>
    </cdr:from>
    <cdr:to>
      <cdr:x>0.27731</cdr:x>
      <cdr:y>0.45098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944216" y="1403201"/>
          <a:ext cx="432048" cy="252983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0.09244</cdr:x>
      <cdr:y>0.04481</cdr:y>
    </cdr:from>
    <cdr:to>
      <cdr:x>0.15126</cdr:x>
      <cdr:y>0.08402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792088" y="164554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0.48319</cdr:x>
      <cdr:y>0.41176</cdr:y>
    </cdr:from>
    <cdr:to>
      <cdr:x>0.53782</cdr:x>
      <cdr:y>0.45098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4140460" y="1512168"/>
          <a:ext cx="46805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0.62185</cdr:x>
      <cdr:y>0.37297</cdr:y>
    </cdr:from>
    <cdr:to>
      <cdr:x>0.68067</cdr:x>
      <cdr:y>0.41218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328592" y="1369690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0.76359</cdr:x>
      <cdr:y>0.42193</cdr:y>
    </cdr:from>
    <cdr:to>
      <cdr:x>0.80672</cdr:x>
      <cdr:y>0.45098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6543153" y="1549499"/>
          <a:ext cx="369615" cy="106685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0.88235</cdr:x>
      <cdr:y>0.35294</cdr:y>
    </cdr:from>
    <cdr:to>
      <cdr:x>0.94118</cdr:x>
      <cdr:y>0.39216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D4F8BC10-E18C-4706-A774-84D9CFD4B98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7560840" y="1296144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0.07563</cdr:x>
      <cdr:y>0</cdr:y>
    </cdr:from>
    <cdr:to>
      <cdr:x>0.13946</cdr:x>
      <cdr:y>0.07124</cdr:y>
    </cdr:to>
    <cdr:sp macro="" textlink="">
      <cdr:nvSpPr>
        <cdr:cNvPr id="18" name="Прямоугольник 17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8072" y="-1203598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+ 16,0</a:t>
          </a:r>
        </a:p>
      </cdr:txBody>
    </cdr:sp>
  </cdr:relSizeAnchor>
  <cdr:relSizeAnchor xmlns:cdr="http://schemas.openxmlformats.org/drawingml/2006/chartDrawing">
    <cdr:from>
      <cdr:x>0.22263</cdr:x>
      <cdr:y>0.31983</cdr:y>
    </cdr:from>
    <cdr:to>
      <cdr:x>0.28253</cdr:x>
      <cdr:y>0.39107</cdr:y>
    </cdr:to>
    <cdr:sp macro="" textlink="">
      <cdr:nvSpPr>
        <cdr:cNvPr id="19" name="Прямоугольник 18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07704" y="1174562"/>
          <a:ext cx="513282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27,0</a:t>
          </a:r>
        </a:p>
      </cdr:txBody>
    </cdr:sp>
  </cdr:relSizeAnchor>
  <cdr:relSizeAnchor xmlns:cdr="http://schemas.openxmlformats.org/drawingml/2006/chartDrawing">
    <cdr:from>
      <cdr:x>0.33147</cdr:x>
      <cdr:y>0.35919</cdr:y>
    </cdr:from>
    <cdr:to>
      <cdr:x>0.3953</cdr:x>
      <cdr:y>0.43042</cdr:y>
    </cdr:to>
    <cdr:sp macro="" textlink="">
      <cdr:nvSpPr>
        <cdr:cNvPr id="20" name="Прямоугольник 19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40335" y="1319084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+ 23,7</a:t>
          </a:r>
        </a:p>
      </cdr:txBody>
    </cdr:sp>
  </cdr:relSizeAnchor>
  <cdr:relSizeAnchor xmlns:cdr="http://schemas.openxmlformats.org/drawingml/2006/chartDrawing">
    <cdr:from>
      <cdr:x>0.49667</cdr:x>
      <cdr:y>0.35294</cdr:y>
    </cdr:from>
    <cdr:to>
      <cdr:x>0.54834</cdr:x>
      <cdr:y>0.42418</cdr:y>
    </cdr:to>
    <cdr:sp macro="" textlink="">
      <cdr:nvSpPr>
        <cdr:cNvPr id="21" name="Прямоугольник 20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55951" y="1296144"/>
          <a:ext cx="442750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- 0,1</a:t>
          </a:r>
        </a:p>
      </cdr:txBody>
    </cdr:sp>
  </cdr:relSizeAnchor>
  <cdr:relSizeAnchor xmlns:cdr="http://schemas.openxmlformats.org/drawingml/2006/chartDrawing">
    <cdr:from>
      <cdr:x>0.61233</cdr:x>
      <cdr:y>0.30428</cdr:y>
    </cdr:from>
    <cdr:to>
      <cdr:x>0.66793</cdr:x>
      <cdr:y>0.37552</cdr:y>
    </cdr:to>
    <cdr:sp macro="" textlink="">
      <cdr:nvSpPr>
        <cdr:cNvPr id="22" name="Прямоугольник 21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47009" y="1117451"/>
          <a:ext cx="476412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+ 3,4</a:t>
          </a:r>
        </a:p>
      </cdr:txBody>
    </cdr:sp>
  </cdr:relSizeAnchor>
  <cdr:relSizeAnchor xmlns:cdr="http://schemas.openxmlformats.org/drawingml/2006/chartDrawing">
    <cdr:from>
      <cdr:x>0.76471</cdr:x>
      <cdr:y>0.35853</cdr:y>
    </cdr:from>
    <cdr:to>
      <cdr:x>0.81637</cdr:x>
      <cdr:y>0.42977</cdr:y>
    </cdr:to>
    <cdr:sp macro="" textlink="">
      <cdr:nvSpPr>
        <cdr:cNvPr id="25" name="Прямоугольник 24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552728" y="1316682"/>
          <a:ext cx="442750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- 0,3</a:t>
          </a:r>
        </a:p>
      </cdr:txBody>
    </cdr:sp>
  </cdr:relSizeAnchor>
  <cdr:relSizeAnchor xmlns:cdr="http://schemas.openxmlformats.org/drawingml/2006/chartDrawing">
    <cdr:from>
      <cdr:x>0.86555</cdr:x>
      <cdr:y>0.29971</cdr:y>
    </cdr:from>
    <cdr:to>
      <cdr:x>0.92937</cdr:x>
      <cdr:y>0.37095</cdr:y>
    </cdr:to>
    <cdr:sp macro="" textlink="">
      <cdr:nvSpPr>
        <cdr:cNvPr id="26" name="Прямоугольник 25">
          <a:extLst xmlns:a="http://schemas.openxmlformats.org/drawingml/2006/main">
            <a:ext uri="{FF2B5EF4-FFF2-40B4-BE49-F238E27FC236}">
              <a16:creationId xmlns:a16="http://schemas.microsoft.com/office/drawing/2014/main" id="{5A340DE3-466B-4687-B24E-6E3B13D47D7E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416824" y="1100658"/>
          <a:ext cx="546945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+ 34,7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0.14286</cdr:x>
      <cdr:y>0.07132</cdr:y>
    </cdr:from>
    <cdr:to>
      <cdr:x>0.20536</cdr:x>
      <cdr:y>0.12106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152128" y="309776"/>
          <a:ext cx="504056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0.66817</cdr:y>
    </cdr:from>
    <cdr:to>
      <cdr:x>0.42857</cdr:x>
      <cdr:y>0.7179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96344" y="2902064"/>
          <a:ext cx="360040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0.58036</cdr:x>
      <cdr:y>0.66817</cdr:y>
    </cdr:from>
    <cdr:to>
      <cdr:x>0.625</cdr:x>
      <cdr:y>0.7179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680520" y="2902064"/>
          <a:ext cx="360040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0.22053</cdr:y>
    </cdr:from>
    <cdr:to>
      <cdr:x>0.83036</cdr:x>
      <cdr:y>0.27027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696" y="957848"/>
          <a:ext cx="432048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0.11607</cdr:x>
      <cdr:y>0.03188</cdr:y>
    </cdr:from>
    <cdr:to>
      <cdr:x>0.21429</cdr:x>
      <cdr:y>0.08162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936104" y="138467"/>
          <a:ext cx="79208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+ 573,7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0.40179</cdr:x>
      <cdr:y>0.61843</cdr:y>
    </cdr:from>
    <cdr:to>
      <cdr:x>0.49107</cdr:x>
      <cdr:y>0.68475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240360" y="2686040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- 211,7</a:t>
          </a:r>
        </a:p>
      </cdr:txBody>
    </cdr:sp>
  </cdr:relSizeAnchor>
  <cdr:relSizeAnchor xmlns:cdr="http://schemas.openxmlformats.org/drawingml/2006/chartDrawing">
    <cdr:from>
      <cdr:x>0.54464</cdr:x>
      <cdr:y>0.63501</cdr:y>
    </cdr:from>
    <cdr:to>
      <cdr:x>0.625</cdr:x>
      <cdr:y>0.7179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392488" y="2758048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+ 369</a:t>
          </a:r>
        </a:p>
      </cdr:txBody>
    </cdr:sp>
  </cdr:relSizeAnchor>
  <cdr:relSizeAnchor xmlns:cdr="http://schemas.openxmlformats.org/drawingml/2006/chartDrawing">
    <cdr:from>
      <cdr:x>0.74107</cdr:x>
      <cdr:y>0.18738</cdr:y>
    </cdr:from>
    <cdr:to>
      <cdr:x>0.82143</cdr:x>
      <cdr:y>0.25369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76664" y="813832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+ 310,2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первое полугодие 2021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srgbClr val="0070C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en-US" altLang="ru-RU" dirty="0">
                <a:solidFill>
                  <a:srgbClr val="0070C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dirty="0">
                <a:solidFill>
                  <a:srgbClr val="0070C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 2020 -2021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809306"/>
              </p:ext>
            </p:extLst>
          </p:nvPr>
        </p:nvGraphicFramePr>
        <p:xfrm>
          <a:off x="650959" y="1160497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86688" y="475503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84468" y="4761135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567424"/>
              </p:ext>
            </p:extLst>
          </p:nvPr>
        </p:nvGraphicFramePr>
        <p:xfrm>
          <a:off x="0" y="1206093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муниципальных образований Орловской области за</a:t>
            </a:r>
          </a:p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 полугодие 2020 – 2021 годов (млн рублей)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92DA41CE-B96C-46C8-8C30-627ABD61DBCB}"/>
              </a:ext>
            </a:extLst>
          </p:cNvPr>
          <p:cNvCxnSpPr/>
          <p:nvPr/>
        </p:nvCxnSpPr>
        <p:spPr>
          <a:xfrm>
            <a:off x="6084168" y="1206093"/>
            <a:ext cx="360040" cy="21352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259632" y="300379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+139,8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6156176" y="107528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-316,9</a:t>
            </a: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9BB89B20-F1F0-4C4C-BDEE-4E9D63DBC0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632652"/>
              </p:ext>
            </p:extLst>
          </p:nvPr>
        </p:nvGraphicFramePr>
        <p:xfrm>
          <a:off x="-108520" y="1471092"/>
          <a:ext cx="856895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dirty="0">
                <a:solidFill>
                  <a:srgbClr val="0070C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en-US" altLang="ru-RU" dirty="0">
                <a:solidFill>
                  <a:srgbClr val="0070C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dirty="0">
                <a:solidFill>
                  <a:srgbClr val="0070C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2020 – 2021 годов (млн рублей)</a:t>
            </a:r>
            <a:endParaRPr lang="ru-RU" altLang="ru-RU" sz="1100" dirty="0">
              <a:solidFill>
                <a:srgbClr val="0070C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788400" y="4786312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94158" y="411510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за </a:t>
            </a:r>
            <a:r>
              <a:rPr lang="en-US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полугодие </a:t>
            </a:r>
          </a:p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2020 - 2021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748464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3509445"/>
              </p:ext>
            </p:extLst>
          </p:nvPr>
        </p:nvGraphicFramePr>
        <p:xfrm>
          <a:off x="323528" y="821814"/>
          <a:ext cx="8064896" cy="434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9A8F52-ECB0-42EF-85C7-88E01F5C4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809529"/>
              </p:ext>
            </p:extLst>
          </p:nvPr>
        </p:nvGraphicFramePr>
        <p:xfrm>
          <a:off x="53752" y="987574"/>
          <a:ext cx="9036495" cy="4088212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7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</a:t>
                      </a:r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2020 г.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</a:t>
                      </a:r>
                      <a:r>
                        <a:rPr lang="ru-RU" sz="14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2021 г.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sz="14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(%) за 2021 г.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7" marR="8667" marT="866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2 758,7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2 715,2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-43,5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Ливны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Урицкий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-14,7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Ливенский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5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Глазуновский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Шаблыкинский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Орёл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Свердловский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Хотынецкий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Малоархангельский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Дмитровский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Новосильский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Краснозоренский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Верховский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Мценск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676456" y="494248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124970</TotalTime>
  <Words>280</Words>
  <Application>Microsoft Office PowerPoint</Application>
  <PresentationFormat>Экран (16:9)</PresentationFormat>
  <Paragraphs>142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2</cp:lastModifiedBy>
  <cp:revision>75</cp:revision>
  <cp:lastPrinted>2021-04-27T06:23:03Z</cp:lastPrinted>
  <dcterms:modified xsi:type="dcterms:W3CDTF">2021-07-14T13:35:45Z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