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6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47" autoAdjust="0"/>
    <p:restoredTop sz="94660"/>
  </p:normalViewPr>
  <p:slideViewPr>
    <p:cSldViewPr>
      <p:cViewPr varScale="1">
        <p:scale>
          <a:sx n="146" d="100"/>
          <a:sy n="146" d="100"/>
        </p:scale>
        <p:origin x="270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972121922674762E-2"/>
          <c:y val="1.5826237072430829E-2"/>
          <c:w val="0.89425243719535064"/>
          <c:h val="0.737288067879107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 2020 г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3000110173596185E-2"/>
                  <c:y val="1.28269838704790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lang="en-US" sz="1400" b="0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400" b="0" i="0" u="none" strike="noStrike" kern="1200" baseline="0" dirty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3 652,4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en-US" sz="14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642883721123604"/>
                      <c:h val="6.060690226338486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3.9600132208315465E-2"/>
                  <c:y val="6.413428810940139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1 496,8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3.9600132208315403E-2"/>
                  <c:y val="6.413428810940139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2 155,6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3652381.7</c:v>
                </c:pt>
                <c:pt idx="1">
                  <c:v>1496789.5</c:v>
                </c:pt>
                <c:pt idx="2">
                  <c:v>2155592.2000000002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 2021 г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4650115682275981E-2"/>
                  <c:y val="-7.0855061164366285E-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4 039,7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1.4850049578118276E-2"/>
                  <c:y val="-5.8789084963758985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1 657,8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1.9800066104157701E-2"/>
                  <c:y val="-9.620143216410356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2 381,8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4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4039647.4</c:v>
                </c:pt>
                <c:pt idx="1">
                  <c:v>1657836.6</c:v>
                </c:pt>
                <c:pt idx="2">
                  <c:v>2381810.7999999998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27816040"/>
        <c:axId val="227815056"/>
      </c:bar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1451076586032354E-2"/>
          <c:y val="0.10730666678061414"/>
          <c:w val="0.95315643940796713"/>
          <c:h val="0.696183543708818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2020 г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2059438789802084E-2"/>
                  <c:y val="-1.8993616093938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E7-43F8-B276-3CBAC534F3FD}"/>
                </c:ext>
              </c:extLst>
            </c:dLbl>
            <c:dLbl>
              <c:idx val="1"/>
              <c:layout>
                <c:manualLayout>
                  <c:x val="-6.0297193949010964E-3"/>
                  <c:y val="-1.8993616093938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E7-43F8-B276-3CBAC534F3FD}"/>
                </c:ext>
              </c:extLst>
            </c:dLbl>
            <c:dLbl>
              <c:idx val="2"/>
              <c:layout>
                <c:manualLayout>
                  <c:x val="-1.658172833597792E-2"/>
                  <c:y val="-5.4267474554109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0E7-43F8-B276-3CBAC534F3FD}"/>
                </c:ext>
              </c:extLst>
            </c:dLbl>
            <c:dLbl>
              <c:idx val="3"/>
              <c:layout>
                <c:manualLayout>
                  <c:x val="-1.9596588033428383E-2"/>
                  <c:y val="-1.356686863852734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1 622,6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0E7-43F8-B276-3CBAC534F3FD}"/>
                </c:ext>
              </c:extLst>
            </c:dLbl>
            <c:dLbl>
              <c:idx val="4"/>
              <c:layout>
                <c:manualLayout>
                  <c:x val="-9.044579092351672E-3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0E7-43F8-B276-3CBAC534F3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Дотация на выравнивание бюджетной обеспеченности</c:v>
                </c:pt>
                <c:pt idx="1">
                  <c:v>Дотация бюджетам на поддержку мер по обеспечению сбалансированности бюджетов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278.60000000000002</c:v>
                </c:pt>
                <c:pt idx="1">
                  <c:v>5.4</c:v>
                </c:pt>
                <c:pt idx="2">
                  <c:v>263.8</c:v>
                </c:pt>
                <c:pt idx="3">
                  <c:v>1622.6</c:v>
                </c:pt>
                <c:pt idx="4">
                  <c:v>44.2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E7-43F8-B276-3CBAC534F3F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2021 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2611447730878906E-2"/>
                  <c:y val="-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0E7-43F8-B276-3CBAC534F3FD}"/>
                </c:ext>
              </c:extLst>
            </c:dLbl>
            <c:dLbl>
              <c:idx val="1"/>
              <c:layout>
                <c:manualLayout>
                  <c:x val="7.5371492436263014E-3"/>
                  <c:y val="-2.1706989821643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0E7-43F8-B276-3CBAC534F3FD}"/>
                </c:ext>
              </c:extLst>
            </c:dLbl>
            <c:dLbl>
              <c:idx val="2"/>
              <c:layout>
                <c:manualLayout>
                  <c:x val="1.8089158184703125E-2"/>
                  <c:y val="-8.1401211831164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0E7-43F8-B276-3CBAC534F3FD}"/>
                </c:ext>
              </c:extLst>
            </c:dLbl>
            <c:dLbl>
              <c:idx val="3"/>
              <c:layout>
                <c:manualLayout>
                  <c:x val="7.084920289008724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0E7-43F8-B276-3CBAC534F3FD}"/>
                </c:ext>
              </c:extLst>
            </c:dLbl>
            <c:dLbl>
              <c:idx val="4"/>
              <c:layout>
                <c:manualLayout>
                  <c:x val="2.1104017882153644E-2"/>
                  <c:y val="-8.14012118311650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0E7-43F8-B276-3CBAC534F3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Дотация на выравнивание бюджетной обеспеченности</c:v>
                </c:pt>
                <c:pt idx="1">
                  <c:v>Дотация бюджетам на поддержку мер по обеспечению сбалансированности бюджетов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383.3</c:v>
                </c:pt>
                <c:pt idx="1">
                  <c:v>54.8</c:v>
                </c:pt>
                <c:pt idx="2">
                  <c:v>407.2</c:v>
                </c:pt>
                <c:pt idx="3">
                  <c:v>1454.6</c:v>
                </c:pt>
                <c:pt idx="4">
                  <c:v>163.80000000000001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E7-43F8-B276-3CBAC534F3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46064800"/>
        <c:axId val="946075296"/>
        <c:axId val="0"/>
      </c:bar3DChart>
      <c:catAx>
        <c:axId val="94606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b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46075296"/>
        <c:crosses val="autoZero"/>
        <c:auto val="1"/>
        <c:lblAlgn val="ctr"/>
        <c:lblOffset val="100"/>
        <c:noMultiLvlLbl val="0"/>
      </c:catAx>
      <c:valAx>
        <c:axId val="9460752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946064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393132789167217E-2"/>
          <c:y val="3.9095329277139143E-2"/>
          <c:w val="0.92884638775768213"/>
          <c:h val="0.49850534036523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2020 г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702.1</c:v>
                </c:pt>
                <c:pt idx="1">
                  <c:v>95.3</c:v>
                </c:pt>
                <c:pt idx="2">
                  <c:v>76.400000000000006</c:v>
                </c:pt>
                <c:pt idx="3">
                  <c:v>7.5</c:v>
                </c:pt>
                <c:pt idx="4">
                  <c:v>157.4</c:v>
                </c:pt>
                <c:pt idx="5">
                  <c:v>26.1</c:v>
                </c:pt>
                <c:pt idx="6">
                  <c:v>172.4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1D-43D2-91FE-FA9802F80E1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2021 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718.1</c:v>
                </c:pt>
                <c:pt idx="1">
                  <c:v>68.3</c:v>
                </c:pt>
                <c:pt idx="2">
                  <c:v>100.2</c:v>
                </c:pt>
                <c:pt idx="3">
                  <c:v>7.4</c:v>
                </c:pt>
                <c:pt idx="4">
                  <c:v>160.80000000000001</c:v>
                </c:pt>
                <c:pt idx="5">
                  <c:v>25.8</c:v>
                </c:pt>
                <c:pt idx="6">
                  <c:v>207.1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1D-43D2-91FE-FA9802F80E1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95719888"/>
        <c:axId val="295718248"/>
      </c:barChart>
      <c:catAx>
        <c:axId val="29571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5718248"/>
        <c:crosses val="autoZero"/>
        <c:auto val="1"/>
        <c:lblAlgn val="ctr"/>
        <c:lblOffset val="80"/>
        <c:tickLblSkip val="1"/>
        <c:noMultiLvlLbl val="0"/>
      </c:catAx>
      <c:valAx>
        <c:axId val="2957182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95719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21984065262589E-2"/>
          <c:y val="3.6761362553631424E-2"/>
          <c:w val="0.96535603186947483"/>
          <c:h val="0.7411980778921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2020 г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2903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F2B9-4436-AEB9-CFE1C2F47C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">
                  <c:v>3795.3</c:v>
                </c:pt>
                <c:pt idx="1">
                  <c:v>227.9</c:v>
                </c:pt>
                <c:pt idx="2">
                  <c:v>147</c:v>
                </c:pt>
                <c:pt idx="3">
                  <c:v>2903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B9-4436-AEB9-CFE1C2F47CF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2021 г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5747258241147779E-2"/>
                  <c:y val="3.06344687946928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2B9-4436-AEB9-CFE1C2F47CF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2740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2B9-4436-AEB9-CFE1C2F47C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3709.9</c:v>
                </c:pt>
                <c:pt idx="1">
                  <c:v>252</c:v>
                </c:pt>
                <c:pt idx="2">
                  <c:v>231.7</c:v>
                </c:pt>
                <c:pt idx="3" formatCode="#,##0">
                  <c:v>2740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B9-4436-AEB9-CFE1C2F47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73004032"/>
        <c:axId val="573010592"/>
      </c:barChart>
      <c:catAx>
        <c:axId val="57300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3010592"/>
        <c:crosses val="autoZero"/>
        <c:auto val="1"/>
        <c:lblAlgn val="ctr"/>
        <c:lblOffset val="100"/>
        <c:noMultiLvlLbl val="0"/>
      </c:catAx>
      <c:valAx>
        <c:axId val="5730105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3004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0.76202</cdr:x>
      <cdr:y>0.30246</cdr:y>
    </cdr:from>
    <cdr:to>
      <cdr:x>0.83687</cdr:x>
      <cdr:y>0.33883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865257" y="1195229"/>
          <a:ext cx="576116" cy="143724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0.19134</cdr:x>
      <cdr:y>0.06557</cdr:y>
    </cdr:from>
    <cdr:to>
      <cdr:x>0.25683</cdr:x>
      <cdr:y>0.10202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472769" y="259125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0.33248</cdr:y>
    </cdr:from>
    <cdr:to>
      <cdr:x>0.61227</cdr:x>
      <cdr:y>0.39673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48472" y="1313855"/>
          <a:ext cx="864136" cy="2539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+ 161,0</a:t>
          </a:r>
        </a:p>
      </cdr:txBody>
    </cdr:sp>
  </cdr:relSizeAnchor>
  <cdr:relSizeAnchor xmlns:cdr="http://schemas.openxmlformats.org/drawingml/2006/chartDrawing">
    <cdr:from>
      <cdr:x>0.75676</cdr:x>
      <cdr:y>0.2345</cdr:y>
    </cdr:from>
    <cdr:to>
      <cdr:x>0.86902</cdr:x>
      <cdr:y>0.3007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24736" y="926666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226,2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0.47668</cdr:x>
      <cdr:y>0.41179</cdr:y>
    </cdr:from>
    <cdr:to>
      <cdr:x>0.54217</cdr:x>
      <cdr:y>0.44891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669013" y="1627277"/>
          <a:ext cx="504056" cy="146689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0.17263</cdr:x>
      <cdr:y>0</cdr:y>
    </cdr:from>
    <cdr:to>
      <cdr:x>0.30733</cdr:x>
      <cdr:y>0.0662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328753" y="-1160497"/>
          <a:ext cx="1036720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+ 387, 3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0.28632</cdr:x>
      <cdr:y>0.51538</cdr:y>
    </cdr:from>
    <cdr:to>
      <cdr:x>0.34615</cdr:x>
      <cdr:y>0.54615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07BB949E-0B57-4A09-AF6D-DE03A7505A62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2412268" y="2412268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0.12393</cdr:x>
      <cdr:y>0.4627</cdr:y>
    </cdr:from>
    <cdr:to>
      <cdr:x>0.16667</cdr:x>
      <cdr:y>0.48039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07BB949E-0B57-4A09-AF6D-DE03A7505A62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044116" y="2049043"/>
          <a:ext cx="360040" cy="78377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0.44017</cdr:x>
      <cdr:y>0.46154</cdr:y>
    </cdr:from>
    <cdr:to>
      <cdr:x>0.5</cdr:x>
      <cdr:y>0.49231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07BB949E-0B57-4A09-AF6D-DE03A7505A62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708412" y="2160240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0.66239</cdr:x>
      <cdr:y>0.16154</cdr:y>
    </cdr:from>
    <cdr:to>
      <cdr:x>0.72222</cdr:x>
      <cdr:y>0.20769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07BB949E-0B57-4A09-AF6D-DE03A7505A62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5580620" y="756084"/>
          <a:ext cx="504056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0.80342</cdr:x>
      <cdr:y>0.5</cdr:y>
    </cdr:from>
    <cdr:to>
      <cdr:x>0.86325</cdr:x>
      <cdr:y>0.53077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07BB949E-0B57-4A09-AF6D-DE03A7505A62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6768752" y="2340260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0.08974</cdr:x>
      <cdr:y>0.41565</cdr:y>
    </cdr:from>
    <cdr:to>
      <cdr:x>0.16304</cdr:x>
      <cdr:y>0.47154</cdr:y>
    </cdr:to>
    <cdr:sp macro="" textlink="">
      <cdr:nvSpPr>
        <cdr:cNvPr id="9" name="Прямоугольник 8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56084" y="1840709"/>
          <a:ext cx="617477" cy="2475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+ 104,7</a:t>
          </a:r>
        </a:p>
      </cdr:txBody>
    </cdr:sp>
  </cdr:relSizeAnchor>
  <cdr:relSizeAnchor xmlns:cdr="http://schemas.openxmlformats.org/drawingml/2006/chartDrawing">
    <cdr:from>
      <cdr:x>0.26496</cdr:x>
      <cdr:y>0.47692</cdr:y>
    </cdr:from>
    <cdr:to>
      <cdr:x>0.32988</cdr:x>
      <cdr:y>0.53282</cdr:y>
    </cdr:to>
    <cdr:sp macro="" textlink="">
      <cdr:nvSpPr>
        <cdr:cNvPr id="10" name="Прямоугольник 9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32248" y="2232248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+ 49,4</a:t>
          </a:r>
        </a:p>
      </cdr:txBody>
    </cdr:sp>
  </cdr:relSizeAnchor>
  <cdr:relSizeAnchor xmlns:cdr="http://schemas.openxmlformats.org/drawingml/2006/chartDrawing">
    <cdr:from>
      <cdr:x>0.42852</cdr:x>
      <cdr:y>0.41484</cdr:y>
    </cdr:from>
    <cdr:to>
      <cdr:x>0.50181</cdr:x>
      <cdr:y>0.47073</cdr:y>
    </cdr:to>
    <cdr:sp macro="" textlink="">
      <cdr:nvSpPr>
        <cdr:cNvPr id="11" name="Прямоугольник 10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10271" y="1941666"/>
          <a:ext cx="617477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+ 143,4</a:t>
          </a:r>
        </a:p>
      </cdr:txBody>
    </cdr:sp>
  </cdr:relSizeAnchor>
  <cdr:relSizeAnchor xmlns:cdr="http://schemas.openxmlformats.org/drawingml/2006/chartDrawing">
    <cdr:from>
      <cdr:x>0.67949</cdr:x>
      <cdr:y>0.13077</cdr:y>
    </cdr:from>
    <cdr:to>
      <cdr:x>0.74878</cdr:x>
      <cdr:y>0.18666</cdr:y>
    </cdr:to>
    <cdr:sp macro="" textlink="">
      <cdr:nvSpPr>
        <cdr:cNvPr id="12" name="Прямоугольник 11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724636" y="612068"/>
          <a:ext cx="583814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- 168,0</a:t>
          </a:r>
        </a:p>
      </cdr:txBody>
    </cdr:sp>
  </cdr:relSizeAnchor>
  <cdr:relSizeAnchor xmlns:cdr="http://schemas.openxmlformats.org/drawingml/2006/chartDrawing">
    <cdr:from>
      <cdr:x>0.79915</cdr:x>
      <cdr:y>0.44411</cdr:y>
    </cdr:from>
    <cdr:to>
      <cdr:x>0.87244</cdr:x>
      <cdr:y>0.5</cdr:y>
    </cdr:to>
    <cdr:sp macro="" textlink="">
      <cdr:nvSpPr>
        <cdr:cNvPr id="13" name="Прямоугольник 12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732748" y="2078650"/>
          <a:ext cx="617477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+ 119,6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0.11151</cdr:y>
    </cdr:to>
    <cdr:pic>
      <cdr:nvPicPr>
        <cdr:cNvPr id="18" name="chart">
          <a:extLst xmlns:a="http://schemas.openxmlformats.org/drawingml/2006/main">
            <a:ext uri="{FF2B5EF4-FFF2-40B4-BE49-F238E27FC236}">
              <a16:creationId xmlns:a16="http://schemas.microsoft.com/office/drawing/2014/main" id="{1CDCC112-967C-4B86-AB39-91598E35CEDF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12772227" cy="493819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0.35294</cdr:x>
      <cdr:y>0.41176</cdr:y>
    </cdr:from>
    <cdr:to>
      <cdr:x>0.41176</cdr:x>
      <cdr:y>0.45098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024336" y="1512168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0.22689</cdr:x>
      <cdr:y>0.38209</cdr:y>
    </cdr:from>
    <cdr:to>
      <cdr:x>0.27731</cdr:x>
      <cdr:y>0.45098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944216" y="1403201"/>
          <a:ext cx="432048" cy="252983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0.09244</cdr:x>
      <cdr:y>0.04481</cdr:y>
    </cdr:from>
    <cdr:to>
      <cdr:x>0.15126</cdr:x>
      <cdr:y>0.08402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792088" y="164554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0.48319</cdr:x>
      <cdr:y>0.41176</cdr:y>
    </cdr:from>
    <cdr:to>
      <cdr:x>0.53782</cdr:x>
      <cdr:y>0.45098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4140460" y="1512168"/>
          <a:ext cx="468052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0.62185</cdr:x>
      <cdr:y>0.37297</cdr:y>
    </cdr:from>
    <cdr:to>
      <cdr:x>0.68067</cdr:x>
      <cdr:y>0.41218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328592" y="1369690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0.76359</cdr:x>
      <cdr:y>0.42193</cdr:y>
    </cdr:from>
    <cdr:to>
      <cdr:x>0.80672</cdr:x>
      <cdr:y>0.45098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6543153" y="1549499"/>
          <a:ext cx="369615" cy="106685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0.88235</cdr:x>
      <cdr:y>0.35294</cdr:y>
    </cdr:from>
    <cdr:to>
      <cdr:x>0.94118</cdr:x>
      <cdr:y>0.39216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7560840" y="1296144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0.07563</cdr:x>
      <cdr:y>0</cdr:y>
    </cdr:from>
    <cdr:to>
      <cdr:x>0.13946</cdr:x>
      <cdr:y>0.07124</cdr:y>
    </cdr:to>
    <cdr:sp macro="" textlink="">
      <cdr:nvSpPr>
        <cdr:cNvPr id="18" name="Прямоугольник 17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48072" y="-1203598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+ 16,0</a:t>
          </a:r>
        </a:p>
      </cdr:txBody>
    </cdr:sp>
  </cdr:relSizeAnchor>
  <cdr:relSizeAnchor xmlns:cdr="http://schemas.openxmlformats.org/drawingml/2006/chartDrawing">
    <cdr:from>
      <cdr:x>0.22263</cdr:x>
      <cdr:y>0.31983</cdr:y>
    </cdr:from>
    <cdr:to>
      <cdr:x>0.28253</cdr:x>
      <cdr:y>0.39107</cdr:y>
    </cdr:to>
    <cdr:sp macro="" textlink="">
      <cdr:nvSpPr>
        <cdr:cNvPr id="19" name="Прямоугольник 18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07704" y="1174562"/>
          <a:ext cx="513282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27,0</a:t>
          </a:r>
        </a:p>
      </cdr:txBody>
    </cdr:sp>
  </cdr:relSizeAnchor>
  <cdr:relSizeAnchor xmlns:cdr="http://schemas.openxmlformats.org/drawingml/2006/chartDrawing">
    <cdr:from>
      <cdr:x>0.33147</cdr:x>
      <cdr:y>0.35919</cdr:y>
    </cdr:from>
    <cdr:to>
      <cdr:x>0.3953</cdr:x>
      <cdr:y>0.43042</cdr:y>
    </cdr:to>
    <cdr:sp macro="" textlink="">
      <cdr:nvSpPr>
        <cdr:cNvPr id="20" name="Прямоугольник 19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40335" y="1319084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+ 23,7</a:t>
          </a:r>
        </a:p>
      </cdr:txBody>
    </cdr:sp>
  </cdr:relSizeAnchor>
  <cdr:relSizeAnchor xmlns:cdr="http://schemas.openxmlformats.org/drawingml/2006/chartDrawing">
    <cdr:from>
      <cdr:x>0.49667</cdr:x>
      <cdr:y>0.35294</cdr:y>
    </cdr:from>
    <cdr:to>
      <cdr:x>0.54834</cdr:x>
      <cdr:y>0.42418</cdr:y>
    </cdr:to>
    <cdr:sp macro="" textlink="">
      <cdr:nvSpPr>
        <cdr:cNvPr id="21" name="Прямоугольник 20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55951" y="1296144"/>
          <a:ext cx="442750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- 0,1</a:t>
          </a:r>
        </a:p>
      </cdr:txBody>
    </cdr:sp>
  </cdr:relSizeAnchor>
  <cdr:relSizeAnchor xmlns:cdr="http://schemas.openxmlformats.org/drawingml/2006/chartDrawing">
    <cdr:from>
      <cdr:x>0.61233</cdr:x>
      <cdr:y>0.30428</cdr:y>
    </cdr:from>
    <cdr:to>
      <cdr:x>0.66793</cdr:x>
      <cdr:y>0.37552</cdr:y>
    </cdr:to>
    <cdr:sp macro="" textlink="">
      <cdr:nvSpPr>
        <cdr:cNvPr id="22" name="Прямоугольник 21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47009" y="1117451"/>
          <a:ext cx="476412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+ 3,4</a:t>
          </a:r>
        </a:p>
      </cdr:txBody>
    </cdr:sp>
  </cdr:relSizeAnchor>
  <cdr:relSizeAnchor xmlns:cdr="http://schemas.openxmlformats.org/drawingml/2006/chartDrawing">
    <cdr:from>
      <cdr:x>0.76471</cdr:x>
      <cdr:y>0.35853</cdr:y>
    </cdr:from>
    <cdr:to>
      <cdr:x>0.81637</cdr:x>
      <cdr:y>0.42977</cdr:y>
    </cdr:to>
    <cdr:sp macro="" textlink="">
      <cdr:nvSpPr>
        <cdr:cNvPr id="25" name="Прямоугольник 24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552728" y="1316682"/>
          <a:ext cx="442750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- 0,3</a:t>
          </a:r>
        </a:p>
      </cdr:txBody>
    </cdr:sp>
  </cdr:relSizeAnchor>
  <cdr:relSizeAnchor xmlns:cdr="http://schemas.openxmlformats.org/drawingml/2006/chartDrawing">
    <cdr:from>
      <cdr:x>0.86555</cdr:x>
      <cdr:y>0.29971</cdr:y>
    </cdr:from>
    <cdr:to>
      <cdr:x>0.92937</cdr:x>
      <cdr:y>0.37095</cdr:y>
    </cdr:to>
    <cdr:sp macro="" textlink="">
      <cdr:nvSpPr>
        <cdr:cNvPr id="26" name="Прямоугольник 25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416824" y="1100658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+ 34,7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0.11607</cdr:x>
      <cdr:y>0.03684</cdr:y>
    </cdr:from>
    <cdr:to>
      <cdr:x>0.15179</cdr:x>
      <cdr:y>0.08783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60676F09-D86A-40D6-BAC8-D9B9BD4D0A6B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936104" y="152727"/>
          <a:ext cx="288032" cy="211397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0.34821</cdr:x>
      <cdr:y>0.66004</cdr:y>
    </cdr:from>
    <cdr:to>
      <cdr:x>0.41071</cdr:x>
      <cdr:y>0.69291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0A605F54-AB30-4B9E-A546-61B83858F1DB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2808312" y="2736304"/>
          <a:ext cx="504056" cy="136261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0.58929</cdr:x>
      <cdr:y>0.66004</cdr:y>
    </cdr:from>
    <cdr:to>
      <cdr:x>0.65179</cdr:x>
      <cdr:y>0.69291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0A605F54-AB30-4B9E-A546-61B83858F1DB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4752528" y="2736304"/>
          <a:ext cx="504056" cy="136261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0.83929</cdr:x>
      <cdr:y>0.1737</cdr:y>
    </cdr:from>
    <cdr:to>
      <cdr:x>0.88209</cdr:x>
      <cdr:y>0.20333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0A605F54-AB30-4B9E-A546-61B83858F1DB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6768752" y="720080"/>
          <a:ext cx="345244" cy="122849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0.11607</cdr:x>
      <cdr:y>0</cdr:y>
    </cdr:from>
    <cdr:to>
      <cdr:x>0.17972</cdr:x>
      <cdr:y>0.0631</cdr:y>
    </cdr:to>
    <cdr:sp macro="" textlink="">
      <cdr:nvSpPr>
        <cdr:cNvPr id="10" name="Прямоугольник 9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36104" y="-987574"/>
          <a:ext cx="513282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- 85,4</a:t>
          </a:r>
        </a:p>
      </cdr:txBody>
    </cdr:sp>
  </cdr:relSizeAnchor>
  <cdr:relSizeAnchor xmlns:cdr="http://schemas.openxmlformats.org/drawingml/2006/chartDrawing">
    <cdr:from>
      <cdr:x>0.33036</cdr:x>
      <cdr:y>0.59056</cdr:y>
    </cdr:from>
    <cdr:to>
      <cdr:x>0.39818</cdr:x>
      <cdr:y>0.65367</cdr:y>
    </cdr:to>
    <cdr:sp macro="" textlink="">
      <cdr:nvSpPr>
        <cdr:cNvPr id="11" name="Прямоугольник 10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664296" y="2448272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+ 24,1</a:t>
          </a:r>
        </a:p>
      </cdr:txBody>
    </cdr:sp>
  </cdr:relSizeAnchor>
  <cdr:relSizeAnchor xmlns:cdr="http://schemas.openxmlformats.org/drawingml/2006/chartDrawing">
    <cdr:from>
      <cdr:x>0.5625</cdr:x>
      <cdr:y>0.60793</cdr:y>
    </cdr:from>
    <cdr:to>
      <cdr:x>0.63032</cdr:x>
      <cdr:y>0.67104</cdr:y>
    </cdr:to>
    <cdr:sp macro="" textlink="">
      <cdr:nvSpPr>
        <cdr:cNvPr id="12" name="Прямоугольник 11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536504" y="2520280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+ 84,7</a:t>
          </a:r>
        </a:p>
      </cdr:txBody>
    </cdr:sp>
  </cdr:relSizeAnchor>
  <cdr:relSizeAnchor xmlns:cdr="http://schemas.openxmlformats.org/drawingml/2006/chartDrawing">
    <cdr:from>
      <cdr:x>0.83036</cdr:x>
      <cdr:y>0.1095</cdr:y>
    </cdr:from>
    <cdr:to>
      <cdr:x>0.88963</cdr:x>
      <cdr:y>0.17261</cdr:y>
    </cdr:to>
    <cdr:sp macro="" textlink="">
      <cdr:nvSpPr>
        <cdr:cNvPr id="13" name="Прямоугольник 12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696744" y="453970"/>
          <a:ext cx="478016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- 163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1 квартал 2021 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en-US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 2020 -2021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809306"/>
              </p:ext>
            </p:extLst>
          </p:nvPr>
        </p:nvGraphicFramePr>
        <p:xfrm>
          <a:off x="650959" y="1160497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86688" y="475503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E455CC59-DC78-462C-901F-9479757CEF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0728046"/>
              </p:ext>
            </p:extLst>
          </p:nvPr>
        </p:nvGraphicFramePr>
        <p:xfrm>
          <a:off x="359532" y="483518"/>
          <a:ext cx="8424936" cy="4428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84468" y="4761135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16358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9BB89B20-F1F0-4C4C-BDEE-4E9D63DBC0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632652"/>
              </p:ext>
            </p:extLst>
          </p:nvPr>
        </p:nvGraphicFramePr>
        <p:xfrm>
          <a:off x="-108520" y="1471092"/>
          <a:ext cx="856895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en-US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 2020 – 2021 годов (млн рублей)</a:t>
            </a:r>
            <a:endParaRPr lang="ru-RU" altLang="ru-RU" sz="1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788400" y="4786312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251520" y="55552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                                                        за </a:t>
            </a:r>
            <a:r>
              <a:rPr lang="en-US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 2020 -2021 годов (млн рублей)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D480402-E46D-4711-8A8C-C6996E6AB3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1412780"/>
              </p:ext>
            </p:extLst>
          </p:nvPr>
        </p:nvGraphicFramePr>
        <p:xfrm>
          <a:off x="179512" y="987574"/>
          <a:ext cx="8064896" cy="4145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748464" y="4743301"/>
            <a:ext cx="395536" cy="34872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483518"/>
            <a:ext cx="48966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  <a:endParaRPr lang="ru-RU" alt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69A8F52-ECB0-42EF-85C7-88E01F5C4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232200"/>
              </p:ext>
            </p:extLst>
          </p:nvPr>
        </p:nvGraphicFramePr>
        <p:xfrm>
          <a:off x="0" y="874500"/>
          <a:ext cx="9143999" cy="4314761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2956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9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9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0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8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1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1 кв. 2020 г.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1 кв. 2021 г.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(%) за 2021 г. 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3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2 763,1</a:t>
                      </a: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2 753,5</a:t>
                      </a: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-9,6</a:t>
                      </a: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29361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43,0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Ливны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Урицкий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-7,5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Ливенский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Глазуновский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5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Шаблыкинский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Орел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Корсаковский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-0,5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Хотынецкий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Малоархангельский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Болховский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Дмитровский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Новосильский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Краснозоренский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Верховский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Мценск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42,9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676456" y="494248"/>
            <a:ext cx="391171" cy="37864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124675</TotalTime>
  <Words>262</Words>
  <Application>Microsoft Office PowerPoint</Application>
  <PresentationFormat>Экран (16:9)</PresentationFormat>
  <Paragraphs>137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Georgia</vt:lpstr>
      <vt:lpstr>Times New Roman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ЧерниковаОД</cp:lastModifiedBy>
  <cp:revision>57</cp:revision>
  <cp:lastPrinted>2021-04-27T06:23:03Z</cp:lastPrinted>
  <dcterms:modified xsi:type="dcterms:W3CDTF">2021-05-06T08:08:08Z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