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9"/>
  </p:notesMasterIdLst>
  <p:sldIdLst>
    <p:sldId id="353" r:id="rId2"/>
    <p:sldId id="355" r:id="rId3"/>
    <p:sldId id="356" r:id="rId4"/>
    <p:sldId id="360" r:id="rId5"/>
    <p:sldId id="362" r:id="rId6"/>
    <p:sldId id="361" r:id="rId7"/>
    <p:sldId id="359" r:id="rId8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>
      <p:cViewPr varScale="1">
        <p:scale>
          <a:sx n="146" d="100"/>
          <a:sy n="146" d="100"/>
        </p:scale>
        <p:origin x="270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за 2019-2020г.                  (млн рублей)</a:t>
            </a:r>
          </a:p>
        </c:rich>
      </c:tx>
      <c:layout>
        <c:manualLayout>
          <c:xMode val="edge"/>
          <c:yMode val="edge"/>
          <c:x val="0.14464897418805317"/>
          <c:y val="9.3418896215284215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5826084389021842E-2"/>
          <c:y val="0"/>
          <c:w val="0.97235732735127689"/>
          <c:h val="0.718884867717383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'1'!$A$2</c:f>
              <c:strCache>
                <c:ptCount val="1"/>
                <c:pt idx="0">
                  <c:v>2019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17 122,6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3546-45A8-BA41-438897FC0E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6 307 ,2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546-45A8-BA41-438897FC0E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10 815,4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546-45A8-BA41-438897FC0E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'1'!$B$1:$D$1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'1'!$B$2:$D$2</c:f>
              <c:numCache>
                <c:formatCode>_-* #,##0\ _₽_-;\-* #,##0\ _₽_-;_-* "-"??\ _₽_-;_-@_-</c:formatCode>
                <c:ptCount val="3"/>
                <c:pt idx="0">
                  <c:v>17122550.399999999</c:v>
                </c:pt>
                <c:pt idx="1">
                  <c:v>6307183.4000000013</c:v>
                </c:pt>
                <c:pt idx="2" formatCode="\О\с\н\о\в\н\о\й">
                  <c:v>10815366.999999998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46-45A8-BA41-438897FC0ED2}"/>
            </c:ext>
          </c:extLst>
        </c:ser>
        <c:ser>
          <c:idx val="1"/>
          <c:order val="1"/>
          <c:tx>
            <c:strRef>
              <c:f>'1'!$A$3</c:f>
              <c:strCache>
                <c:ptCount val="1"/>
                <c:pt idx="0">
                  <c:v>2020 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19 853,9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546-45A8-BA41-438897FC0E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6 828,2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546-45A8-BA41-438897FC0E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13 025,7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546-45A8-BA41-438897FC0E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'1'!$B$1:$D$1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'1'!$B$3:$D$3</c:f>
              <c:numCache>
                <c:formatCode>_-* #,##0\ _₽_-;\-* #,##0\ _₽_-;_-* "-"??\ _₽_-;_-@_-</c:formatCode>
                <c:ptCount val="3"/>
                <c:pt idx="0">
                  <c:v>19853852.099999998</c:v>
                </c:pt>
                <c:pt idx="1">
                  <c:v>6828152.6000000015</c:v>
                </c:pt>
                <c:pt idx="2" formatCode="\О\с\н\о\в\н\о\й">
                  <c:v>13025699.500000002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46-45A8-BA41-438897FC0E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86391168"/>
        <c:axId val="186413440"/>
      </c:barChart>
      <c:catAx>
        <c:axId val="18639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6413440"/>
        <c:crosses val="autoZero"/>
        <c:auto val="1"/>
        <c:lblAlgn val="ctr"/>
        <c:lblOffset val="100"/>
        <c:noMultiLvlLbl val="0"/>
      </c:catAx>
      <c:valAx>
        <c:axId val="1864134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₽_-;\-* #,##0\ _₽_-;_-* &quot;-&quot;??\ _₽_-;_-@_-" sourceLinked="1"/>
        <c:majorTickMark val="none"/>
        <c:minorTickMark val="none"/>
        <c:tickLblPos val="nextTo"/>
        <c:crossAx val="18639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837974021405032"/>
          <c:y val="0.94501672713149554"/>
          <c:w val="0.18324040384401732"/>
          <c:h val="5.4983272868504442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sz="1800" b="1" i="0" baseline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образований Орловской области (млн рублей)</a:t>
            </a:r>
            <a:endParaRPr lang="ru-RU" sz="1800" b="1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/>
          </a:p>
        </c:rich>
      </c:tx>
      <c:layout>
        <c:manualLayout>
          <c:xMode val="edge"/>
          <c:yMode val="edge"/>
          <c:x val="0.17509855559841644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4747626816384439E-3"/>
          <c:y val="0.18727440550800736"/>
          <c:w val="0.96850548351770438"/>
          <c:h val="0.54475549139897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'3'!$A$3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809,8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264-44DB-BB3F-E9897C7B40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411,3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264-44DB-BB3F-E9897C7B407B}"/>
                </c:ext>
              </c:extLst>
            </c:dLbl>
            <c:dLbl>
              <c:idx val="2"/>
              <c:layout>
                <c:manualLayout>
                  <c:x val="-1.732198406526258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2 377,7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264-44DB-BB3F-E9897C7B407B}"/>
                </c:ext>
              </c:extLst>
            </c:dLbl>
            <c:dLbl>
              <c:idx val="3"/>
              <c:layout>
                <c:manualLayout>
                  <c:x val="-2.36208873617218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6 199,5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264-44DB-BB3F-E9897C7B407B}"/>
                </c:ext>
              </c:extLst>
            </c:dLbl>
            <c:dLbl>
              <c:idx val="4"/>
              <c:layout>
                <c:manualLayout>
                  <c:x val="-3.149451648229573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1 064,9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264-44DB-BB3F-E9897C7B40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'3'!$B$2:$F$2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 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межбюджетные трансферты</c:v>
                </c:pt>
              </c:strCache>
            </c:strRef>
          </c:cat>
          <c:val>
            <c:numRef>
              <c:f>'3'!$B$3:$F$3</c:f>
              <c:numCache>
                <c:formatCode>_(* #,##0_);_(* \(#,##0\);_(* "-"_);_(@_)</c:formatCode>
                <c:ptCount val="5"/>
                <c:pt idx="0">
                  <c:v>809813</c:v>
                </c:pt>
                <c:pt idx="1">
                  <c:v>411304.10000000015</c:v>
                </c:pt>
                <c:pt idx="2">
                  <c:v>2377681.0999999996</c:v>
                </c:pt>
                <c:pt idx="3">
                  <c:v>6199502.4999999991</c:v>
                </c:pt>
                <c:pt idx="4">
                  <c:v>1064914.3999999999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64-44DB-BB3F-E9897C7B407B}"/>
            </c:ext>
          </c:extLst>
        </c:ser>
        <c:ser>
          <c:idx val="1"/>
          <c:order val="1"/>
          <c:tx>
            <c:strRef>
              <c:f>'3'!$A$4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919790658180838E-2"/>
                  <c:y val="-2.89922124330173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859,5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264-44DB-BB3F-E9897C7B407B}"/>
                </c:ext>
              </c:extLst>
            </c:dLbl>
            <c:dLbl>
              <c:idx val="1"/>
              <c:layout>
                <c:manualLayout>
                  <c:x val="2.8345064834066055E-2"/>
                  <c:y val="-2.174415932476300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1 108,3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264-44DB-BB3F-E9897C7B407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3 138,6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264-44DB-BB3F-E9897C7B407B}"/>
                </c:ext>
              </c:extLst>
            </c:dLbl>
            <c:dLbl>
              <c:idx val="3"/>
              <c:layout>
                <c:manualLayout>
                  <c:x val="3.6218693954639843E-2"/>
                  <c:y val="-2.416017702751444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6 623,9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264-44DB-BB3F-E9897C7B407B}"/>
                </c:ext>
              </c:extLst>
            </c:dLbl>
            <c:dLbl>
              <c:idx val="4"/>
              <c:layout>
                <c:manualLayout>
                  <c:x val="3.9368145602869407E-2"/>
                  <c:y val="-7.248053108254422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1 273,7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264-44DB-BB3F-E9897C7B40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'3'!$B$2:$F$2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 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межбюджетные трансферты</c:v>
                </c:pt>
              </c:strCache>
            </c:strRef>
          </c:cat>
          <c:val>
            <c:numRef>
              <c:f>'3'!$B$4:$F$4</c:f>
              <c:numCache>
                <c:formatCode>_(* #,##0_);_(* \(#,##0\);_(* "-"_);_(@_)</c:formatCode>
                <c:ptCount val="5"/>
                <c:pt idx="0">
                  <c:v>859518</c:v>
                </c:pt>
                <c:pt idx="1">
                  <c:v>1108336.1000000003</c:v>
                </c:pt>
                <c:pt idx="2">
                  <c:v>3138576.2999999989</c:v>
                </c:pt>
                <c:pt idx="3">
                  <c:v>6623888.9999999991</c:v>
                </c:pt>
                <c:pt idx="4">
                  <c:v>1273679.8999999997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264-44DB-BB3F-E9897C7B4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303808"/>
        <c:axId val="187305344"/>
      </c:barChart>
      <c:catAx>
        <c:axId val="18730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7305344"/>
        <c:crosses val="autoZero"/>
        <c:auto val="1"/>
        <c:lblAlgn val="ctr"/>
        <c:lblOffset val="100"/>
        <c:noMultiLvlLbl val="0"/>
      </c:catAx>
      <c:valAx>
        <c:axId val="18730534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crossAx val="18730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2020г. </a:t>
            </a:r>
            <a:endParaRPr lang="ru-RU" sz="220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1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matte">
              <a:contourClr>
                <a:srgbClr val="000000"/>
              </a:contourClr>
            </a:sp3d>
          </c:spPr>
          <c:explosion val="1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atte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998-45C1-BD3E-1ED864AC5F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atte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998-45C1-BD3E-1ED864AC5F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atte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998-45C1-BD3E-1ED864AC5F8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atte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998-45C1-BD3E-1ED864AC5F8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 prstMaterial="matte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998-45C1-BD3E-1ED864AC5F88}"/>
              </c:ext>
            </c:extLst>
          </c:dPt>
          <c:dLbls>
            <c:dLbl>
              <c:idx val="0"/>
              <c:layout>
                <c:manualLayout>
                  <c:x val="-9.7685078642055639E-3"/>
                  <c:y val="-2.506483197773346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98-45C1-BD3E-1ED864AC5F88}"/>
                </c:ext>
              </c:extLst>
            </c:dLbl>
            <c:dLbl>
              <c:idx val="1"/>
              <c:layout>
                <c:manualLayout>
                  <c:x val="-1.5525804672496707E-2"/>
                  <c:y val="-1.665111040293768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98-45C1-BD3E-1ED864AC5F88}"/>
                </c:ext>
              </c:extLst>
            </c:dLbl>
            <c:dLbl>
              <c:idx val="2"/>
              <c:layout>
                <c:manualLayout>
                  <c:x val="1.5710059993334074E-3"/>
                  <c:y val="-0.1283923496804449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98-45C1-BD3E-1ED864AC5F88}"/>
                </c:ext>
              </c:extLst>
            </c:dLbl>
            <c:dLbl>
              <c:idx val="3"/>
              <c:layout>
                <c:manualLayout>
                  <c:x val="-4.7489763042216094E-5"/>
                  <c:y val="-0.1656248720902355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98-45C1-BD3E-1ED864AC5F88}"/>
                </c:ext>
              </c:extLst>
            </c:dLbl>
            <c:dLbl>
              <c:idx val="4"/>
              <c:layout>
                <c:manualLayout>
                  <c:x val="2.7313433428031229E-3"/>
                  <c:y val="-7.740002572813546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998-45C1-BD3E-1ED864AC5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Лист5!$A$1:$E$1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 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межбюджетные трансферты</c:v>
                </c:pt>
              </c:strCache>
            </c:strRef>
          </c:cat>
          <c:val>
            <c:numRef>
              <c:f>Лист5!$A$2:$E$2</c:f>
              <c:numCache>
                <c:formatCode>_-* #,##0\ _₽_-;\-* #,##0\ _₽_-;_-* "-"??\ _₽_-;_-@_-</c:formatCode>
                <c:ptCount val="5"/>
                <c:pt idx="0">
                  <c:v>859518</c:v>
                </c:pt>
                <c:pt idx="1">
                  <c:v>1108336.1000000003</c:v>
                </c:pt>
                <c:pt idx="2">
                  <c:v>3138576.2999999989</c:v>
                </c:pt>
                <c:pt idx="3">
                  <c:v>6623888.9999999991</c:v>
                </c:pt>
                <c:pt idx="4">
                  <c:v>1273679.8999999997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998-45C1-BD3E-1ED864AC5F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010610924183027E-2"/>
          <c:y val="0.77635552749040959"/>
          <c:w val="0.9104040523275192"/>
          <c:h val="0.208082476130103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                (млн рублей)</a:t>
            </a:r>
            <a:endParaRPr lang="ru-RU" sz="220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57248277762469"/>
          <c:y val="1.4329636567251688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5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0644890903012072"/>
          <c:w val="0.99954235195070162"/>
          <c:h val="0.716608717067184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'2'!$A$2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-2.1298094703423292E-2"/>
                  <c:y val="-4.461715146539237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3 105,9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450-47EB-A0C9-C85226961541}"/>
                </c:ext>
              </c:extLst>
            </c:dLbl>
            <c:dLbl>
              <c:idx val="1"/>
              <c:layout>
                <c:manualLayout>
                  <c:x val="-3.4317733509586536E-3"/>
                  <c:y val="-4.461706363635405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dk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368,2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847026558924131E-2"/>
                      <c:h val="4.389221058311806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7450-47EB-A0C9-C852269615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125,0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450-47EB-A0C9-C852269615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113,4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450-47EB-A0C9-C85226961541}"/>
                </c:ext>
              </c:extLst>
            </c:dLbl>
            <c:dLbl>
              <c:idx val="4"/>
              <c:layout>
                <c:manualLayout>
                  <c:x val="-2.0916348092088338E-2"/>
                  <c:y val="-5.950356224869115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689,6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450-47EB-A0C9-C85226961541}"/>
                </c:ext>
              </c:extLst>
            </c:dLbl>
            <c:dLbl>
              <c:idx val="5"/>
              <c:layout>
                <c:manualLayout>
                  <c:x val="-2.61454351151105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612,5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450-47EB-A0C9-C85226961541}"/>
                </c:ext>
              </c:extLst>
            </c:dLbl>
            <c:dLbl>
              <c:idx val="6"/>
              <c:layout>
                <c:manualLayout>
                  <c:x val="-2.7452706870865946E-2"/>
                  <c:y val="-5.950356224869115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647,3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450-47EB-A0C9-C852269615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'2'!$B$1:$H$1</c:f>
              <c:strCache>
                <c:ptCount val="7"/>
                <c:pt idx="0">
                  <c:v>Налог на доходы физических лиц</c:v>
                </c:pt>
                <c:pt idx="1">
                  <c:v>Единый налог на вмененный доход для отдельных видов деятельности</c:v>
                </c:pt>
                <c:pt idx="2">
                  <c:v>Единый сельскохозяйственный налог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Доходы от использования имущества,находящегося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'2'!$B$2:$H$2</c:f>
              <c:numCache>
                <c:formatCode>#,##0</c:formatCode>
                <c:ptCount val="7"/>
                <c:pt idx="0">
                  <c:v>3105877.4999999995</c:v>
                </c:pt>
                <c:pt idx="1">
                  <c:v>368156.79999999993</c:v>
                </c:pt>
                <c:pt idx="2">
                  <c:v>125005.2</c:v>
                </c:pt>
                <c:pt idx="3">
                  <c:v>113389.40000000001</c:v>
                </c:pt>
                <c:pt idx="4">
                  <c:v>689595.4</c:v>
                </c:pt>
                <c:pt idx="5">
                  <c:v>612529.9</c:v>
                </c:pt>
                <c:pt idx="6">
                  <c:v>647339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7450-47EB-A0C9-C85226961541}"/>
            </c:ext>
          </c:extLst>
        </c:ser>
        <c:ser>
          <c:idx val="1"/>
          <c:order val="1"/>
          <c:tx>
            <c:strRef>
              <c:f>'2'!$A$3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3.8837702106242475E-2"/>
                  <c:y val="-1.56160030128873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3 382,9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450-47EB-A0C9-C85226961541}"/>
                </c:ext>
              </c:extLst>
            </c:dLbl>
            <c:dLbl>
              <c:idx val="1"/>
              <c:layout>
                <c:manualLayout>
                  <c:x val="2.238759495862485E-2"/>
                  <c:y val="-2.6279646751870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301,7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450-47EB-A0C9-C85226961541}"/>
                </c:ext>
              </c:extLst>
            </c:dLbl>
            <c:dLbl>
              <c:idx val="2"/>
              <c:layout>
                <c:manualLayout>
                  <c:x val="2.3530891603599384E-2"/>
                  <c:y val="-1.785106867460749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131,6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450-47EB-A0C9-C85226961541}"/>
                </c:ext>
              </c:extLst>
            </c:dLbl>
            <c:dLbl>
              <c:idx val="3"/>
              <c:layout>
                <c:manualLayout>
                  <c:x val="2.4838163359354903E-2"/>
                  <c:y val="-2.776832904938920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139,7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450-47EB-A0C9-C85226961541}"/>
                </c:ext>
              </c:extLst>
            </c:dLbl>
            <c:dLbl>
              <c:idx val="4"/>
              <c:layout>
                <c:manualLayout>
                  <c:x val="1.9609076336332819E-2"/>
                  <c:y val="-2.38014248994765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752,0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450-47EB-A0C9-C8522696154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748,7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450-47EB-A0C9-C85226961541}"/>
                </c:ext>
              </c:extLst>
            </c:dLbl>
            <c:dLbl>
              <c:idx val="6"/>
              <c:layout>
                <c:manualLayout>
                  <c:x val="2.6145435115110426E-2"/>
                  <c:y val="-1.58676165996509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809,8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450-47EB-A0C9-C852269615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'2'!$B$1:$H$1</c:f>
              <c:strCache>
                <c:ptCount val="7"/>
                <c:pt idx="0">
                  <c:v>Налог на доходы физических лиц</c:v>
                </c:pt>
                <c:pt idx="1">
                  <c:v>Единый налог на вмененный доход для отдельных видов деятельности</c:v>
                </c:pt>
                <c:pt idx="2">
                  <c:v>Единый сельскохозяйственный налог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Доходы от использования имущества,находящегося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'2'!$B$3:$H$3</c:f>
              <c:numCache>
                <c:formatCode>#,##0</c:formatCode>
                <c:ptCount val="7"/>
                <c:pt idx="0">
                  <c:v>3382912.6999999997</c:v>
                </c:pt>
                <c:pt idx="1">
                  <c:v>301684.40000000008</c:v>
                </c:pt>
                <c:pt idx="2">
                  <c:v>131627.09999999998</c:v>
                </c:pt>
                <c:pt idx="3">
                  <c:v>139686.5</c:v>
                </c:pt>
                <c:pt idx="4">
                  <c:v>751951.20000000019</c:v>
                </c:pt>
                <c:pt idx="5">
                  <c:v>748700.29999999993</c:v>
                </c:pt>
                <c:pt idx="6">
                  <c:v>809834.9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C-7450-47EB-A0C9-C852269615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8"/>
        <c:gapDepth val="480"/>
        <c:shape val="box"/>
        <c:axId val="150005248"/>
        <c:axId val="150006784"/>
        <c:axId val="0"/>
      </c:bar3DChart>
      <c:catAx>
        <c:axId val="1500052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0006784"/>
        <c:crosses val="autoZero"/>
        <c:auto val="1"/>
        <c:lblAlgn val="ctr"/>
        <c:lblOffset val="100"/>
        <c:noMultiLvlLbl val="0"/>
      </c:catAx>
      <c:valAx>
        <c:axId val="15000678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50005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664384430949239"/>
          <c:y val="0.92763824046881638"/>
          <c:w val="0.16923878389140629"/>
          <c:h val="5.1045310478967758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80"/>
      <c:depthPercent val="8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>
          <a:outerShdw blurRad="50800" dist="50800" dir="5400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 prst="relaxedInset"/>
        </a:sp3d>
      </c:spPr>
    </c:sideWall>
    <c:backWall>
      <c:thickness val="0"/>
      <c:spPr>
        <a:noFill/>
        <a:ln>
          <a:noFill/>
        </a:ln>
        <a:effectLst>
          <a:outerShdw blurRad="50800" dist="50800" dir="5400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 prst="relaxedInset"/>
        </a:sp3d>
      </c:spPr>
    </c:backWall>
    <c:plotArea>
      <c:layout>
        <c:manualLayout>
          <c:layoutTarget val="inner"/>
          <c:xMode val="edge"/>
          <c:yMode val="edge"/>
          <c:x val="1.8640656909846513E-2"/>
          <c:y val="2.4624679648914113E-2"/>
          <c:w val="0.9684542729217982"/>
          <c:h val="0.834597287116493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Лист4!$A$2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1656026823230467E-2"/>
                  <c:y val="-1.259220817954148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17 134,1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214-4293-9360-C9812CECDC8F}"/>
                </c:ext>
              </c:extLst>
            </c:dLbl>
            <c:dLbl>
              <c:idx val="1"/>
              <c:layout>
                <c:manualLayout>
                  <c:x val="1.4963998742223927E-2"/>
                  <c:y val="-3.758689835919871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2 160,0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88121825668874"/>
                      <c:h val="0.1083485904552220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2214-4293-9360-C9812CECDC8F}"/>
                </c:ext>
              </c:extLst>
            </c:dLbl>
            <c:dLbl>
              <c:idx val="2"/>
              <c:layout>
                <c:manualLayout>
                  <c:x val="-2.11040178821537E-2"/>
                  <c:y val="-2.313039899027623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1 136,3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214-4293-9360-C9812CECDC8F}"/>
                </c:ext>
              </c:extLst>
            </c:dLbl>
            <c:dLbl>
              <c:idx val="3"/>
              <c:layout>
                <c:manualLayout>
                  <c:x val="-3.6178316369406251E-2"/>
                  <c:y val="-2.956709971303651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11 747,6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214-4293-9360-C9812CECDC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Лист4!$B$1:$E$1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Лист4!$B$2:$E$2</c:f>
              <c:numCache>
                <c:formatCode>_-* #,##0\ _₽_-;\-* #,##0\ _₽_-;_-* "-"??\ _₽_-;_-@_-</c:formatCode>
                <c:ptCount val="4"/>
                <c:pt idx="0">
                  <c:v>17134132.300000004</c:v>
                </c:pt>
                <c:pt idx="1">
                  <c:v>2160002.1</c:v>
                </c:pt>
                <c:pt idx="2">
                  <c:v>1136280.3</c:v>
                </c:pt>
                <c:pt idx="3">
                  <c:v>11747594.199999997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4-2214-4293-9360-C9812CECDC8F}"/>
            </c:ext>
          </c:extLst>
        </c:ser>
        <c:ser>
          <c:idx val="1"/>
          <c:order val="1"/>
          <c:tx>
            <c:strRef>
              <c:f>Лист4!$A$3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2813153714164713"/>
                  <c:y val="1.71317488038889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19 739,0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214-4293-9360-C9812CECDC8F}"/>
                </c:ext>
              </c:extLst>
            </c:dLbl>
            <c:dLbl>
              <c:idx val="1"/>
              <c:layout>
                <c:manualLayout>
                  <c:x val="6.7834343192636717E-2"/>
                  <c:y val="-6.07172973494749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  <a:r>
                      <a:rPr lang="en-US" baseline="0" dirty="0"/>
                      <a:t> 247,4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2214-4293-9360-C9812CECDC8F}"/>
                </c:ext>
              </c:extLst>
            </c:dLbl>
            <c:dLbl>
              <c:idx val="2"/>
              <c:layout>
                <c:manualLayout>
                  <c:x val="4.8237755159208223E-2"/>
                  <c:y val="-1.734779924270709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1 633,7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214-4293-9360-C9812CECDC8F}"/>
                </c:ext>
              </c:extLst>
            </c:dLbl>
            <c:dLbl>
              <c:idx val="3"/>
              <c:layout>
                <c:manualLayout>
                  <c:x val="0.12813153714164702"/>
                  <c:y val="-2.352164997191045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12 544,3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214-4293-9360-C9812CECDC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Лист4!$B$1:$E$1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Лист4!$B$3:$E$3</c:f>
              <c:numCache>
                <c:formatCode>_-* #,##0\ _₽_-;\-* #,##0\ _₽_-;_-* "-"??\ _₽_-;_-@_-</c:formatCode>
                <c:ptCount val="4"/>
                <c:pt idx="0">
                  <c:v>19738963.600000001</c:v>
                </c:pt>
                <c:pt idx="1">
                  <c:v>3247449.899999999</c:v>
                </c:pt>
                <c:pt idx="2">
                  <c:v>1633659.2</c:v>
                </c:pt>
                <c:pt idx="3">
                  <c:v>12544284.799999999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9-2214-4293-9360-C9812CECD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5279872"/>
        <c:axId val="195289856"/>
        <c:axId val="0"/>
      </c:bar3DChart>
      <c:catAx>
        <c:axId val="1952798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5289856"/>
        <c:crosses val="autoZero"/>
        <c:auto val="1"/>
        <c:lblAlgn val="ctr"/>
        <c:lblOffset val="100"/>
        <c:noMultiLvlLbl val="0"/>
      </c:catAx>
      <c:valAx>
        <c:axId val="1952898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₽_-;\-* #,##0\ _₽_-;_-* &quot;-&quot;??\ _₽_-;_-@_-" sourceLinked="1"/>
        <c:majorTickMark val="none"/>
        <c:minorTickMark val="none"/>
        <c:tickLblPos val="nextTo"/>
        <c:crossAx val="19527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4278368405409834"/>
          <c:y val="6.9291971325219984E-2"/>
          <c:w val="0.22141711224868649"/>
          <c:h val="4.88615671705027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70C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  <c:userShapes r:id="rId3"/>
</c:chartSpac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0.06019</cdr:x>
      <cdr:y>0.14516</cdr:y>
    </cdr:from>
    <cdr:to>
      <cdr:x>0.18956</cdr:x>
      <cdr:y>0.21745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97B7480C-01FE-4796-82B1-9A4E2E415A18}"/>
            </a:ext>
          </a:extLst>
        </cdr:cNvPr>
        <cdr:cNvCxnSpPr/>
      </cdr:nvCxnSpPr>
      <cdr:spPr>
        <a:xfrm xmlns:a="http://schemas.openxmlformats.org/drawingml/2006/main" flipV="1">
          <a:off x="539552" y="648072"/>
          <a:ext cx="1159736" cy="322739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0.08333</cdr:x>
      <cdr:y>0.27295</cdr:y>
    </cdr:from>
    <cdr:to>
      <cdr:x>0.17379</cdr:x>
      <cdr:y>0.43302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20080" y="1484278"/>
          <a:ext cx="781661" cy="8704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0.44292</cdr:x>
      <cdr:y>0.48387</cdr:y>
    </cdr:from>
    <cdr:to>
      <cdr:x>0.53411</cdr:x>
      <cdr:y>0.51613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2F591A31-1182-46BE-94A0-AB560A3ED6B6}"/>
            </a:ext>
          </a:extLst>
        </cdr:cNvPr>
        <cdr:cNvCxnSpPr/>
      </cdr:nvCxnSpPr>
      <cdr:spPr>
        <a:xfrm xmlns:a="http://schemas.openxmlformats.org/drawingml/2006/main" flipV="1">
          <a:off x="3970573" y="2160240"/>
          <a:ext cx="817451" cy="144017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0.44261</cdr:x>
      <cdr:y>0.49914</cdr:y>
    </cdr:from>
    <cdr:to>
      <cdr:x>0.53307</cdr:x>
      <cdr:y>0.65921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473677" y="285135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0.73492</cdr:x>
      <cdr:y>0.33871</cdr:y>
    </cdr:from>
    <cdr:to>
      <cdr:x>0.83132</cdr:x>
      <cdr:y>0.40323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8F9157E1-5532-4D80-92BF-A4BED85EA7EB}"/>
            </a:ext>
          </a:extLst>
        </cdr:cNvPr>
        <cdr:cNvCxnSpPr/>
      </cdr:nvCxnSpPr>
      <cdr:spPr>
        <a:xfrm xmlns:a="http://schemas.openxmlformats.org/drawingml/2006/main" flipV="1">
          <a:off x="6588224" y="1512168"/>
          <a:ext cx="864096" cy="28803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0.77432</cdr:x>
      <cdr:y>0.35628</cdr:y>
    </cdr:from>
    <cdr:to>
      <cdr:x>0.86479</cdr:x>
      <cdr:y>0.51635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7826477" y="203527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0.07625</cdr:x>
      <cdr:y>0.08065</cdr:y>
    </cdr:from>
    <cdr:to>
      <cdr:x>0.17839</cdr:x>
      <cdr:y>0.14958</cdr:y>
    </cdr:to>
    <cdr:sp macro="" textlink="">
      <cdr:nvSpPr>
        <cdr:cNvPr id="16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3568" y="360040"/>
          <a:ext cx="915635" cy="307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+ 2 731, 3</a:t>
          </a:r>
        </a:p>
      </cdr:txBody>
    </cdr:sp>
  </cdr:relSizeAnchor>
  <cdr:relSizeAnchor xmlns:cdr="http://schemas.openxmlformats.org/drawingml/2006/chartDrawing">
    <cdr:from>
      <cdr:x>0.4606</cdr:x>
      <cdr:y>0.39708</cdr:y>
    </cdr:from>
    <cdr:to>
      <cdr:x>0.55676</cdr:x>
      <cdr:y>0.46602</cdr:y>
    </cdr:to>
    <cdr:sp macro="" textlink="">
      <cdr:nvSpPr>
        <cdr:cNvPr id="17" name="Прямоугольник 16">
          <a:extLst xmlns:a="http://schemas.openxmlformats.org/drawingml/2006/main">
            <a:ext uri="{FF2B5EF4-FFF2-40B4-BE49-F238E27FC236}">
              <a16:creationId xmlns:a16="http://schemas.microsoft.com/office/drawing/2014/main" id="{AE919A1B-1E5B-4911-8763-B6D70DF52CFA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29025" y="1772766"/>
          <a:ext cx="862075" cy="307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400" dirty="0">
              <a:solidFill>
                <a:srgbClr val="000000"/>
              </a:solidFill>
              <a:latin typeface="Calibri" panose="020F0502020204030204" pitchFamily="34" charset="0"/>
            </a:rPr>
            <a:t> </a:t>
          </a:r>
          <a:r>
            <a:rPr lang="ru-RU" altLang="ru-RU" sz="1400" dirty="0">
              <a:solidFill>
                <a:srgbClr val="FF0000"/>
              </a:solidFill>
              <a:latin typeface="Calibri" panose="020F0502020204030204" pitchFamily="34" charset="0"/>
            </a:rPr>
            <a:t>+ </a:t>
          </a:r>
          <a:r>
            <a:rPr lang="ru-RU" alt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521,0</a:t>
          </a:r>
        </a:p>
      </cdr:txBody>
    </cdr:sp>
  </cdr:relSizeAnchor>
  <cdr:relSizeAnchor xmlns:cdr="http://schemas.openxmlformats.org/drawingml/2006/chartDrawing">
    <cdr:from>
      <cdr:x>0.72491</cdr:x>
      <cdr:y>0.27419</cdr:y>
    </cdr:from>
    <cdr:to>
      <cdr:x>0.82455</cdr:x>
      <cdr:y>0.34313</cdr:y>
    </cdr:to>
    <cdr:sp macro="" textlink="">
      <cdr:nvSpPr>
        <cdr:cNvPr id="18" name="Прямоугольник 17">
          <a:extLst xmlns:a="http://schemas.openxmlformats.org/drawingml/2006/main">
            <a:ext uri="{FF2B5EF4-FFF2-40B4-BE49-F238E27FC236}">
              <a16:creationId xmlns:a16="http://schemas.microsoft.com/office/drawing/2014/main" id="{AE919A1B-1E5B-4911-8763-B6D70DF52CFA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98468" y="1224136"/>
          <a:ext cx="893193" cy="307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400" dirty="0">
              <a:solidFill>
                <a:srgbClr val="000000"/>
              </a:solidFill>
              <a:latin typeface="Calibri" panose="020F0502020204030204" pitchFamily="34" charset="0"/>
            </a:rPr>
            <a:t> </a:t>
          </a:r>
          <a:r>
            <a:rPr lang="ru-RU" altLang="ru-RU" sz="1400" dirty="0">
              <a:solidFill>
                <a:srgbClr val="FF0000"/>
              </a:solidFill>
              <a:latin typeface="Calibri" panose="020F0502020204030204" pitchFamily="34" charset="0"/>
            </a:rPr>
            <a:t>+ </a:t>
          </a:r>
          <a:r>
            <a:rPr lang="ru-RU" alt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2 210,3</a:t>
          </a:r>
        </a:p>
      </cdr:txBody>
    </cdr:sp>
  </cdr:relSizeAnchor>
  <cdr:relSizeAnchor xmlns:cdr="http://schemas.openxmlformats.org/drawingml/2006/chartDrawing">
    <cdr:from>
      <cdr:x>0.96017</cdr:x>
      <cdr:y>0.92215</cdr:y>
    </cdr:from>
    <cdr:to>
      <cdr:x>1</cdr:x>
      <cdr:y>1</cdr:y>
    </cdr:to>
    <cdr:sp macro="" textlink="">
      <cdr:nvSpPr>
        <cdr:cNvPr id="19" name="Овал 18">
          <a:extLst xmlns:a="http://schemas.openxmlformats.org/drawingml/2006/main">
            <a:ext uri="{FF2B5EF4-FFF2-40B4-BE49-F238E27FC236}">
              <a16:creationId xmlns:a16="http://schemas.microsoft.com/office/drawing/2014/main" id="{D0F4436D-B473-47C5-A470-471136DCE823}"/>
            </a:ext>
          </a:extLst>
        </cdr:cNvPr>
        <cdr:cNvSpPr/>
      </cdr:nvSpPr>
      <cdr:spPr>
        <a:xfrm xmlns:a="http://schemas.openxmlformats.org/drawingml/2006/main">
          <a:off x="8726488" y="6432550"/>
          <a:ext cx="355600" cy="357188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>
            <a:lumMod val="9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/>
          </a:pPr>
          <a:r>
            <a: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0.06709</cdr:x>
      <cdr:y>0.5614</cdr:y>
    </cdr:from>
    <cdr:to>
      <cdr:x>0.14342</cdr:x>
      <cdr:y>0.59649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794F780F-3998-4BD0-8BAF-1D9049CD46B1}"/>
            </a:ext>
          </a:extLst>
        </cdr:cNvPr>
        <cdr:cNvCxnSpPr/>
      </cdr:nvCxnSpPr>
      <cdr:spPr>
        <a:xfrm xmlns:a="http://schemas.openxmlformats.org/drawingml/2006/main" flipV="1">
          <a:off x="569672" y="2304256"/>
          <a:ext cx="64807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0.83038</cdr:x>
      <cdr:y>0.54386</cdr:y>
    </cdr:from>
    <cdr:to>
      <cdr:x>0.91967</cdr:x>
      <cdr:y>0.58495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D36547BA-9A10-4B1E-A04D-70BFFB1F77FA}"/>
            </a:ext>
          </a:extLst>
        </cdr:cNvPr>
        <cdr:cNvCxnSpPr/>
      </cdr:nvCxnSpPr>
      <cdr:spPr>
        <a:xfrm xmlns:a="http://schemas.openxmlformats.org/drawingml/2006/main" flipV="1">
          <a:off x="7050392" y="2232248"/>
          <a:ext cx="758122" cy="16865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0.09821</cdr:x>
      <cdr:y>0.52055</cdr:y>
    </cdr:from>
    <cdr:to>
      <cdr:x>0.21159</cdr:x>
      <cdr:y>0.6945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92088" y="27363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0.27679</cdr:x>
      <cdr:y>0.49315</cdr:y>
    </cdr:from>
    <cdr:to>
      <cdr:x>0.39017</cdr:x>
      <cdr:y>0.6671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232248" y="25922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0.4375</cdr:x>
      <cdr:y>0.35616</cdr:y>
    </cdr:from>
    <cdr:to>
      <cdr:x>0.55088</cdr:x>
      <cdr:y>0.53012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28392" y="187220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0.66964</cdr:x>
      <cdr:y>0.09589</cdr:y>
    </cdr:from>
    <cdr:to>
      <cdr:x>0.78302</cdr:x>
      <cdr:y>0.26984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400600" y="5040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0.64286</cdr:x>
      <cdr:y>0.09589</cdr:y>
    </cdr:from>
    <cdr:to>
      <cdr:x>0.75624</cdr:x>
      <cdr:y>0.26984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84576" y="5040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0.65179</cdr:x>
      <cdr:y>0.08219</cdr:y>
    </cdr:from>
    <cdr:to>
      <cdr:x>0.76517</cdr:x>
      <cdr:y>0.25615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256584" y="4320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0.88314</cdr:x>
      <cdr:y>0.49635</cdr:y>
    </cdr:from>
    <cdr:to>
      <cdr:x>0.99652</cdr:x>
      <cdr:y>0.6703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7122400" y="260909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0.40633</cdr:x>
      <cdr:y>0.42105</cdr:y>
    </cdr:from>
    <cdr:to>
      <cdr:x>0.48266</cdr:x>
      <cdr:y>0.47368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5262D572-B410-48DA-96DA-F469712FC34F}"/>
            </a:ext>
          </a:extLst>
        </cdr:cNvPr>
        <cdr:cNvCxnSpPr/>
      </cdr:nvCxnSpPr>
      <cdr:spPr>
        <a:xfrm xmlns:a="http://schemas.openxmlformats.org/drawingml/2006/main" flipV="1">
          <a:off x="3449992" y="1728193"/>
          <a:ext cx="648072" cy="21602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0.25118</cdr:x>
      <cdr:y>0.57378</cdr:y>
    </cdr:from>
    <cdr:to>
      <cdr:x>0.32751</cdr:x>
      <cdr:y>0.62641</cdr:y>
    </cdr:to>
    <cdr:cxnSp macro="">
      <cdr:nvCxnSpPr>
        <cdr:cNvPr id="15" name="Прямая со стрелкой 14">
          <a:extLst xmlns:a="http://schemas.openxmlformats.org/drawingml/2006/main">
            <a:ext uri="{FF2B5EF4-FFF2-40B4-BE49-F238E27FC236}">
              <a16:creationId xmlns:a16="http://schemas.microsoft.com/office/drawing/2014/main" id="{CE0C8410-3552-4F4A-92F2-5CA4B5070CBC}"/>
            </a:ext>
          </a:extLst>
        </cdr:cNvPr>
        <cdr:cNvCxnSpPr/>
      </cdr:nvCxnSpPr>
      <cdr:spPr>
        <a:xfrm xmlns:a="http://schemas.openxmlformats.org/drawingml/2006/main" flipV="1">
          <a:off x="2132640" y="2355056"/>
          <a:ext cx="648072" cy="21602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0.65228</cdr:x>
      <cdr:y>0.15789</cdr:y>
    </cdr:from>
    <cdr:to>
      <cdr:x>0.71165</cdr:x>
      <cdr:y>0.17544</cdr:y>
    </cdr:to>
    <cdr:cxnSp macro="">
      <cdr:nvCxnSpPr>
        <cdr:cNvPr id="16" name="Прямая со стрелкой 15">
          <a:extLst xmlns:a="http://schemas.openxmlformats.org/drawingml/2006/main">
            <a:ext uri="{FF2B5EF4-FFF2-40B4-BE49-F238E27FC236}">
              <a16:creationId xmlns:a16="http://schemas.microsoft.com/office/drawing/2014/main" id="{CE0C8410-3552-4F4A-92F2-5CA4B5070CBC}"/>
            </a:ext>
          </a:extLst>
        </cdr:cNvPr>
        <cdr:cNvCxnSpPr/>
      </cdr:nvCxnSpPr>
      <cdr:spPr>
        <a:xfrm xmlns:a="http://schemas.openxmlformats.org/drawingml/2006/main" flipV="1">
          <a:off x="5538224" y="648072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0.10004</cdr:x>
      <cdr:y>0.45572</cdr:y>
    </cdr:from>
    <cdr:to>
      <cdr:x>0.17654</cdr:x>
      <cdr:y>0.51836</cdr:y>
    </cdr:to>
    <cdr:sp macro="" textlink="">
      <cdr:nvSpPr>
        <cdr:cNvPr id="21" name="Прямоугольник 20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56893" y="1968918"/>
          <a:ext cx="655275" cy="2706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+ 49,7</a:t>
          </a:r>
        </a:p>
      </cdr:txBody>
    </cdr:sp>
  </cdr:relSizeAnchor>
  <cdr:relSizeAnchor xmlns:cdr="http://schemas.openxmlformats.org/drawingml/2006/chartDrawing">
    <cdr:from>
      <cdr:x>0.25843</cdr:x>
      <cdr:y>0.49689</cdr:y>
    </cdr:from>
    <cdr:to>
      <cdr:x>0.33626</cdr:x>
      <cdr:y>0.55953</cdr:y>
    </cdr:to>
    <cdr:sp macro="" textlink="">
      <cdr:nvSpPr>
        <cdr:cNvPr id="22" name="Прямоугольник 21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13638" y="2146819"/>
          <a:ext cx="666681" cy="2706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+ 697</a:t>
          </a:r>
        </a:p>
      </cdr:txBody>
    </cdr:sp>
  </cdr:relSizeAnchor>
  <cdr:relSizeAnchor xmlns:cdr="http://schemas.openxmlformats.org/drawingml/2006/chartDrawing">
    <cdr:from>
      <cdr:x>0.40015</cdr:x>
      <cdr:y>0.34483</cdr:y>
    </cdr:from>
    <cdr:to>
      <cdr:x>0.47163</cdr:x>
      <cdr:y>0.40747</cdr:y>
    </cdr:to>
    <cdr:sp macro="" textlink="">
      <cdr:nvSpPr>
        <cdr:cNvPr id="23" name="Прямоугольник 22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56384" y="1440160"/>
          <a:ext cx="617477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+ 760,9</a:t>
          </a:r>
        </a:p>
      </cdr:txBody>
    </cdr:sp>
  </cdr:relSizeAnchor>
  <cdr:relSizeAnchor xmlns:cdr="http://schemas.openxmlformats.org/drawingml/2006/chartDrawing">
    <cdr:from>
      <cdr:x>0.6408</cdr:x>
      <cdr:y>0.11475</cdr:y>
    </cdr:from>
    <cdr:to>
      <cdr:x>0.71228</cdr:x>
      <cdr:y>0.17739</cdr:y>
    </cdr:to>
    <cdr:sp macro="" textlink="">
      <cdr:nvSpPr>
        <cdr:cNvPr id="24" name="Прямоугольник 23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52120" y="504056"/>
          <a:ext cx="630538" cy="2751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+ 424,4</a:t>
          </a:r>
        </a:p>
      </cdr:txBody>
    </cdr:sp>
  </cdr:relSizeAnchor>
  <cdr:relSizeAnchor xmlns:cdr="http://schemas.openxmlformats.org/drawingml/2006/chartDrawing">
    <cdr:from>
      <cdr:x>0.83639</cdr:x>
      <cdr:y>0.46972</cdr:y>
    </cdr:from>
    <cdr:to>
      <cdr:x>0.90847</cdr:x>
      <cdr:y>0.53028</cdr:y>
    </cdr:to>
    <cdr:sp macro="" textlink="">
      <cdr:nvSpPr>
        <cdr:cNvPr id="25" name="Прямоугольник 24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64288" y="2029435"/>
          <a:ext cx="617477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+ 208,8</a:t>
          </a:r>
        </a:p>
      </cdr:txBody>
    </cdr:sp>
  </cdr:relSizeAnchor>
  <cdr:relSizeAnchor xmlns:cdr="http://schemas.openxmlformats.org/drawingml/2006/chartDrawing">
    <cdr:from>
      <cdr:x>0.95968</cdr:x>
      <cdr:y>0.91868</cdr:y>
    </cdr:from>
    <cdr:to>
      <cdr:x>1</cdr:x>
      <cdr:y>1</cdr:y>
    </cdr:to>
    <cdr:sp macro="" textlink="">
      <cdr:nvSpPr>
        <cdr:cNvPr id="26" name="Овал 25">
          <a:extLst xmlns:a="http://schemas.openxmlformats.org/drawingml/2006/main">
            <a:ext uri="{FF2B5EF4-FFF2-40B4-BE49-F238E27FC236}">
              <a16:creationId xmlns:a16="http://schemas.microsoft.com/office/drawing/2014/main" id="{D0F4436D-B473-47C5-A470-471136DCE823}"/>
            </a:ext>
          </a:extLst>
        </cdr:cNvPr>
        <cdr:cNvSpPr/>
      </cdr:nvSpPr>
      <cdr:spPr>
        <a:xfrm xmlns:a="http://schemas.openxmlformats.org/drawingml/2006/main">
          <a:off x="8726488" y="6432550"/>
          <a:ext cx="355600" cy="357188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2">
            <a:lumMod val="9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/>
          </a:pPr>
          <a:r>
            <a:rPr lang="ru-RU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2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0.08569</cdr:x>
      <cdr:y>0.83445</cdr:y>
    </cdr:from>
    <cdr:to>
      <cdr:x>0.17589</cdr:x>
      <cdr:y>0.99507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32476" y="4996570"/>
          <a:ext cx="876319" cy="961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НДФЛ</a:t>
          </a:r>
        </a:p>
      </cdr:txBody>
    </cdr:sp>
  </cdr:relSizeAnchor>
  <cdr:relSizeAnchor xmlns:cdr="http://schemas.openxmlformats.org/drawingml/2006/chartDrawing">
    <cdr:from>
      <cdr:x>0.22195</cdr:x>
      <cdr:y>0.83281</cdr:y>
    </cdr:from>
    <cdr:to>
      <cdr:x>0.31215</cdr:x>
      <cdr:y>0.99343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56175" y="4986738"/>
          <a:ext cx="876319" cy="961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ЕНВД</a:t>
          </a:r>
        </a:p>
      </cdr:txBody>
    </cdr:sp>
  </cdr:relSizeAnchor>
  <cdr:relSizeAnchor xmlns:cdr="http://schemas.openxmlformats.org/drawingml/2006/chartDrawing">
    <cdr:from>
      <cdr:x>0.33201</cdr:x>
      <cdr:y>0.82788</cdr:y>
    </cdr:from>
    <cdr:to>
      <cdr:x>0.42222</cdr:x>
      <cdr:y>0.98851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225464" y="4957242"/>
          <a:ext cx="876319" cy="9617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ЕСХН</a:t>
          </a:r>
        </a:p>
      </cdr:txBody>
    </cdr:sp>
  </cdr:relSizeAnchor>
  <cdr:relSizeAnchor xmlns:cdr="http://schemas.openxmlformats.org/drawingml/2006/chartDrawing">
    <cdr:from>
      <cdr:x>0.4109</cdr:x>
      <cdr:y>0.8342</cdr:y>
    </cdr:from>
    <cdr:to>
      <cdr:x>0.50503</cdr:x>
      <cdr:y>0.99482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991895" y="47489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0.60624</cdr:x>
      <cdr:y>0.84729</cdr:y>
    </cdr:from>
    <cdr:to>
      <cdr:x>0.70036</cdr:x>
      <cdr:y>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889521" y="510294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0.72161</cdr:x>
      <cdr:y>0.84729</cdr:y>
    </cdr:from>
    <cdr:to>
      <cdr:x>0.81574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7010399" y="512260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0.74186</cdr:x>
      <cdr:y>0.84374</cdr:y>
    </cdr:from>
    <cdr:to>
      <cdr:x>0.83598</cdr:x>
      <cdr:y>0.99645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207044" y="505217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0.87241</cdr:x>
      <cdr:y>0.83996</cdr:y>
    </cdr:from>
    <cdr:to>
      <cdr:x>0.96654</cdr:x>
      <cdr:y>0.98277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8475405" y="537824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0.57543</cdr:x>
      <cdr:y>0.56502</cdr:y>
    </cdr:from>
    <cdr:to>
      <cdr:x>0.63892</cdr:x>
      <cdr:y>0.59641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998F9249-EF8A-4DDA-BB07-E091B5559E50}"/>
            </a:ext>
          </a:extLst>
        </cdr:cNvPr>
        <cdr:cNvCxnSpPr/>
      </cdr:nvCxnSpPr>
      <cdr:spPr>
        <a:xfrm xmlns:a="http://schemas.openxmlformats.org/drawingml/2006/main" flipV="1">
          <a:off x="5220580" y="2592288"/>
          <a:ext cx="576064" cy="14401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0.37548</cdr:x>
      <cdr:y>0.59427</cdr:y>
    </cdr:from>
    <cdr:to>
      <cdr:x>0.46961</cdr:x>
      <cdr:y>0.73708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3647767" y="38050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0.60725</cdr:x>
      <cdr:y>0.53624</cdr:y>
    </cdr:from>
    <cdr:to>
      <cdr:x>0.70137</cdr:x>
      <cdr:y>0.67905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5899354" y="343353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0.8542</cdr:x>
      <cdr:y>0.51461</cdr:y>
    </cdr:from>
    <cdr:to>
      <cdr:x>0.94832</cdr:x>
      <cdr:y>0.65742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8298425" y="329503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0.35319</cdr:x>
      <cdr:y>0.65919</cdr:y>
    </cdr:from>
    <cdr:to>
      <cdr:x>0.40875</cdr:x>
      <cdr:y>0.6885</cdr:y>
    </cdr:to>
    <cdr:cxnSp macro="">
      <cdr:nvCxnSpPr>
        <cdr:cNvPr id="16" name="Прямая со стрелкой 15">
          <a:extLst xmlns:a="http://schemas.openxmlformats.org/drawingml/2006/main">
            <a:ext uri="{FF2B5EF4-FFF2-40B4-BE49-F238E27FC236}">
              <a16:creationId xmlns:a16="http://schemas.microsoft.com/office/drawing/2014/main" id="{962F62A5-E1C0-49B3-974A-CCA518EE5C63}"/>
            </a:ext>
          </a:extLst>
        </cdr:cNvPr>
        <cdr:cNvCxnSpPr/>
      </cdr:nvCxnSpPr>
      <cdr:spPr>
        <a:xfrm xmlns:a="http://schemas.openxmlformats.org/drawingml/2006/main" flipV="1">
          <a:off x="3204356" y="3024336"/>
          <a:ext cx="504056" cy="13448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0.09051</cdr:x>
      <cdr:y>0.12067</cdr:y>
    </cdr:from>
    <cdr:to>
      <cdr:x>0.16521</cdr:x>
      <cdr:y>0.16776</cdr:y>
    </cdr:to>
    <cdr:cxnSp macro="">
      <cdr:nvCxnSpPr>
        <cdr:cNvPr id="17" name="Прямая со стрелкой 16">
          <a:extLst xmlns:a="http://schemas.openxmlformats.org/drawingml/2006/main">
            <a:ext uri="{FF2B5EF4-FFF2-40B4-BE49-F238E27FC236}">
              <a16:creationId xmlns:a16="http://schemas.microsoft.com/office/drawing/2014/main" id="{FCEAB38A-2D9E-4EF3-B8A5-6DAEE8CF2B36}"/>
            </a:ext>
          </a:extLst>
        </cdr:cNvPr>
        <cdr:cNvCxnSpPr/>
      </cdr:nvCxnSpPr>
      <cdr:spPr>
        <a:xfrm xmlns:a="http://schemas.openxmlformats.org/drawingml/2006/main" flipV="1">
          <a:off x="827584" y="562322"/>
          <a:ext cx="683112" cy="219415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0.69448</cdr:x>
      <cdr:y>0.58071</cdr:y>
    </cdr:from>
    <cdr:to>
      <cdr:x>0.75004</cdr:x>
      <cdr:y>0.61547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2F379D9F-F9BB-45BF-A154-7DA587F4A46F}"/>
            </a:ext>
          </a:extLst>
        </cdr:cNvPr>
        <cdr:cNvCxnSpPr/>
      </cdr:nvCxnSpPr>
      <cdr:spPr>
        <a:xfrm xmlns:a="http://schemas.openxmlformats.org/drawingml/2006/main" flipV="1">
          <a:off x="6300700" y="2664296"/>
          <a:ext cx="504056" cy="159478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0.82941</cdr:x>
      <cdr:y>0.56502</cdr:y>
    </cdr:from>
    <cdr:to>
      <cdr:x>0.88497</cdr:x>
      <cdr:y>0.59978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7460334D-611C-4544-92C1-6F0FFB847D59}"/>
            </a:ext>
          </a:extLst>
        </cdr:cNvPr>
        <cdr:cNvCxnSpPr/>
      </cdr:nvCxnSpPr>
      <cdr:spPr>
        <a:xfrm xmlns:a="http://schemas.openxmlformats.org/drawingml/2006/main" flipV="1">
          <a:off x="7524836" y="2592288"/>
          <a:ext cx="504056" cy="159478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0.07535</cdr:x>
      <cdr:y>0.07847</cdr:y>
    </cdr:from>
    <cdr:to>
      <cdr:x>0.14164</cdr:x>
      <cdr:y>0.14556</cdr:y>
    </cdr:to>
    <cdr:sp macro="" textlink="">
      <cdr:nvSpPr>
        <cdr:cNvPr id="20" name="Прямоугольник 19"/>
        <cdr:cNvSpPr/>
      </cdr:nvSpPr>
      <cdr:spPr>
        <a:xfrm xmlns:a="http://schemas.openxmlformats.org/drawingml/2006/main">
          <a:off x="683568" y="360040"/>
          <a:ext cx="601447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+ 277</a:t>
          </a:r>
        </a:p>
      </cdr:txBody>
    </cdr:sp>
  </cdr:relSizeAnchor>
  <cdr:relSizeAnchor xmlns:cdr="http://schemas.openxmlformats.org/drawingml/2006/chartDrawing">
    <cdr:from>
      <cdr:x>0.248</cdr:x>
      <cdr:y>0.5997</cdr:y>
    </cdr:from>
    <cdr:to>
      <cdr:x>0.29727</cdr:x>
      <cdr:y>0.63001</cdr:y>
    </cdr:to>
    <cdr:cxnSp macro="">
      <cdr:nvCxnSpPr>
        <cdr:cNvPr id="21" name="Прямая со стрелкой 20">
          <a:extLst xmlns:a="http://schemas.openxmlformats.org/drawingml/2006/main">
            <a:ext uri="{FF2B5EF4-FFF2-40B4-BE49-F238E27FC236}">
              <a16:creationId xmlns:a16="http://schemas.microsoft.com/office/drawing/2014/main" id="{049D9AD9-D389-4388-8B2D-20C1500F3BAA}"/>
            </a:ext>
          </a:extLst>
        </cdr:cNvPr>
        <cdr:cNvCxnSpPr/>
      </cdr:nvCxnSpPr>
      <cdr:spPr>
        <a:xfrm xmlns:a="http://schemas.openxmlformats.org/drawingml/2006/main">
          <a:off x="2267744" y="2794570"/>
          <a:ext cx="450498" cy="141267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206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0.26446</cdr:x>
      <cdr:y>0.55696</cdr:y>
    </cdr:from>
    <cdr:to>
      <cdr:x>0.36941</cdr:x>
      <cdr:y>0.7177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304256" y="316835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0.4694</cdr:x>
      <cdr:y>0.65919</cdr:y>
    </cdr:from>
    <cdr:to>
      <cdr:x>0.5306</cdr:x>
      <cdr:y>0.69717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6747AD15-88C0-4B27-B096-0F9D217B4989}"/>
            </a:ext>
          </a:extLst>
        </cdr:cNvPr>
        <cdr:cNvCxnSpPr/>
      </cdr:nvCxnSpPr>
      <cdr:spPr>
        <a:xfrm xmlns:a="http://schemas.openxmlformats.org/drawingml/2006/main" flipV="1">
          <a:off x="4258675" y="3024336"/>
          <a:ext cx="555150" cy="17425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0.35537</cdr:x>
      <cdr:y>0.63291</cdr:y>
    </cdr:from>
    <cdr:to>
      <cdr:x>0.46032</cdr:x>
      <cdr:y>0.79365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3096344" y="36004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0.47225</cdr:x>
      <cdr:y>0.64349</cdr:y>
    </cdr:from>
    <cdr:to>
      <cdr:x>0.5772</cdr:x>
      <cdr:y>0.80423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4284476" y="2952328"/>
          <a:ext cx="952158" cy="7374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0.56198</cdr:x>
      <cdr:y>0.51263</cdr:y>
    </cdr:from>
    <cdr:to>
      <cdr:x>0.66693</cdr:x>
      <cdr:y>0.67337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4896544" y="291614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0.80992</cdr:x>
      <cdr:y>0.48468</cdr:y>
    </cdr:from>
    <cdr:to>
      <cdr:x>0.89288</cdr:x>
      <cdr:y>0.54082</cdr:y>
    </cdr:to>
    <cdr:sp macro="" textlink="">
      <cdr:nvSpPr>
        <cdr:cNvPr id="28" name="Прямоугольник 27"/>
        <cdr:cNvSpPr/>
      </cdr:nvSpPr>
      <cdr:spPr>
        <a:xfrm xmlns:a="http://schemas.openxmlformats.org/drawingml/2006/main">
          <a:off x="7405908" y="2258600"/>
          <a:ext cx="758541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162</a:t>
          </a:r>
          <a:r>
            <a:rPr 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496 </a:t>
          </a:r>
        </a:p>
      </cdr:txBody>
    </cdr:sp>
  </cdr:relSizeAnchor>
  <cdr:relSizeAnchor xmlns:cdr="http://schemas.openxmlformats.org/drawingml/2006/chartDrawing">
    <cdr:from>
      <cdr:x>0.79456</cdr:x>
      <cdr:y>0.79032</cdr:y>
    </cdr:from>
    <cdr:to>
      <cdr:x>0.98527</cdr:x>
      <cdr:y>0.9364</cdr:y>
    </cdr:to>
    <cdr:sp macro="" textlink="">
      <cdr:nvSpPr>
        <cdr:cNvPr id="29" name="Прямоугольник 28"/>
        <cdr:cNvSpPr/>
      </cdr:nvSpPr>
      <cdr:spPr>
        <a:xfrm xmlns:a="http://schemas.openxmlformats.org/drawingml/2006/main">
          <a:off x="6923015" y="4495854"/>
          <a:ext cx="1661652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Доходы от продажи материальных и нематериальных активов</a:t>
          </a:r>
        </a:p>
      </cdr:txBody>
    </cdr:sp>
  </cdr:relSizeAnchor>
  <cdr:relSizeAnchor xmlns:cdr="http://schemas.openxmlformats.org/drawingml/2006/chartDrawing">
    <cdr:from>
      <cdr:x>0.24013</cdr:x>
      <cdr:y>0.53789</cdr:y>
    </cdr:from>
    <cdr:to>
      <cdr:x>0.29995</cdr:x>
      <cdr:y>0.59403</cdr:y>
    </cdr:to>
    <cdr:sp macro="" textlink="">
      <cdr:nvSpPr>
        <cdr:cNvPr id="39" name="Прямоугольник 38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95736" y="2506538"/>
          <a:ext cx="546968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- 66,5</a:t>
          </a:r>
        </a:p>
      </cdr:txBody>
    </cdr:sp>
  </cdr:relSizeAnchor>
  <cdr:relSizeAnchor xmlns:cdr="http://schemas.openxmlformats.org/drawingml/2006/chartDrawing">
    <cdr:from>
      <cdr:x>0.35038</cdr:x>
      <cdr:y>0.5997</cdr:y>
    </cdr:from>
    <cdr:to>
      <cdr:x>0.40248</cdr:x>
      <cdr:y>0.65584</cdr:y>
    </cdr:to>
    <cdr:sp macro="" textlink="">
      <cdr:nvSpPr>
        <cdr:cNvPr id="40" name="Прямоугольник 39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03848" y="2794570"/>
          <a:ext cx="476412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+ 6,6</a:t>
          </a:r>
        </a:p>
      </cdr:txBody>
    </cdr:sp>
  </cdr:relSizeAnchor>
  <cdr:relSizeAnchor xmlns:cdr="http://schemas.openxmlformats.org/drawingml/2006/chartDrawing">
    <cdr:from>
      <cdr:x>0.46063</cdr:x>
      <cdr:y>0.61058</cdr:y>
    </cdr:from>
    <cdr:to>
      <cdr:x>0.52044</cdr:x>
      <cdr:y>0.66672</cdr:y>
    </cdr:to>
    <cdr:sp macro="" textlink="">
      <cdr:nvSpPr>
        <cdr:cNvPr id="41" name="Прямоугольник 40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1960" y="2845296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+ 26,3</a:t>
          </a:r>
        </a:p>
      </cdr:txBody>
    </cdr:sp>
  </cdr:relSizeAnchor>
  <cdr:relSizeAnchor xmlns:cdr="http://schemas.openxmlformats.org/drawingml/2006/chartDrawing">
    <cdr:from>
      <cdr:x>0.57087</cdr:x>
      <cdr:y>0.50335</cdr:y>
    </cdr:from>
    <cdr:to>
      <cdr:x>0.63069</cdr:x>
      <cdr:y>0.55949</cdr:y>
    </cdr:to>
    <cdr:sp macro="" textlink="">
      <cdr:nvSpPr>
        <cdr:cNvPr id="42" name="Прямоугольник 41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20072" y="2345593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+ 62,4</a:t>
          </a:r>
        </a:p>
      </cdr:txBody>
    </cdr:sp>
  </cdr:relSizeAnchor>
  <cdr:relSizeAnchor xmlns:cdr="http://schemas.openxmlformats.org/drawingml/2006/chartDrawing">
    <cdr:from>
      <cdr:x>0.69687</cdr:x>
      <cdr:y>0.51787</cdr:y>
    </cdr:from>
    <cdr:to>
      <cdr:x>0.7644</cdr:x>
      <cdr:y>0.57401</cdr:y>
    </cdr:to>
    <cdr:sp macro="" textlink="">
      <cdr:nvSpPr>
        <cdr:cNvPr id="43" name="Прямоугольник 42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372200" y="2413248"/>
          <a:ext cx="617477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+ 136,2</a:t>
          </a:r>
        </a:p>
      </cdr:txBody>
    </cdr:sp>
  </cdr:relSizeAnchor>
  <cdr:relSizeAnchor xmlns:cdr="http://schemas.openxmlformats.org/drawingml/2006/chartDrawing">
    <cdr:from>
      <cdr:x>0.10156</cdr:x>
      <cdr:y>0.728</cdr:y>
    </cdr:from>
    <cdr:to>
      <cdr:x>0.21806</cdr:x>
      <cdr:y>0.80738</cdr:y>
    </cdr:to>
    <cdr:sp macro="" textlink="">
      <cdr:nvSpPr>
        <cdr:cNvPr id="44" name="Прямоугольник 43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28688" y="3392488"/>
          <a:ext cx="1065212" cy="3698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+ 49 705 </a:t>
          </a:r>
        </a:p>
      </cdr:txBody>
    </cdr:sp>
  </cdr:relSizeAnchor>
  <cdr:relSizeAnchor xmlns:cdr="http://schemas.openxmlformats.org/drawingml/2006/chartDrawing">
    <cdr:from>
      <cdr:x>0.68112</cdr:x>
      <cdr:y>0.77041</cdr:y>
    </cdr:from>
    <cdr:to>
      <cdr:x>0.815</cdr:x>
      <cdr:y>1</cdr:y>
    </cdr:to>
    <cdr:sp macro="" textlink="">
      <cdr:nvSpPr>
        <cdr:cNvPr id="48" name="Прямоугольник 47">
          <a:extLst xmlns:a="http://schemas.openxmlformats.org/drawingml/2006/main">
            <a:ext uri="{FF2B5EF4-FFF2-40B4-BE49-F238E27FC236}">
              <a16:creationId xmlns:a16="http://schemas.microsoft.com/office/drawing/2014/main" id="{A39926FE-513C-4723-90A4-337FCDF23614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228184" y="3616990"/>
          <a:ext cx="1224136" cy="10618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anchor="ctr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pPr algn="ctr"/>
          <a:r>
            <a:rPr lang="ru-RU" altLang="ru-RU" sz="9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Доходы от использования имущества, находящегося в государственной и муниципальной собственности</a:t>
          </a:r>
        </a:p>
      </cdr:txBody>
    </cdr:sp>
  </cdr:relSizeAnchor>
  <cdr:relSizeAnchor xmlns:cdr="http://schemas.openxmlformats.org/drawingml/2006/chartDrawing">
    <cdr:from>
      <cdr:x>0.55512</cdr:x>
      <cdr:y>0.82305</cdr:y>
    </cdr:from>
    <cdr:to>
      <cdr:x>0.70647</cdr:x>
      <cdr:y>0.89291</cdr:y>
    </cdr:to>
    <cdr:pic>
      <cdr:nvPicPr>
        <cdr:cNvPr id="49" name="chart">
          <a:extLst xmlns:a="http://schemas.openxmlformats.org/drawingml/2006/main">
            <a:ext uri="{FF2B5EF4-FFF2-40B4-BE49-F238E27FC236}">
              <a16:creationId xmlns:a16="http://schemas.microsoft.com/office/drawing/2014/main" id="{1D3876F2-6B39-4A05-97A1-4E092E500B2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076056" y="3806567"/>
          <a:ext cx="1383912" cy="32311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0.45451</cdr:x>
      <cdr:y>0.82048</cdr:y>
    </cdr:from>
    <cdr:to>
      <cdr:x>0.56771</cdr:x>
      <cdr:y>1</cdr:y>
    </cdr:to>
    <cdr:sp macro="" textlink="">
      <cdr:nvSpPr>
        <cdr:cNvPr id="53" name="Прямоугольник 52">
          <a:extLst xmlns:a="http://schemas.openxmlformats.org/drawingml/2006/main">
            <a:ext uri="{FF2B5EF4-FFF2-40B4-BE49-F238E27FC236}">
              <a16:creationId xmlns:a16="http://schemas.microsoft.com/office/drawing/2014/main" id="{C9E1248A-2663-47AE-91E1-2B127C21C35D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56075" y="3845496"/>
          <a:ext cx="1035050" cy="8302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altLang="ru-RU" sz="1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Налог на имущество физических лиц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0.5641</cdr:x>
      <cdr:y>0.79183</cdr:y>
    </cdr:from>
    <cdr:to>
      <cdr:x>0.67264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52528" y="43204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0.34146</cdr:x>
      <cdr:y>0.58114</cdr:y>
    </cdr:from>
    <cdr:to>
      <cdr:x>0.42682</cdr:x>
      <cdr:y>0.62426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3DDB6E4-6FA2-4DE7-A437-6E8BF5638D4C}"/>
            </a:ext>
          </a:extLst>
        </cdr:cNvPr>
        <cdr:cNvCxnSpPr/>
      </cdr:nvCxnSpPr>
      <cdr:spPr>
        <a:xfrm xmlns:a="http://schemas.openxmlformats.org/drawingml/2006/main" flipV="1">
          <a:off x="3024336" y="2397749"/>
          <a:ext cx="756032" cy="17791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0.11382</cdr:x>
      <cdr:y>0.07502</cdr:y>
    </cdr:from>
    <cdr:to>
      <cdr:x>0.19918</cdr:x>
      <cdr:y>0.11814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F06AB374-3597-455F-AA9D-153B2D0A6D56}"/>
            </a:ext>
          </a:extLst>
        </cdr:cNvPr>
        <cdr:cNvCxnSpPr/>
      </cdr:nvCxnSpPr>
      <cdr:spPr>
        <a:xfrm xmlns:a="http://schemas.openxmlformats.org/drawingml/2006/main" flipV="1">
          <a:off x="1008112" y="309517"/>
          <a:ext cx="756032" cy="17791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0.54472</cdr:x>
      <cdr:y>0.65095</cdr:y>
    </cdr:from>
    <cdr:to>
      <cdr:x>0.63008</cdr:x>
      <cdr:y>0.69407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9435C02B-58E2-4D41-AB94-ABAC8E440154}"/>
            </a:ext>
          </a:extLst>
        </cdr:cNvPr>
        <cdr:cNvCxnSpPr/>
      </cdr:nvCxnSpPr>
      <cdr:spPr>
        <a:xfrm xmlns:a="http://schemas.openxmlformats.org/drawingml/2006/main" flipV="1">
          <a:off x="4824536" y="2685781"/>
          <a:ext cx="756032" cy="17791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0.77236</cdr:x>
      <cdr:y>0.26699</cdr:y>
    </cdr:from>
    <cdr:to>
      <cdr:x>0.85772</cdr:x>
      <cdr:y>0.31011</cdr:y>
    </cdr:to>
    <cdr:cxnSp macro="">
      <cdr:nvCxnSpPr>
        <cdr:cNvPr id="11" name="Прямая со стрелкой 10">
          <a:extLst xmlns:a="http://schemas.openxmlformats.org/drawingml/2006/main">
            <a:ext uri="{FF2B5EF4-FFF2-40B4-BE49-F238E27FC236}">
              <a16:creationId xmlns:a16="http://schemas.microsoft.com/office/drawing/2014/main" id="{C65F56C2-737F-4067-A448-B0BFE58E9090}"/>
            </a:ext>
          </a:extLst>
        </cdr:cNvPr>
        <cdr:cNvCxnSpPr/>
      </cdr:nvCxnSpPr>
      <cdr:spPr>
        <a:xfrm xmlns:a="http://schemas.openxmlformats.org/drawingml/2006/main" flipV="1">
          <a:off x="6840760" y="1101605"/>
          <a:ext cx="756032" cy="17791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0.0813</cdr:x>
      <cdr:y>0</cdr:y>
    </cdr:from>
    <cdr:to>
      <cdr:x>0.17961</cdr:x>
      <cdr:y>0.0746</cdr:y>
    </cdr:to>
    <cdr:sp macro="" textlink="">
      <cdr:nvSpPr>
        <cdr:cNvPr id="13" name="Прямоугольник 12">
          <a:extLst xmlns:a="http://schemas.openxmlformats.org/drawingml/2006/main">
            <a:ext uri="{FF2B5EF4-FFF2-40B4-BE49-F238E27FC236}">
              <a16:creationId xmlns:a16="http://schemas.microsoft.com/office/drawing/2014/main" id="{F71B3B0C-6E89-4CF6-9929-2F11E6FBA7DA}"/>
            </a:ext>
          </a:extLst>
        </cdr:cNvPr>
        <cdr:cNvSpPr/>
      </cdr:nvSpPr>
      <cdr:spPr>
        <a:xfrm xmlns:a="http://schemas.openxmlformats.org/drawingml/2006/main">
          <a:off x="720080" y="-894081"/>
          <a:ext cx="870751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+ 2 604,8</a:t>
          </a:r>
        </a:p>
      </cdr:txBody>
    </cdr:sp>
  </cdr:relSizeAnchor>
  <cdr:relSizeAnchor xmlns:cdr="http://schemas.openxmlformats.org/drawingml/2006/chartDrawing">
    <cdr:from>
      <cdr:x>0.3252</cdr:x>
      <cdr:y>0.5</cdr:y>
    </cdr:from>
    <cdr:to>
      <cdr:x>0.42352</cdr:x>
      <cdr:y>0.5746</cdr:y>
    </cdr:to>
    <cdr:sp macro="" textlink="">
      <cdr:nvSpPr>
        <cdr:cNvPr id="14" name="Прямоугольник 13">
          <a:extLst xmlns:a="http://schemas.openxmlformats.org/drawingml/2006/main">
            <a:ext uri="{FF2B5EF4-FFF2-40B4-BE49-F238E27FC236}">
              <a16:creationId xmlns:a16="http://schemas.microsoft.com/office/drawing/2014/main" id="{F71B3B0C-6E89-4CF6-9929-2F11E6FBA7DA}"/>
            </a:ext>
          </a:extLst>
        </cdr:cNvPr>
        <cdr:cNvSpPr/>
      </cdr:nvSpPr>
      <cdr:spPr>
        <a:xfrm xmlns:a="http://schemas.openxmlformats.org/drawingml/2006/main">
          <a:off x="2880320" y="2062971"/>
          <a:ext cx="870751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+ 1 087,4</a:t>
          </a:r>
        </a:p>
      </cdr:txBody>
    </cdr:sp>
  </cdr:relSizeAnchor>
  <cdr:relSizeAnchor xmlns:cdr="http://schemas.openxmlformats.org/drawingml/2006/chartDrawing">
    <cdr:from>
      <cdr:x>0.53659</cdr:x>
      <cdr:y>0.58114</cdr:y>
    </cdr:from>
    <cdr:to>
      <cdr:x>0.61969</cdr:x>
      <cdr:y>0.65574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F71B3B0C-6E89-4CF6-9929-2F11E6FBA7DA}"/>
            </a:ext>
          </a:extLst>
        </cdr:cNvPr>
        <cdr:cNvSpPr/>
      </cdr:nvSpPr>
      <cdr:spPr>
        <a:xfrm xmlns:a="http://schemas.openxmlformats.org/drawingml/2006/main">
          <a:off x="4752528" y="2397749"/>
          <a:ext cx="736099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+ 497,4</a:t>
          </a:r>
        </a:p>
      </cdr:txBody>
    </cdr:sp>
  </cdr:relSizeAnchor>
  <cdr:relSizeAnchor xmlns:cdr="http://schemas.openxmlformats.org/drawingml/2006/chartDrawing">
    <cdr:from>
      <cdr:x>0.76423</cdr:x>
      <cdr:y>0.19718</cdr:y>
    </cdr:from>
    <cdr:to>
      <cdr:x>0.84734</cdr:x>
      <cdr:y>0.27178</cdr:y>
    </cdr:to>
    <cdr:sp macro="" textlink="">
      <cdr:nvSpPr>
        <cdr:cNvPr id="16" name="Прямоугольник 15">
          <a:extLst xmlns:a="http://schemas.openxmlformats.org/drawingml/2006/main">
            <a:ext uri="{FF2B5EF4-FFF2-40B4-BE49-F238E27FC236}">
              <a16:creationId xmlns:a16="http://schemas.microsoft.com/office/drawing/2014/main" id="{F71B3B0C-6E89-4CF6-9929-2F11E6FBA7DA}"/>
            </a:ext>
          </a:extLst>
        </cdr:cNvPr>
        <cdr:cNvSpPr/>
      </cdr:nvSpPr>
      <cdr:spPr>
        <a:xfrm xmlns:a="http://schemas.openxmlformats.org/drawingml/2006/main">
          <a:off x="6768752" y="813573"/>
          <a:ext cx="736099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+ 796,7</a:t>
          </a:r>
        </a:p>
      </cdr:txBody>
    </cdr:sp>
  </cdr:relSizeAnchor>
  <cdr:relSizeAnchor xmlns:cdr="http://schemas.openxmlformats.org/drawingml/2006/chartDrawing">
    <cdr:from>
      <cdr:x>0.06098</cdr:x>
      <cdr:y>0.80461</cdr:y>
    </cdr:from>
    <cdr:to>
      <cdr:x>0.26403</cdr:x>
      <cdr:y>0.92643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BF4714C0-4530-479A-A7FF-52541BE47DE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40060" y="3261846"/>
          <a:ext cx="1798476" cy="49381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0.27236</cdr:x>
      <cdr:y>0.82238</cdr:y>
    </cdr:from>
    <cdr:to>
      <cdr:x>0.46748</cdr:x>
      <cdr:y>0.95918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44D2E899-889E-44E2-BFEB-CB1BB47D19C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2412268" y="3333854"/>
          <a:ext cx="1728192" cy="55457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0.49187</cdr:x>
      <cdr:y>0.81959</cdr:y>
    </cdr:from>
    <cdr:to>
      <cdr:x>0.71951</cdr:x>
      <cdr:y>0.98224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3A185C6A-1C56-40D7-A7E5-68E4B9E12F1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4356484" y="3322548"/>
          <a:ext cx="2016224" cy="65937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0.71138</cdr:x>
      <cdr:y>0.83191</cdr:y>
    </cdr:from>
    <cdr:to>
      <cdr:x>0.96813</cdr:x>
      <cdr:y>0.95372</cdr:y>
    </cdr:to>
    <cdr:pic>
      <cdr:nvPicPr>
        <cdr:cNvPr id="17" name="chart">
          <a:extLst xmlns:a="http://schemas.openxmlformats.org/drawingml/2006/main">
            <a:ext uri="{FF2B5EF4-FFF2-40B4-BE49-F238E27FC236}">
              <a16:creationId xmlns:a16="http://schemas.microsoft.com/office/drawing/2014/main" id="{CF8712FB-FFE8-44CF-BCCC-38C5BD68C995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/>
        <a:stretch xmlns:a="http://schemas.openxmlformats.org/drawingml/2006/main">
          <a:fillRect/>
        </a:stretch>
      </cdr:blipFill>
      <cdr:spPr>
        <a:xfrm xmlns:a="http://schemas.openxmlformats.org/drawingml/2006/main">
          <a:off x="6300700" y="3372505"/>
          <a:ext cx="2274005" cy="493819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1403648" y="1428914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2020 год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BFD15D53-EB62-4581-90FC-399D3233F9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1135309"/>
              </p:ext>
            </p:extLst>
          </p:nvPr>
        </p:nvGraphicFramePr>
        <p:xfrm>
          <a:off x="107504" y="555526"/>
          <a:ext cx="8928992" cy="4587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6687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4C99B644-8FF1-4B0E-B788-FEBFD1EEB9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865793"/>
              </p:ext>
            </p:extLst>
          </p:nvPr>
        </p:nvGraphicFramePr>
        <p:xfrm>
          <a:off x="0" y="627534"/>
          <a:ext cx="882047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768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7EBA5C5C-A2E1-4B21-BDB4-61EE725DD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087249"/>
              </p:ext>
            </p:extLst>
          </p:nvPr>
        </p:nvGraphicFramePr>
        <p:xfrm>
          <a:off x="467544" y="555526"/>
          <a:ext cx="813690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Овал 2">
            <a:extLst>
              <a:ext uri="{FF2B5EF4-FFF2-40B4-BE49-F238E27FC236}">
                <a16:creationId xmlns:a16="http://schemas.microsoft.com/office/drawing/2014/main" id="{6DB99D41-0215-4445-98C0-ED3D9F1D0420}"/>
              </a:ext>
            </a:extLst>
          </p:cNvPr>
          <p:cNvSpPr/>
          <p:nvPr/>
        </p:nvSpPr>
        <p:spPr>
          <a:xfrm>
            <a:off x="8682111" y="4689474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96620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7D9232BB-F0CF-4606-95E0-D66E1641A4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28458"/>
              </p:ext>
            </p:extLst>
          </p:nvPr>
        </p:nvGraphicFramePr>
        <p:xfrm>
          <a:off x="0" y="518542"/>
          <a:ext cx="9144000" cy="4624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2F9033B0-5AAF-47F9-B55A-20A8017046AC}"/>
              </a:ext>
            </a:extLst>
          </p:cNvPr>
          <p:cNvSpPr/>
          <p:nvPr/>
        </p:nvSpPr>
        <p:spPr>
          <a:xfrm>
            <a:off x="8788400" y="4821336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7296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115B742-ECE0-4361-A109-0C4C354DBA0C}"/>
              </a:ext>
            </a:extLst>
          </p:cNvPr>
          <p:cNvSpPr/>
          <p:nvPr/>
        </p:nvSpPr>
        <p:spPr>
          <a:xfrm>
            <a:off x="1331640" y="555526"/>
            <a:ext cx="67687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(млн рублей)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C0F7E521-A8E2-46F4-90E2-D031E0B067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500891"/>
              </p:ext>
            </p:extLst>
          </p:nvPr>
        </p:nvGraphicFramePr>
        <p:xfrm>
          <a:off x="143508" y="894080"/>
          <a:ext cx="8856984" cy="4053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74770E66-CDDA-46AB-B0D4-C3F6659C5075}"/>
              </a:ext>
            </a:extLst>
          </p:cNvPr>
          <p:cNvSpPr/>
          <p:nvPr/>
        </p:nvSpPr>
        <p:spPr>
          <a:xfrm>
            <a:off x="8710934" y="4769419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8122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9A8F52-ECB0-42EF-85C7-88E01F5C4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886365"/>
              </p:ext>
            </p:extLst>
          </p:nvPr>
        </p:nvGraphicFramePr>
        <p:xfrm>
          <a:off x="35496" y="874501"/>
          <a:ext cx="9108503" cy="4353398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4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2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3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5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15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2019 г.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2020 г.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(%) за 2020 г.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2 503,2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2 772,2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269,1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</a:t>
                      </a:r>
                    </a:p>
                  </a:txBody>
                  <a:tcPr marL="8667" marR="8667" marT="866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Орёл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2 312,0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113,8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Мценск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23,1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21,7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Верховский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Урицкий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Краснозоренский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Болховский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Дмитровский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Новосильский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954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Малоархангельский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Хотынецкий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Корсаковский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-0,8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Шаблыкинский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Глазуновский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-4,7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Ливенский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Ливны</a:t>
                      </a:r>
                      <a:endParaRPr lang="ru-RU" sz="14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-10,0</a:t>
                      </a:r>
                    </a:p>
                  </a:txBody>
                  <a:tcPr marL="8667" marR="8667" marT="8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19,9</a:t>
                      </a:r>
                    </a:p>
                  </a:txBody>
                  <a:tcPr marL="8667" marR="8667" marT="866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12027" y="504979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06874888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Углы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Углы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Углы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Углы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Углы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124675</TotalTime>
  <Words>326</Words>
  <Application>Microsoft Office PowerPoint</Application>
  <PresentationFormat>Экран (16:9)</PresentationFormat>
  <Paragraphs>170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Trebuchet MS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ЧерниковаОД</cp:lastModifiedBy>
  <cp:revision>56</cp:revision>
  <cp:lastPrinted>2021-04-27T06:23:03Z</cp:lastPrinted>
  <dcterms:modified xsi:type="dcterms:W3CDTF">2021-05-06T07:53:45Z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