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92" r:id="rId1"/>
  </p:sldMasterIdLst>
  <p:notesMasterIdLst>
    <p:notesMasterId r:id="rId8"/>
  </p:notesMasterIdLst>
  <p:sldIdLst>
    <p:sldId id="353" r:id="rId2"/>
    <p:sldId id="352" r:id="rId3"/>
    <p:sldId id="368" r:id="rId4"/>
    <p:sldId id="358" r:id="rId5"/>
    <p:sldId id="357" r:id="rId6"/>
    <p:sldId id="367" r:id="rId7"/>
  </p:sldIdLst>
  <p:sldSz cx="9144000" cy="5143500" type="screen16x9"/>
  <p:notesSz cx="9928225" cy="6797675"/>
  <p:defaultTextStyle>
    <a:defPPr>
      <a:defRPr lang="ru-RU"/>
    </a:defPPr>
    <a:lvl1pPr marL="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" initials="2" lastIdx="1" clrIdx="0">
    <p:extLst>
      <p:ext uri="{19B8F6BF-5375-455C-9EA6-DF929625EA0E}">
        <p15:presenceInfo xmlns:p15="http://schemas.microsoft.com/office/powerpoint/2012/main" xmlns="" userId="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31" autoAdjust="0"/>
    <p:restoredTop sz="94660" autoAdjust="0"/>
  </p:normalViewPr>
  <p:slideViewPr>
    <p:cSldViewPr>
      <p:cViewPr>
        <p:scale>
          <a:sx n="166" d="100"/>
          <a:sy n="166" d="100"/>
        </p:scale>
        <p:origin x="-348" y="1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732211641399496E-2"/>
          <c:y val="5.2948271572272984E-2"/>
          <c:w val="0.89425243719535064"/>
          <c:h val="0.7372880678791079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квартал 2025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3200044069438468E-2"/>
                  <c:y val="-1.9282698788302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189-4A4B-A0BD-00ED90AB21C0}"/>
                </c:ext>
              </c:extLst>
            </c:dLbl>
            <c:dLbl>
              <c:idx val="1"/>
              <c:layout>
                <c:manualLayout>
                  <c:x val="1.6500055086798086E-2"/>
                  <c:y val="-3.19724300490682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189-4A4B-A0BD-00ED90AB21C0}"/>
                </c:ext>
              </c:extLst>
            </c:dLbl>
            <c:dLbl>
              <c:idx val="2"/>
              <c:layout>
                <c:manualLayout>
                  <c:x val="1.8150060595477895E-2"/>
                  <c:y val="-2.24964819196862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189-4A4B-A0BD-00ED90AB21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6391.6</c:v>
                </c:pt>
                <c:pt idx="1">
                  <c:v>2227</c:v>
                </c:pt>
                <c:pt idx="2">
                  <c:v>4164.6000000000004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566-433E-96F6-F0C582A3486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квартал 2026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2.6400088138876936E-2"/>
                  <c:y val="-2.24964819196862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189-4A4B-A0BD-00ED90AB21C0}"/>
                </c:ext>
              </c:extLst>
            </c:dLbl>
            <c:dLbl>
              <c:idx val="1"/>
              <c:layout>
                <c:manualLayout>
                  <c:x val="2.6400088138876936E-2"/>
                  <c:y val="-2.24140743440433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189-4A4B-A0BD-00ED90AB21C0}"/>
                </c:ext>
              </c:extLst>
            </c:dLbl>
            <c:dLbl>
              <c:idx val="2"/>
              <c:layout>
                <c:manualLayout>
                  <c:x val="2.8050093647556746E-2"/>
                  <c:y val="-2.24964819196862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189-4A4B-A0BD-00ED90AB21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 rtl="0">
                  <a:defRPr lang="ru-RU" sz="1000" b="0" i="0" u="none" strike="noStrike" kern="1200" baseline="0">
                    <a:solidFill>
                      <a:prstClr val="black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6703.3</c:v>
                </c:pt>
                <c:pt idx="1">
                  <c:v>2157.3000000000002</c:v>
                </c:pt>
                <c:pt idx="2">
                  <c:v>4546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4566-433E-96F6-F0C582A348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3047040"/>
        <c:axId val="113048576"/>
        <c:axId val="0"/>
      </c:bar3DChart>
      <c:catAx>
        <c:axId val="113047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13048576"/>
        <c:crosses val="autoZero"/>
        <c:auto val="1"/>
        <c:lblAlgn val="ctr"/>
        <c:lblOffset val="100"/>
        <c:noMultiLvlLbl val="0"/>
      </c:catAx>
      <c:valAx>
        <c:axId val="11304857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113047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87672042306661"/>
          <c:y val="0.91025284275166052"/>
          <c:w val="0.44721554424717136"/>
          <c:h val="6.14553781395434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4.4980988054600927E-2"/>
          <c:w val="0.92265439798765914"/>
          <c:h val="0.7037456229143264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квартал 2025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7.8703376392522048E-3"/>
                  <c:y val="-1.760919475108064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8.9539645809502327E-2"/>
                      <c:h val="3.85795773113775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6280-447E-8EF1-8A4AF22E502B}"/>
                </c:ext>
              </c:extLst>
            </c:dLbl>
            <c:dLbl>
              <c:idx val="1"/>
              <c:layout>
                <c:manualLayout>
                  <c:x val="1.1921234340965483E-2"/>
                  <c:y val="-1.7609194751080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280-447E-8EF1-8A4AF22E502B}"/>
                </c:ext>
              </c:extLst>
            </c:dLbl>
            <c:dLbl>
              <c:idx val="2"/>
              <c:layout>
                <c:manualLayout>
                  <c:x val="7.7903801934465196E-3"/>
                  <c:y val="-1.3466612242585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280-447E-8EF1-8A4AF22E502B}"/>
                </c:ext>
              </c:extLst>
            </c:dLbl>
            <c:dLbl>
              <c:idx val="3"/>
              <c:layout>
                <c:manualLayout>
                  <c:x val="-4.9501474343158604E-4"/>
                  <c:y val="-9.82182980800059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280-447E-8EF1-8A4AF22E502B}"/>
                </c:ext>
              </c:extLst>
            </c:dLbl>
            <c:dLbl>
              <c:idx val="4"/>
              <c:layout>
                <c:manualLayout>
                  <c:x val="9.3062050344574505E-3"/>
                  <c:y val="-8.02300232933350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5.9553267530158979E-2"/>
                      <c:h val="5.494600298474022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6280-447E-8EF1-8A4AF22E502B}"/>
                </c:ext>
              </c:extLst>
            </c:dLbl>
            <c:dLbl>
              <c:idx val="5"/>
              <c:layout>
                <c:manualLayout>
                  <c:x val="9.8192552919805446E-3"/>
                  <c:y val="-1.95334379752181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2D3-435B-BAE5-48FAA3FF4D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5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Субсидии</c:v>
                </c:pt>
                <c:pt idx="3">
                  <c:v>Субвенции</c:v>
                </c:pt>
                <c:pt idx="4">
                  <c:v>Иные МБТ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5"/>
                <c:pt idx="0">
                  <c:v>534.20000000000005</c:v>
                </c:pt>
                <c:pt idx="1">
                  <c:v>371.5</c:v>
                </c:pt>
                <c:pt idx="2">
                  <c:v>724.3</c:v>
                </c:pt>
                <c:pt idx="3">
                  <c:v>2491.8000000000002</c:v>
                </c:pt>
                <c:pt idx="4">
                  <c:v>214.3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280-447E-8EF1-8A4AF22E502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квартал 2026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2.2905102896214995E-2"/>
                  <c:y val="-1.63532346059898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F1E-4B73-BED0-91A1AB2D3C5B}"/>
                </c:ext>
              </c:extLst>
            </c:dLbl>
            <c:dLbl>
              <c:idx val="1"/>
              <c:layout>
                <c:manualLayout>
                  <c:x val="1.9851089176719662E-2"/>
                  <c:y val="-1.3082381663033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F1E-4B73-BED0-91A1AB2D3C5B}"/>
                </c:ext>
              </c:extLst>
            </c:dLbl>
            <c:dLbl>
              <c:idx val="2"/>
              <c:layout>
                <c:manualLayout>
                  <c:x val="1.8324082316972051E-2"/>
                  <c:y val="-6.54144835871478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F1E-4B73-BED0-91A1AB2D3C5B}"/>
                </c:ext>
              </c:extLst>
            </c:dLbl>
            <c:dLbl>
              <c:idx val="3"/>
              <c:layout>
                <c:manualLayout>
                  <c:x val="2.1378096036467328E-2"/>
                  <c:y val="-9.81204377447313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F1E-4B73-BED0-91A1AB2D3C5B}"/>
                </c:ext>
              </c:extLst>
            </c:dLbl>
            <c:dLbl>
              <c:idx val="4"/>
              <c:layout>
                <c:manualLayout>
                  <c:x val="1.6797075457224329E-2"/>
                  <c:y val="-6.54119083151668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F1E-4B73-BED0-91A1AB2D3C5B}"/>
                </c:ext>
              </c:extLst>
            </c:dLbl>
            <c:dLbl>
              <c:idx val="5"/>
              <c:layout>
                <c:manualLayout>
                  <c:x val="2.4432109755962661E-2"/>
                  <c:y val="-9.81178624727504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F1E-4B73-BED0-91A1AB2D3C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000" b="0" i="0" u="none" strike="noStrike" kern="1200" baseline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5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Субсидии</c:v>
                </c:pt>
                <c:pt idx="3">
                  <c:v>Субвенции</c:v>
                </c:pt>
                <c:pt idx="4">
                  <c:v>Иные МБТ</c:v>
                </c:pt>
              </c:strCache>
            </c:strRef>
          </c:cat>
          <c:val>
            <c:numRef>
              <c:f>Лист1!$C$2:$C$7</c:f>
              <c:numCache>
                <c:formatCode>#,##0.0</c:formatCode>
                <c:ptCount val="5"/>
                <c:pt idx="0">
                  <c:v>449.6</c:v>
                </c:pt>
                <c:pt idx="1">
                  <c:v>552.4</c:v>
                </c:pt>
                <c:pt idx="2">
                  <c:v>800.1</c:v>
                </c:pt>
                <c:pt idx="3">
                  <c:v>2583.3000000000002</c:v>
                </c:pt>
                <c:pt idx="4">
                  <c:v>169.5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280-447E-8EF1-8A4AF22E502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2993920"/>
        <c:axId val="22995712"/>
        <c:axId val="0"/>
      </c:bar3DChart>
      <c:dateAx>
        <c:axId val="22993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2995712"/>
        <c:crosses val="autoZero"/>
        <c:auto val="0"/>
        <c:lblOffset val="100"/>
        <c:baseTimeUnit val="days"/>
      </c:dateAx>
      <c:valAx>
        <c:axId val="2299571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22993920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207105174942082"/>
          <c:y val="0.92950192952253163"/>
          <c:w val="0.443627454427239"/>
          <c:h val="6.16789171147407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4223330024262537E-2"/>
          <c:y val="5.7683706728947272E-2"/>
          <c:w val="0.96870867394662241"/>
          <c:h val="0.6134549864829833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 1 квартал 2025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19050"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-2.8446660048525073E-3"/>
                  <c:y val="-2.3347347869968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C6C-4F08-AEB2-A96958CD061A}"/>
                </c:ext>
              </c:extLst>
            </c:dLbl>
            <c:dLbl>
              <c:idx val="1"/>
              <c:layout>
                <c:manualLayout>
                  <c:x val="7.1116650121312687E-3"/>
                  <c:y val="-2.00120124599726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C6C-4F08-AEB2-A96958CD061A}"/>
                </c:ext>
              </c:extLst>
            </c:dLbl>
            <c:dLbl>
              <c:idx val="2"/>
              <c:layout>
                <c:manualLayout>
                  <c:x val="7.1116650121313208E-3"/>
                  <c:y val="-1.33413416399817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C6C-4F08-AEB2-A96958CD061A}"/>
                </c:ext>
              </c:extLst>
            </c:dLbl>
            <c:dLbl>
              <c:idx val="3"/>
              <c:layout>
                <c:manualLayout>
                  <c:x val="2.8446660048525073E-3"/>
                  <c:y val="-1.6676677049977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C6C-4F08-AEB2-A96958CD061A}"/>
                </c:ext>
              </c:extLst>
            </c:dLbl>
            <c:dLbl>
              <c:idx val="4"/>
              <c:layout>
                <c:manualLayout>
                  <c:x val="0"/>
                  <c:y val="-2.00120124599726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C6C-4F08-AEB2-A96958CD061A}"/>
                </c:ext>
              </c:extLst>
            </c:dLbl>
            <c:dLbl>
              <c:idx val="5"/>
              <c:layout>
                <c:manualLayout>
                  <c:x val="2.8446660048525073E-3"/>
                  <c:y val="-1.33413416399818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C6C-4F08-AEB2-A96958CD061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НДФЛ</c:v>
                </c:pt>
                <c:pt idx="1">
                  <c:v>ЕСХН</c:v>
                </c:pt>
                <c:pt idx="2">
                  <c:v>Налог на имущество физических лиц </c:v>
                </c:pt>
                <c:pt idx="3">
                  <c:v>Земельный налог</c:v>
                </c:pt>
                <c:pt idx="4">
                  <c:v>Доходы от использования имущества, находящегося в государственной и муниципальной собственности</c:v>
                </c:pt>
                <c:pt idx="5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1080.5999999999999</c:v>
                </c:pt>
                <c:pt idx="1">
                  <c:v>127.7</c:v>
                </c:pt>
                <c:pt idx="2">
                  <c:v>14.1</c:v>
                </c:pt>
                <c:pt idx="3">
                  <c:v>134.6</c:v>
                </c:pt>
                <c:pt idx="4">
                  <c:v>230.7</c:v>
                </c:pt>
                <c:pt idx="5">
                  <c:v>173.9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C29-40A0-B18D-A5510682CAB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 1 квартал 2026 года</c:v>
                </c:pt>
              </c:strCache>
            </c:strRef>
          </c:tx>
          <c:spPr>
            <a:solidFill>
              <a:srgbClr val="FF66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1.9912662033967552E-2"/>
                  <c:y val="-1.6676677049977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C6C-4F08-AEB2-A96958CD061A}"/>
                </c:ext>
              </c:extLst>
            </c:dLbl>
            <c:dLbl>
              <c:idx val="1"/>
              <c:layout>
                <c:manualLayout>
                  <c:x val="1.5645663026688791E-2"/>
                  <c:y val="-1.33413416399817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C6C-4F08-AEB2-A96958CD061A}"/>
                </c:ext>
              </c:extLst>
            </c:dLbl>
            <c:dLbl>
              <c:idx val="2"/>
              <c:layout>
                <c:manualLayout>
                  <c:x val="1.1378664019410029E-2"/>
                  <c:y val="-1.00060062299863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C6C-4F08-AEB2-A96958CD061A}"/>
                </c:ext>
              </c:extLst>
            </c:dLbl>
            <c:dLbl>
              <c:idx val="3"/>
              <c:layout>
                <c:manualLayout>
                  <c:x val="1.8490329031541297E-2"/>
                  <c:y val="-1.6676677049977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C6C-4F08-AEB2-A96958CD061A}"/>
                </c:ext>
              </c:extLst>
            </c:dLbl>
            <c:dLbl>
              <c:idx val="4"/>
              <c:layout>
                <c:manualLayout>
                  <c:x val="1.4223330024262537E-2"/>
                  <c:y val="-1.33413416399817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C6C-4F08-AEB2-A96958CD061A}"/>
                </c:ext>
              </c:extLst>
            </c:dLbl>
            <c:dLbl>
              <c:idx val="5"/>
              <c:layout>
                <c:manualLayout>
                  <c:x val="1.1378664019410133E-2"/>
                  <c:y val="-1.66766770499771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C6C-4F08-AEB2-A96958CD061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НДФЛ</c:v>
                </c:pt>
                <c:pt idx="1">
                  <c:v>ЕСХН</c:v>
                </c:pt>
                <c:pt idx="2">
                  <c:v>Налог на имущество физических лиц </c:v>
                </c:pt>
                <c:pt idx="3">
                  <c:v>Земельный налог</c:v>
                </c:pt>
                <c:pt idx="4">
                  <c:v>Доходы от использования имущества, находящегося в государственной и муниципальной собственности</c:v>
                </c:pt>
                <c:pt idx="5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Лист1!$C$2:$C$7</c:f>
              <c:numCache>
                <c:formatCode>#,##0.0</c:formatCode>
                <c:ptCount val="6"/>
                <c:pt idx="0">
                  <c:v>1224.8</c:v>
                </c:pt>
                <c:pt idx="1">
                  <c:v>107.6</c:v>
                </c:pt>
                <c:pt idx="2">
                  <c:v>18.3</c:v>
                </c:pt>
                <c:pt idx="3">
                  <c:v>128.30000000000001</c:v>
                </c:pt>
                <c:pt idx="4">
                  <c:v>250.4</c:v>
                </c:pt>
                <c:pt idx="5">
                  <c:v>129.5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C29-40A0-B18D-A5510682CAB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3042304"/>
        <c:axId val="23060480"/>
        <c:axId val="0"/>
      </c:bar3DChart>
      <c:catAx>
        <c:axId val="23042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3060480"/>
        <c:crosses val="autoZero"/>
        <c:auto val="1"/>
        <c:lblAlgn val="ctr"/>
        <c:lblOffset val="100"/>
        <c:tickLblSkip val="1"/>
        <c:noMultiLvlLbl val="0"/>
      </c:catAx>
      <c:valAx>
        <c:axId val="2306048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23042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30362777791714901"/>
          <c:y val="0.88952554985105237"/>
          <c:w val="0.38989966616612493"/>
          <c:h val="6.37797544090113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>
              <a:lumMod val="65000"/>
              <a:lumOff val="35000"/>
            </a:schemeClr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4636409446569429E-2"/>
          <c:y val="6.4358713593780967E-2"/>
          <c:w val="0.9279269069309759"/>
          <c:h val="0.744263624314327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квартал 2025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1.5747258241147809E-3"/>
                  <c:y val="-1.74183412390201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2046161537606933E-2"/>
                  <c:y val="-1.74183412390201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2597806592918247E-2"/>
                  <c:y val="-1.74183412390201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5747258241147809E-3"/>
                  <c:y val="-1.74183412390201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5892.7</c:v>
                </c:pt>
                <c:pt idx="1">
                  <c:v>457</c:v>
                </c:pt>
                <c:pt idx="2">
                  <c:v>294.60000000000002</c:v>
                </c:pt>
                <c:pt idx="3">
                  <c:v>4296.2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69D-4199-9F9A-0996A7D9ACF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квартал 2026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8896709889377371E-2"/>
                  <c:y val="-2.03213981121901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3620887361721771E-2"/>
                  <c:y val="-1.16122274926800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7321984065262589E-2"/>
                  <c:y val="-8.7091706195100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2046161537606933E-2"/>
                  <c:y val="-1.45152843658500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Лист1!$C$2:$C$5</c:f>
              <c:numCache>
                <c:formatCode>#,##0.0</c:formatCode>
                <c:ptCount val="4"/>
                <c:pt idx="0">
                  <c:v>6869.6</c:v>
                </c:pt>
                <c:pt idx="1">
                  <c:v>699.2</c:v>
                </c:pt>
                <c:pt idx="2">
                  <c:v>467.5</c:v>
                </c:pt>
                <c:pt idx="3">
                  <c:v>4609.3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69D-4199-9F9A-0996A7D9AC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4017920"/>
        <c:axId val="64019456"/>
        <c:axId val="0"/>
      </c:bar3DChart>
      <c:catAx>
        <c:axId val="64017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4019456"/>
        <c:crosses val="autoZero"/>
        <c:auto val="1"/>
        <c:lblAlgn val="ctr"/>
        <c:lblOffset val="100"/>
        <c:tickLblSkip val="1"/>
        <c:noMultiLvlLbl val="0"/>
      </c:catAx>
      <c:valAx>
        <c:axId val="6401945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64017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41743576110591"/>
          <c:y val="0.90765833260756923"/>
          <c:w val="0.41583301260177435"/>
          <c:h val="4.71424650797407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0.23389</cdr:x>
      <cdr:y>0.05528</cdr:y>
    </cdr:from>
    <cdr:to>
      <cdr:x>0.29938</cdr:x>
      <cdr:y>0.0735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xmlns="" id="{C53B4275-2766-4C46-8EC3-4CD703FDCAF1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1800200" y="210164"/>
          <a:ext cx="504073" cy="69274"/>
        </a:xfrm>
        <a:prstGeom xmlns:a="http://schemas.openxmlformats.org/drawingml/2006/main" prst="straightConnector1">
          <a:avLst/>
        </a:prstGeom>
        <a:ln xmlns:a="http://schemas.openxmlformats.org/drawingml/2006/main" w="12700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0.49584</cdr:x>
      <cdr:y>0.37724</cdr:y>
    </cdr:from>
    <cdr:to>
      <cdr:x>0.59875</cdr:x>
      <cdr:y>0.48652</cdr:y>
    </cdr:to>
    <cdr:sp macro="" textlink="">
      <cdr:nvSpPr>
        <cdr:cNvPr id="10" name="TextBox 2">
          <a:extLst xmlns:a="http://schemas.openxmlformats.org/drawingml/2006/main">
            <a:ext uri="{FF2B5EF4-FFF2-40B4-BE49-F238E27FC236}">
              <a16:creationId xmlns:a16="http://schemas.microsoft.com/office/drawing/2014/main" xmlns="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816424" y="1434300"/>
          <a:ext cx="792092" cy="41549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100" b="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- 69,7</a:t>
          </a:r>
          <a:endParaRPr lang="ru-RU" altLang="ru-RU" sz="1000" b="0" dirty="0" smtClean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altLang="ru-RU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0.73908</cdr:x>
      <cdr:y>0.16751</cdr:y>
    </cdr:from>
    <cdr:to>
      <cdr:x>0.85134</cdr:x>
      <cdr:y>0.23631</cdr:y>
    </cdr:to>
    <cdr:sp macro="" textlink="">
      <cdr:nvSpPr>
        <cdr:cNvPr id="11" name="TextBox 2">
          <a:extLst xmlns:a="http://schemas.openxmlformats.org/drawingml/2006/main">
            <a:ext uri="{FF2B5EF4-FFF2-40B4-BE49-F238E27FC236}">
              <a16:creationId xmlns:a16="http://schemas.microsoft.com/office/drawing/2014/main" xmlns="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688632" y="636878"/>
          <a:ext cx="864059" cy="26158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+ 381,4</a:t>
          </a:r>
        </a:p>
      </cdr:txBody>
    </cdr:sp>
  </cdr:relSizeAnchor>
  <cdr:relSizeAnchor xmlns:cdr="http://schemas.openxmlformats.org/drawingml/2006/chartDrawing">
    <cdr:from>
      <cdr:x>0.50519</cdr:x>
      <cdr:y>0.43405</cdr:y>
    </cdr:from>
    <cdr:to>
      <cdr:x>0.56132</cdr:x>
      <cdr:y>0.45303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xmlns="" id="{DB0489BD-F728-473C-A4D6-5CA29D06E27E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3888432" y="1650324"/>
          <a:ext cx="432048" cy="72156"/>
        </a:xfrm>
        <a:prstGeom xmlns:a="http://schemas.openxmlformats.org/drawingml/2006/main" prst="straightConnector1">
          <a:avLst/>
        </a:prstGeom>
        <a:ln xmlns:a="http://schemas.openxmlformats.org/drawingml/2006/main" w="12700" cap="flat" cmpd="sng" algn="ctr">
          <a:solidFill>
            <a:schemeClr val="accent2"/>
          </a:solidFill>
          <a:prstDash val="solid"/>
          <a:round/>
          <a:headEnd type="none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0.22453</cdr:x>
      <cdr:y>0</cdr:y>
    </cdr:from>
    <cdr:to>
      <cdr:x>0.3181</cdr:x>
      <cdr:y>0.06151</cdr:y>
    </cdr:to>
    <cdr:sp macro="" textlink="">
      <cdr:nvSpPr>
        <cdr:cNvPr id="15" name="Прямоугольник 14">
          <a:extLst xmlns:a="http://schemas.openxmlformats.org/drawingml/2006/main">
            <a:ext uri="{FF2B5EF4-FFF2-40B4-BE49-F238E27FC236}">
              <a16:creationId xmlns:a16="http://schemas.microsoft.com/office/drawing/2014/main" xmlns="" id="{A174F52C-FC06-47B7-9789-5BBEE52DF794}"/>
            </a:ext>
          </a:extLst>
        </cdr:cNvPr>
        <cdr:cNvSpPr/>
      </cdr:nvSpPr>
      <cdr:spPr>
        <a:xfrm xmlns:a="http://schemas.openxmlformats.org/drawingml/2006/main">
          <a:off x="1728192" y="-1209458"/>
          <a:ext cx="720203" cy="2338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+ 311,7</a:t>
          </a:r>
          <a:endParaRPr lang="ru-RU" alt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0.10407</cdr:x>
      <cdr:y>0.50005</cdr:y>
    </cdr:from>
    <cdr:to>
      <cdr:x>0.15567</cdr:x>
      <cdr:y>0.52539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xmlns="" id="{E2E0C358-B165-4EF9-8D92-FDF52456E71C}"/>
            </a:ext>
          </a:extLst>
        </cdr:cNvPr>
        <cdr:cNvCxnSpPr/>
      </cdr:nvCxnSpPr>
      <cdr:spPr>
        <a:xfrm xmlns:a="http://schemas.openxmlformats.org/drawingml/2006/main">
          <a:off x="865559" y="1941721"/>
          <a:ext cx="429121" cy="98429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0.27706</cdr:x>
      <cdr:y>0.51665</cdr:y>
    </cdr:from>
    <cdr:to>
      <cdr:x>0.32035</cdr:x>
      <cdr:y>0.53713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:a16="http://schemas.microsoft.com/office/drawing/2014/main" xmlns="" id="{CC72E1DF-EFF7-4B79-B646-3F079D6BE47D}"/>
            </a:ext>
          </a:extLst>
        </cdr:cNvPr>
        <cdr:cNvCxnSpPr/>
      </cdr:nvCxnSpPr>
      <cdr:spPr>
        <a:xfrm xmlns:a="http://schemas.openxmlformats.org/drawingml/2006/main" flipV="1">
          <a:off x="2304256" y="2006187"/>
          <a:ext cx="360040" cy="79550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0.25108</cdr:x>
      <cdr:y>0.46296</cdr:y>
    </cdr:from>
    <cdr:to>
      <cdr:x>0.3313</cdr:x>
      <cdr:y>0.52153</cdr:y>
    </cdr:to>
    <cdr:sp macro="" textlink="">
      <cdr:nvSpPr>
        <cdr:cNvPr id="15" name="TextBox 14">
          <a:extLst xmlns:a="http://schemas.openxmlformats.org/drawingml/2006/main">
            <a:ext uri="{FF2B5EF4-FFF2-40B4-BE49-F238E27FC236}">
              <a16:creationId xmlns:a16="http://schemas.microsoft.com/office/drawing/2014/main" xmlns="" id="{5A6911A7-170A-498E-AA32-3DA322F13F61}"/>
            </a:ext>
          </a:extLst>
        </cdr:cNvPr>
        <cdr:cNvSpPr txBox="1"/>
      </cdr:nvSpPr>
      <cdr:spPr>
        <a:xfrm xmlns:a="http://schemas.openxmlformats.org/drawingml/2006/main">
          <a:off x="2088232" y="1797705"/>
          <a:ext cx="667184" cy="2274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+ 180,9</a:t>
          </a:r>
          <a:endParaRPr lang="ru-RU" sz="1000" b="0" dirty="0" smtClean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000" b="0" dirty="0" smtClean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en-US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en-US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0.42424</cdr:x>
      <cdr:y>0.40833</cdr:y>
    </cdr:from>
    <cdr:to>
      <cdr:x>0.50862</cdr:x>
      <cdr:y>0.47477</cdr:y>
    </cdr:to>
    <cdr:sp macro="" textlink="">
      <cdr:nvSpPr>
        <cdr:cNvPr id="16" name="TextBox 15">
          <a:extLst xmlns:a="http://schemas.openxmlformats.org/drawingml/2006/main">
            <a:ext uri="{FF2B5EF4-FFF2-40B4-BE49-F238E27FC236}">
              <a16:creationId xmlns:a16="http://schemas.microsoft.com/office/drawing/2014/main" xmlns="" id="{0795EE50-0A70-4D46-BA7A-59A29053C4D0}"/>
            </a:ext>
          </a:extLst>
        </cdr:cNvPr>
        <cdr:cNvSpPr txBox="1"/>
      </cdr:nvSpPr>
      <cdr:spPr>
        <a:xfrm xmlns:a="http://schemas.openxmlformats.org/drawingml/2006/main">
          <a:off x="3528392" y="1585575"/>
          <a:ext cx="701782" cy="2579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en-US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75,8</a:t>
          </a:r>
          <a:endParaRPr 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0.77056</cdr:x>
      <cdr:y>0.53713</cdr:y>
    </cdr:from>
    <cdr:to>
      <cdr:x>0.84786</cdr:x>
      <cdr:y>0.60637</cdr:y>
    </cdr:to>
    <cdr:sp macro="" textlink="">
      <cdr:nvSpPr>
        <cdr:cNvPr id="17" name="TextBox 16">
          <a:extLst xmlns:a="http://schemas.openxmlformats.org/drawingml/2006/main">
            <a:ext uri="{FF2B5EF4-FFF2-40B4-BE49-F238E27FC236}">
              <a16:creationId xmlns:a16="http://schemas.microsoft.com/office/drawing/2014/main" xmlns="" id="{306F26B1-9E8E-4612-8E2A-C93757B2F838}"/>
            </a:ext>
          </a:extLst>
        </cdr:cNvPr>
        <cdr:cNvSpPr txBox="1"/>
      </cdr:nvSpPr>
      <cdr:spPr>
        <a:xfrm xmlns:a="http://schemas.openxmlformats.org/drawingml/2006/main">
          <a:off x="6408712" y="2085737"/>
          <a:ext cx="642898" cy="2688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b="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sz="1000" b="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0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44,8</a:t>
          </a:r>
          <a:endParaRPr lang="ru-RU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0.44372</cdr:x>
      <cdr:y>0.45955</cdr:y>
    </cdr:from>
    <cdr:to>
      <cdr:x>0.48701</cdr:x>
      <cdr:y>0.4781</cdr:y>
    </cdr:to>
    <cdr:cxnSp macro="">
      <cdr:nvCxnSpPr>
        <cdr:cNvPr id="12" name="Прямая со стрелкой 11">
          <a:extLst xmlns:a="http://schemas.openxmlformats.org/drawingml/2006/main">
            <a:ext uri="{FF2B5EF4-FFF2-40B4-BE49-F238E27FC236}">
              <a16:creationId xmlns:a16="http://schemas.microsoft.com/office/drawing/2014/main" xmlns="" id="{74F8AA41-9B32-4940-BF10-754FEC3E41E7}"/>
            </a:ext>
          </a:extLst>
        </cdr:cNvPr>
        <cdr:cNvCxnSpPr/>
      </cdr:nvCxnSpPr>
      <cdr:spPr>
        <a:xfrm xmlns:a="http://schemas.openxmlformats.org/drawingml/2006/main" flipV="1">
          <a:off x="3690411" y="1784471"/>
          <a:ext cx="360039" cy="72031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0.5974</cdr:x>
      <cdr:y>0.07827</cdr:y>
    </cdr:from>
    <cdr:to>
      <cdr:x>0.65493</cdr:x>
      <cdr:y>0.11448</cdr:y>
    </cdr:to>
    <cdr:cxnSp macro="">
      <cdr:nvCxnSpPr>
        <cdr:cNvPr id="13" name="Прямая со стрелкой 12">
          <a:extLst xmlns:a="http://schemas.openxmlformats.org/drawingml/2006/main">
            <a:ext uri="{FF2B5EF4-FFF2-40B4-BE49-F238E27FC236}">
              <a16:creationId xmlns:a16="http://schemas.microsoft.com/office/drawing/2014/main" xmlns="" id="{03971FD7-B66B-4973-A6EA-2DDD8B38AC32}"/>
            </a:ext>
          </a:extLst>
        </cdr:cNvPr>
        <cdr:cNvCxnSpPr/>
      </cdr:nvCxnSpPr>
      <cdr:spPr>
        <a:xfrm xmlns:a="http://schemas.openxmlformats.org/drawingml/2006/main" flipV="1">
          <a:off x="4968552" y="303914"/>
          <a:ext cx="478472" cy="14060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0.77922</cdr:x>
      <cdr:y>0.59277</cdr:y>
    </cdr:from>
    <cdr:to>
      <cdr:x>0.82251</cdr:x>
      <cdr:y>0.61718</cdr:y>
    </cdr:to>
    <cdr:cxnSp macro="">
      <cdr:nvCxnSpPr>
        <cdr:cNvPr id="18" name="Прямая со стрелкой 17">
          <a:extLst xmlns:a="http://schemas.openxmlformats.org/drawingml/2006/main">
            <a:ext uri="{FF2B5EF4-FFF2-40B4-BE49-F238E27FC236}">
              <a16:creationId xmlns:a16="http://schemas.microsoft.com/office/drawing/2014/main" xmlns="" id="{A20CCD07-A6AF-431F-AD3E-93D7EC8B03B0}"/>
            </a:ext>
          </a:extLst>
        </cdr:cNvPr>
        <cdr:cNvCxnSpPr/>
      </cdr:nvCxnSpPr>
      <cdr:spPr>
        <a:xfrm xmlns:a="http://schemas.openxmlformats.org/drawingml/2006/main">
          <a:off x="6480720" y="2301761"/>
          <a:ext cx="360040" cy="9478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0.1129</cdr:x>
      <cdr:y>0.0798</cdr:y>
    </cdr:from>
    <cdr:to>
      <cdr:x>0.16935</cdr:x>
      <cdr:y>0.11762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xmlns="" id="{48476348-3479-453B-A4F2-B37A36467B2F}"/>
            </a:ext>
          </a:extLst>
        </cdr:cNvPr>
        <cdr:cNvCxnSpPr/>
      </cdr:nvCxnSpPr>
      <cdr:spPr>
        <a:xfrm xmlns:a="http://schemas.openxmlformats.org/drawingml/2006/main" flipV="1">
          <a:off x="1008112" y="303845"/>
          <a:ext cx="504056" cy="14401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0.09677</cdr:x>
      <cdr:y>0.04198</cdr:y>
    </cdr:from>
    <cdr:to>
      <cdr:x>0.17302</cdr:x>
      <cdr:y>0.09871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xmlns="" id="{96D5A818-5581-421F-BA79-9179F286EDD1}"/>
            </a:ext>
          </a:extLst>
        </cdr:cNvPr>
        <cdr:cNvSpPr txBox="1"/>
      </cdr:nvSpPr>
      <cdr:spPr>
        <a:xfrm xmlns:a="http://schemas.openxmlformats.org/drawingml/2006/main">
          <a:off x="864096" y="159829"/>
          <a:ext cx="680836" cy="2160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+ 144,2</a:t>
          </a:r>
          <a:endParaRPr 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0.25806</cdr:x>
      <cdr:y>0.49584</cdr:y>
    </cdr:from>
    <cdr:to>
      <cdr:x>0.31452</cdr:x>
      <cdr:y>0.51475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xmlns="" id="{572C12C7-0623-4ABB-B9D0-5D0F31D7000A}"/>
            </a:ext>
          </a:extLst>
        </cdr:cNvPr>
        <cdr:cNvCxnSpPr/>
      </cdr:nvCxnSpPr>
      <cdr:spPr>
        <a:xfrm xmlns:a="http://schemas.openxmlformats.org/drawingml/2006/main">
          <a:off x="2304256" y="1888017"/>
          <a:ext cx="504056" cy="72012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0.26613</cdr:x>
      <cdr:y>0.43911</cdr:y>
    </cdr:from>
    <cdr:to>
      <cdr:x>0.33152</cdr:x>
      <cdr:y>0.49584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xmlns="" id="{861D8817-D573-4507-8646-DE1029A20FDF}"/>
            </a:ext>
          </a:extLst>
        </cdr:cNvPr>
        <cdr:cNvSpPr txBox="1"/>
      </cdr:nvSpPr>
      <cdr:spPr>
        <a:xfrm xmlns:a="http://schemas.openxmlformats.org/drawingml/2006/main">
          <a:off x="2376264" y="1671997"/>
          <a:ext cx="583867" cy="216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- 20,1</a:t>
          </a:r>
          <a:endParaRPr lang="ru-RU" sz="10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0.38486</cdr:x>
      <cdr:y>0.47693</cdr:y>
    </cdr:from>
    <cdr:to>
      <cdr:x>0.4897</cdr:x>
      <cdr:y>0.53366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xmlns="" id="{757F6942-C183-4852-9E97-97BCDEAF64B4}"/>
            </a:ext>
          </a:extLst>
        </cdr:cNvPr>
        <cdr:cNvSpPr txBox="1"/>
      </cdr:nvSpPr>
      <cdr:spPr>
        <a:xfrm xmlns:a="http://schemas.openxmlformats.org/drawingml/2006/main">
          <a:off x="3436410" y="1816013"/>
          <a:ext cx="936115" cy="216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+ 4,2</a:t>
          </a:r>
        </a:p>
        <a:p xmlns:a="http://schemas.openxmlformats.org/drawingml/2006/main">
          <a:endParaRPr lang="ru-RU" sz="1000" dirty="0" smtClean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en-US" sz="10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0.48435</cdr:x>
      <cdr:y>0.39583</cdr:y>
    </cdr:from>
    <cdr:to>
      <cdr:x>0.52838</cdr:x>
      <cdr:y>0.45833</cdr:y>
    </cdr:to>
    <cdr:sp macro="" textlink="">
      <cdr:nvSpPr>
        <cdr:cNvPr id="14" name="TextBox 13">
          <a:extLst xmlns:a="http://schemas.openxmlformats.org/drawingml/2006/main">
            <a:ext uri="{FF2B5EF4-FFF2-40B4-BE49-F238E27FC236}">
              <a16:creationId xmlns:a16="http://schemas.microsoft.com/office/drawing/2014/main" xmlns="" id="{E490DFB4-CBC2-4F99-90EE-0295D922989C}"/>
            </a:ext>
          </a:extLst>
        </cdr:cNvPr>
        <cdr:cNvSpPr txBox="1"/>
      </cdr:nvSpPr>
      <cdr:spPr>
        <a:xfrm xmlns:a="http://schemas.openxmlformats.org/drawingml/2006/main">
          <a:off x="3960440" y="1368152"/>
          <a:ext cx="360040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0.54839</cdr:x>
      <cdr:y>0.4202</cdr:y>
    </cdr:from>
    <cdr:to>
      <cdr:x>0.61291</cdr:x>
      <cdr:y>0.47026</cdr:y>
    </cdr:to>
    <cdr:sp macro="" textlink="">
      <cdr:nvSpPr>
        <cdr:cNvPr id="18" name="TextBox 17">
          <a:extLst xmlns:a="http://schemas.openxmlformats.org/drawingml/2006/main">
            <a:ext uri="{FF2B5EF4-FFF2-40B4-BE49-F238E27FC236}">
              <a16:creationId xmlns:a16="http://schemas.microsoft.com/office/drawing/2014/main" xmlns="" id="{4D7DA246-4AFF-487C-9434-F101A3322825}"/>
            </a:ext>
          </a:extLst>
        </cdr:cNvPr>
        <cdr:cNvSpPr txBox="1"/>
      </cdr:nvSpPr>
      <cdr:spPr>
        <a:xfrm xmlns:a="http://schemas.openxmlformats.org/drawingml/2006/main">
          <a:off x="4896544" y="1599989"/>
          <a:ext cx="576098" cy="1906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- 6,3</a:t>
          </a:r>
          <a:endParaRPr lang="ru-RU" sz="10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0.66935</cdr:x>
      <cdr:y>0.40129</cdr:y>
    </cdr:from>
    <cdr:to>
      <cdr:x>0.7398</cdr:x>
      <cdr:y>0.45803</cdr:y>
    </cdr:to>
    <cdr:sp macro="" textlink="">
      <cdr:nvSpPr>
        <cdr:cNvPr id="21" name="TextBox 20">
          <a:extLst xmlns:a="http://schemas.openxmlformats.org/drawingml/2006/main">
            <a:ext uri="{FF2B5EF4-FFF2-40B4-BE49-F238E27FC236}">
              <a16:creationId xmlns:a16="http://schemas.microsoft.com/office/drawing/2014/main" xmlns="" id="{82CD26AA-8784-4E77-865C-209C8B422003}"/>
            </a:ext>
          </a:extLst>
        </cdr:cNvPr>
        <cdr:cNvSpPr txBox="1"/>
      </cdr:nvSpPr>
      <cdr:spPr>
        <a:xfrm xmlns:a="http://schemas.openxmlformats.org/drawingml/2006/main">
          <a:off x="5976664" y="1527981"/>
          <a:ext cx="629047" cy="2160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19,7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0.82258</cdr:x>
      <cdr:y>0.4202</cdr:y>
    </cdr:from>
    <cdr:to>
      <cdr:x>0.89516</cdr:x>
      <cdr:y>0.47693</cdr:y>
    </cdr:to>
    <cdr:sp macro="" textlink="">
      <cdr:nvSpPr>
        <cdr:cNvPr id="25" name="TextBox 24">
          <a:extLst xmlns:a="http://schemas.openxmlformats.org/drawingml/2006/main">
            <a:ext uri="{FF2B5EF4-FFF2-40B4-BE49-F238E27FC236}">
              <a16:creationId xmlns:a16="http://schemas.microsoft.com/office/drawing/2014/main" xmlns="" id="{4F6A142C-0300-459A-9387-1163FC8B45B9}"/>
            </a:ext>
          </a:extLst>
        </cdr:cNvPr>
        <cdr:cNvSpPr txBox="1"/>
      </cdr:nvSpPr>
      <cdr:spPr>
        <a:xfrm xmlns:a="http://schemas.openxmlformats.org/drawingml/2006/main">
          <a:off x="7344816" y="1599989"/>
          <a:ext cx="648066" cy="216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- 44,4</a:t>
          </a:r>
          <a:endParaRPr lang="ru-RU" sz="10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0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0.40323</cdr:x>
      <cdr:y>0.53366</cdr:y>
    </cdr:from>
    <cdr:to>
      <cdr:x>0.45161</cdr:x>
      <cdr:y>0.55258</cdr:y>
    </cdr:to>
    <cdr:cxnSp macro="">
      <cdr:nvCxnSpPr>
        <cdr:cNvPr id="19" name="Прямая со стрелкой 18">
          <a:extLst xmlns:a="http://schemas.openxmlformats.org/drawingml/2006/main">
            <a:ext uri="{FF2B5EF4-FFF2-40B4-BE49-F238E27FC236}">
              <a16:creationId xmlns:a16="http://schemas.microsoft.com/office/drawing/2014/main" xmlns="" id="{03A32890-83DE-4086-8CBE-608C92DDD732}"/>
            </a:ext>
          </a:extLst>
        </cdr:cNvPr>
        <cdr:cNvCxnSpPr/>
      </cdr:nvCxnSpPr>
      <cdr:spPr>
        <a:xfrm xmlns:a="http://schemas.openxmlformats.org/drawingml/2006/main" flipV="1">
          <a:off x="3600400" y="2032037"/>
          <a:ext cx="431985" cy="72042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0.54839</cdr:x>
      <cdr:y>0.47693</cdr:y>
    </cdr:from>
    <cdr:to>
      <cdr:x>0.59677</cdr:x>
      <cdr:y>0.5</cdr:y>
    </cdr:to>
    <cdr:cxnSp macro="">
      <cdr:nvCxnSpPr>
        <cdr:cNvPr id="24" name="Прямая со стрелкой 23">
          <a:extLst xmlns:a="http://schemas.openxmlformats.org/drawingml/2006/main">
            <a:ext uri="{FF2B5EF4-FFF2-40B4-BE49-F238E27FC236}">
              <a16:creationId xmlns:a16="http://schemas.microsoft.com/office/drawing/2014/main" xmlns="" id="{92ED387D-A2F9-4812-B4AF-55F11345C807}"/>
            </a:ext>
          </a:extLst>
        </cdr:cNvPr>
        <cdr:cNvCxnSpPr/>
      </cdr:nvCxnSpPr>
      <cdr:spPr>
        <a:xfrm xmlns:a="http://schemas.openxmlformats.org/drawingml/2006/main">
          <a:off x="4896544" y="1816013"/>
          <a:ext cx="431985" cy="8784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0.68548</cdr:x>
      <cdr:y>0.45802</cdr:y>
    </cdr:from>
    <cdr:to>
      <cdr:x>0.73387</cdr:x>
      <cdr:y>0.47693</cdr:y>
    </cdr:to>
    <cdr:cxnSp macro="">
      <cdr:nvCxnSpPr>
        <cdr:cNvPr id="26" name="Прямая со стрелкой 25">
          <a:extLst xmlns:a="http://schemas.openxmlformats.org/drawingml/2006/main">
            <a:ext uri="{FF2B5EF4-FFF2-40B4-BE49-F238E27FC236}">
              <a16:creationId xmlns:a16="http://schemas.microsoft.com/office/drawing/2014/main" xmlns="" id="{79904080-4234-4E52-85B1-2746D059D629}"/>
            </a:ext>
          </a:extLst>
        </cdr:cNvPr>
        <cdr:cNvCxnSpPr/>
      </cdr:nvCxnSpPr>
      <cdr:spPr>
        <a:xfrm xmlns:a="http://schemas.openxmlformats.org/drawingml/2006/main" flipV="1">
          <a:off x="6120680" y="1744005"/>
          <a:ext cx="432074" cy="7200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0.81452</cdr:x>
      <cdr:y>0.47693</cdr:y>
    </cdr:from>
    <cdr:to>
      <cdr:x>0.87097</cdr:x>
      <cdr:y>0.50529</cdr:y>
    </cdr:to>
    <cdr:cxnSp macro="">
      <cdr:nvCxnSpPr>
        <cdr:cNvPr id="28" name="Прямая со стрелкой 27">
          <a:extLst xmlns:a="http://schemas.openxmlformats.org/drawingml/2006/main">
            <a:ext uri="{FF2B5EF4-FFF2-40B4-BE49-F238E27FC236}">
              <a16:creationId xmlns:a16="http://schemas.microsoft.com/office/drawing/2014/main" xmlns="" id="{55680128-3CC2-41D8-A3E2-FC4CFDA6F576}"/>
            </a:ext>
          </a:extLst>
        </cdr:cNvPr>
        <cdr:cNvCxnSpPr/>
      </cdr:nvCxnSpPr>
      <cdr:spPr>
        <a:xfrm xmlns:a="http://schemas.openxmlformats.org/drawingml/2006/main">
          <a:off x="7272808" y="1816013"/>
          <a:ext cx="504041" cy="108005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0.15179</cdr:x>
      <cdr:y>0.05433</cdr:y>
    </cdr:from>
    <cdr:to>
      <cdr:x>0.21429</cdr:x>
      <cdr:y>0.07079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xmlns="" id="{C02C74D4-58C9-4F27-BF51-C4B1020A28D1}"/>
            </a:ext>
          </a:extLst>
        </cdr:cNvPr>
        <cdr:cNvCxnSpPr/>
      </cdr:nvCxnSpPr>
      <cdr:spPr>
        <a:xfrm xmlns:a="http://schemas.openxmlformats.org/drawingml/2006/main" flipV="1">
          <a:off x="1224136" y="237682"/>
          <a:ext cx="504056" cy="7200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0.38393</cdr:x>
      <cdr:y>0.62548</cdr:y>
    </cdr:from>
    <cdr:to>
      <cdr:x>0.44643</cdr:x>
      <cdr:y>0.64194</cdr:y>
    </cdr:to>
    <cdr:cxnSp macro="">
      <cdr:nvCxnSpPr>
        <cdr:cNvPr id="5" name="Прямая со стрелкой 4">
          <a:extLst xmlns:a="http://schemas.openxmlformats.org/drawingml/2006/main">
            <a:ext uri="{FF2B5EF4-FFF2-40B4-BE49-F238E27FC236}">
              <a16:creationId xmlns:a16="http://schemas.microsoft.com/office/drawing/2014/main" xmlns="" id="{3215B6B7-8F7A-4D85-9AFB-919EA8E59392}"/>
            </a:ext>
          </a:extLst>
        </cdr:cNvPr>
        <cdr:cNvCxnSpPr/>
      </cdr:nvCxnSpPr>
      <cdr:spPr>
        <a:xfrm xmlns:a="http://schemas.openxmlformats.org/drawingml/2006/main" flipV="1">
          <a:off x="3096344" y="2736304"/>
          <a:ext cx="504056" cy="7200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0.58036</cdr:x>
      <cdr:y>0.64194</cdr:y>
    </cdr:from>
    <cdr:to>
      <cdr:x>0.64285</cdr:x>
      <cdr:y>0.6584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:a16="http://schemas.microsoft.com/office/drawing/2014/main" xmlns="" id="{547A6B27-E953-41A6-8534-748647848213}"/>
            </a:ext>
          </a:extLst>
        </cdr:cNvPr>
        <cdr:cNvCxnSpPr/>
      </cdr:nvCxnSpPr>
      <cdr:spPr>
        <a:xfrm xmlns:a="http://schemas.openxmlformats.org/drawingml/2006/main" flipV="1">
          <a:off x="4680520" y="2808312"/>
          <a:ext cx="503975" cy="7200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0.77679</cdr:x>
      <cdr:y>0.27982</cdr:y>
    </cdr:from>
    <cdr:to>
      <cdr:x>0.83929</cdr:x>
      <cdr:y>0.29628</cdr:y>
    </cdr:to>
    <cdr:cxnSp macro="">
      <cdr:nvCxnSpPr>
        <cdr:cNvPr id="9" name="Прямая со стрелкой 8">
          <a:extLst xmlns:a="http://schemas.openxmlformats.org/drawingml/2006/main">
            <a:ext uri="{FF2B5EF4-FFF2-40B4-BE49-F238E27FC236}">
              <a16:creationId xmlns:a16="http://schemas.microsoft.com/office/drawing/2014/main" xmlns="" id="{1637F448-532D-49A7-8F76-A52E14AEB523}"/>
            </a:ext>
          </a:extLst>
        </cdr:cNvPr>
        <cdr:cNvCxnSpPr/>
      </cdr:nvCxnSpPr>
      <cdr:spPr>
        <a:xfrm xmlns:a="http://schemas.openxmlformats.org/drawingml/2006/main" flipV="1">
          <a:off x="6264731" y="1224136"/>
          <a:ext cx="504021" cy="72001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0.13393</cdr:x>
      <cdr:y>0</cdr:y>
    </cdr:from>
    <cdr:to>
      <cdr:x>0.23215</cdr:x>
      <cdr:y>0.04974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:a16="http://schemas.microsoft.com/office/drawing/2014/main" xmlns="" id="{670DE909-0EE6-4F76-9744-62E7ED244E74}"/>
            </a:ext>
          </a:extLst>
        </cdr:cNvPr>
        <cdr:cNvSpPr txBox="1"/>
      </cdr:nvSpPr>
      <cdr:spPr>
        <a:xfrm xmlns:a="http://schemas.openxmlformats.org/drawingml/2006/main">
          <a:off x="1080120" y="-843558"/>
          <a:ext cx="792134" cy="2175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+ 976,9</a:t>
          </a:r>
        </a:p>
        <a:p xmlns:a="http://schemas.openxmlformats.org/drawingml/2006/main">
          <a:endParaRPr lang="ru-RU" sz="10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0.37302</cdr:x>
      <cdr:y>0.5761</cdr:y>
    </cdr:from>
    <cdr:to>
      <cdr:x>0.44643</cdr:x>
      <cdr:y>0.62473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xmlns="" id="{75D4FBEA-5F99-4547-B35C-CBEFA8ED05D4}"/>
            </a:ext>
          </a:extLst>
        </cdr:cNvPr>
        <cdr:cNvSpPr txBox="1"/>
      </cdr:nvSpPr>
      <cdr:spPr>
        <a:xfrm xmlns:a="http://schemas.openxmlformats.org/drawingml/2006/main">
          <a:off x="3008383" y="2520280"/>
          <a:ext cx="592017" cy="2127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+ 242,2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0.57143</cdr:x>
      <cdr:y>0.59256</cdr:y>
    </cdr:from>
    <cdr:to>
      <cdr:x>0.65179</cdr:x>
      <cdr:y>0.64118</cdr:y>
    </cdr:to>
    <cdr:sp macro="" textlink="">
      <cdr:nvSpPr>
        <cdr:cNvPr id="12" name="TextBox 11">
          <a:extLst xmlns:a="http://schemas.openxmlformats.org/drawingml/2006/main">
            <a:ext uri="{FF2B5EF4-FFF2-40B4-BE49-F238E27FC236}">
              <a16:creationId xmlns:a16="http://schemas.microsoft.com/office/drawing/2014/main" xmlns="" id="{6D0DE98B-B68B-476C-A8EE-0812A7726AB3}"/>
            </a:ext>
          </a:extLst>
        </cdr:cNvPr>
        <cdr:cNvSpPr txBox="1"/>
      </cdr:nvSpPr>
      <cdr:spPr>
        <a:xfrm xmlns:a="http://schemas.openxmlformats.org/drawingml/2006/main">
          <a:off x="4608512" y="2592288"/>
          <a:ext cx="648095" cy="2126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+ 172,9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0.75893</cdr:x>
      <cdr:y>0.23044</cdr:y>
    </cdr:from>
    <cdr:to>
      <cdr:x>0.86607</cdr:x>
      <cdr:y>0.27906</cdr:y>
    </cdr:to>
    <cdr:sp macro="" textlink="">
      <cdr:nvSpPr>
        <cdr:cNvPr id="14" name="TextBox 1">
          <a:extLst xmlns:a="http://schemas.openxmlformats.org/drawingml/2006/main">
            <a:ext uri="{FF2B5EF4-FFF2-40B4-BE49-F238E27FC236}">
              <a16:creationId xmlns:lc="http://schemas.openxmlformats.org/drawingml/2006/lockedCanvas" xmlns="" xmlns:a16="http://schemas.microsoft.com/office/drawing/2014/main" id="{6D0DE98B-B68B-476C-A8EE-0812A7726AB3}"/>
            </a:ext>
          </a:extLst>
        </cdr:cNvPr>
        <cdr:cNvSpPr txBox="1"/>
      </cdr:nvSpPr>
      <cdr:spPr>
        <a:xfrm xmlns:a="http://schemas.openxmlformats.org/drawingml/2006/main">
          <a:off x="6120692" y="1008106"/>
          <a:ext cx="864084" cy="2126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 313,1</a:t>
          </a:r>
        </a:p>
        <a:p xmlns:a="http://schemas.openxmlformats.org/drawingml/2006/main"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6287" cy="400843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16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456" name="PlaceHolder 2"/>
          <p:cNvSpPr>
            <a:spLocks noGrp="1"/>
          </p:cNvSpPr>
          <p:nvPr>
            <p:ph type="body"/>
          </p:nvPr>
        </p:nvSpPr>
        <p:spPr>
          <a:xfrm>
            <a:off x="756121" y="5078520"/>
            <a:ext cx="6048607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45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458" name="PlaceHolder 4"/>
          <p:cNvSpPr>
            <a:spLocks noGrp="1"/>
          </p:cNvSpPr>
          <p:nvPr>
            <p:ph type="dt"/>
          </p:nvPr>
        </p:nvSpPr>
        <p:spPr>
          <a:xfrm>
            <a:off x="4279644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459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60" name="PlaceHolder 6"/>
          <p:cNvSpPr>
            <a:spLocks noGrp="1"/>
          </p:cNvSpPr>
          <p:nvPr>
            <p:ph type="sldNum"/>
          </p:nvPr>
        </p:nvSpPr>
        <p:spPr>
          <a:xfrm>
            <a:off x="4279644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4F0D29D-A430-4E52-9C7D-90CA42D358B6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48573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" r="15513"/>
          <a:stretch/>
        </p:blipFill>
        <p:spPr>
          <a:xfrm>
            <a:off x="0" y="3"/>
            <a:ext cx="9144000" cy="50961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018" y="8162"/>
            <a:ext cx="368486" cy="50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044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365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</p:sldLayoutIdLst>
  <p:txStyles>
    <p:titleStyle>
      <a:lvl1pPr algn="ctr" defTabSz="829361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1010" indent="-31101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73856" indent="-259175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3670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5138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606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074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42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1010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2478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8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36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72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40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08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76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44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BC435B06-9F79-4C76-96FE-2B6D60B65137}"/>
              </a:ext>
            </a:extLst>
          </p:cNvPr>
          <p:cNvSpPr/>
          <p:nvPr/>
        </p:nvSpPr>
        <p:spPr>
          <a:xfrm>
            <a:off x="899592" y="1428914"/>
            <a:ext cx="71287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Исполнение бюджетов муниципальных образований Орловской области</a:t>
            </a:r>
          </a:p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3600" b="1" dirty="0" smtClean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 квартал 2026 года</a:t>
            </a:r>
            <a:endParaRPr lang="ru-RU" sz="3600" b="1" dirty="0">
              <a:ln w="11430"/>
              <a:solidFill>
                <a:srgbClr val="0058B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612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 txBox="1">
            <a:spLocks/>
          </p:cNvSpPr>
          <p:nvPr/>
        </p:nvSpPr>
        <p:spPr bwMode="white">
          <a:xfrm>
            <a:off x="34374" y="0"/>
            <a:ext cx="8930114" cy="483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565" rIns="71741" bIns="45565" numCol="1" anchor="ctr" anchorCtr="0" compatLnSpc="1">
            <a:prstTxWarp prst="textNoShape">
              <a:avLst/>
            </a:prstTxWarp>
          </a:bodyPr>
          <a:lstStyle/>
          <a:p>
            <a:pPr defTabSz="910991" eaLnBrk="0" fontAlgn="base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b="1" kern="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CE40AB48-56C1-47B7-A5C0-F018D32A8332}"/>
              </a:ext>
            </a:extLst>
          </p:cNvPr>
          <p:cNvSpPr/>
          <p:nvPr/>
        </p:nvSpPr>
        <p:spPr>
          <a:xfrm>
            <a:off x="1403648" y="555526"/>
            <a:ext cx="66064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бюджетов муниципальных образований Орловской области                                       за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квартал 2026-2025 годов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</a:p>
        </p:txBody>
      </p:sp>
      <p:graphicFrame>
        <p:nvGraphicFramePr>
          <p:cNvPr id="5" name="Объект 7">
            <a:extLst>
              <a:ext uri="{FF2B5EF4-FFF2-40B4-BE49-F238E27FC236}">
                <a16:creationId xmlns:a16="http://schemas.microsoft.com/office/drawing/2014/main" xmlns="" id="{C2B6AAF1-1FAE-4013-9F70-735A80A963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3845175"/>
              </p:ext>
            </p:extLst>
          </p:nvPr>
        </p:nvGraphicFramePr>
        <p:xfrm>
          <a:off x="539552" y="1209458"/>
          <a:ext cx="7696944" cy="38021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Овал 7">
            <a:extLst>
              <a:ext uri="{FF2B5EF4-FFF2-40B4-BE49-F238E27FC236}">
                <a16:creationId xmlns:a16="http://schemas.microsoft.com/office/drawing/2014/main" xmlns="" id="{A7E623D7-B059-40D1-8A71-2A279422E718}"/>
              </a:ext>
            </a:extLst>
          </p:cNvPr>
          <p:cNvSpPr/>
          <p:nvPr/>
        </p:nvSpPr>
        <p:spPr>
          <a:xfrm>
            <a:off x="8748464" y="4731990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xmlns="" id="{DB0489BD-F728-473C-A4D6-5CA29D06E27E}"/>
              </a:ext>
            </a:extLst>
          </p:cNvPr>
          <p:cNvCxnSpPr>
            <a:cxnSpLocks/>
          </p:cNvCxnSpPr>
          <p:nvPr/>
        </p:nvCxnSpPr>
        <p:spPr>
          <a:xfrm flipV="1">
            <a:off x="6358583" y="2076145"/>
            <a:ext cx="504056" cy="63557"/>
          </a:xfrm>
          <a:prstGeom prst="straightConnector1">
            <a:avLst/>
          </a:prstGeom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2641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>
            <a:extLst>
              <a:ext uri="{FF2B5EF4-FFF2-40B4-BE49-F238E27FC236}">
                <a16:creationId xmlns:a16="http://schemas.microsoft.com/office/drawing/2014/main" xmlns="" id="{B687D68D-5F4E-4047-BB22-C52FE58B509E}"/>
              </a:ext>
            </a:extLst>
          </p:cNvPr>
          <p:cNvSpPr/>
          <p:nvPr/>
        </p:nvSpPr>
        <p:spPr>
          <a:xfrm>
            <a:off x="8748464" y="4731990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xmlns="" id="{D1ECA141-5754-4148-B506-7F376F71E9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54995361"/>
              </p:ext>
            </p:extLst>
          </p:nvPr>
        </p:nvGraphicFramePr>
        <p:xfrm>
          <a:off x="323528" y="1121052"/>
          <a:ext cx="8316924" cy="38830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9EF97F94-2372-4006-8082-5CBA14548B1B}"/>
              </a:ext>
            </a:extLst>
          </p:cNvPr>
          <p:cNvSpPr txBox="1"/>
          <p:nvPr/>
        </p:nvSpPr>
        <p:spPr>
          <a:xfrm>
            <a:off x="107504" y="467212"/>
            <a:ext cx="8532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бюджетам муниципальных образований Орловской области из областного бюджета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1 квартал 202</a:t>
            </a:r>
            <a:r>
              <a:rPr lang="en-US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годов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07BA3D5-AFA9-484A-B874-0D937CA5964A}"/>
              </a:ext>
            </a:extLst>
          </p:cNvPr>
          <p:cNvSpPr txBox="1"/>
          <p:nvPr/>
        </p:nvSpPr>
        <p:spPr>
          <a:xfrm>
            <a:off x="1115616" y="2859782"/>
            <a:ext cx="720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 smtClean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- 84,6</a:t>
            </a:r>
            <a:endParaRPr lang="ru-RU" sz="10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183B9182-80F4-46AB-B703-273C73582CD6}"/>
              </a:ext>
            </a:extLst>
          </p:cNvPr>
          <p:cNvSpPr txBox="1"/>
          <p:nvPr/>
        </p:nvSpPr>
        <p:spPr>
          <a:xfrm>
            <a:off x="5148064" y="1263786"/>
            <a:ext cx="8823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1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91,5</a:t>
            </a:r>
            <a:endPara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094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63548428-F9AC-4A93-B47C-7760F3BF3E2C}"/>
              </a:ext>
            </a:extLst>
          </p:cNvPr>
          <p:cNvSpPr/>
          <p:nvPr/>
        </p:nvSpPr>
        <p:spPr>
          <a:xfrm>
            <a:off x="467544" y="699542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и неналоговые доходы бюджетов муниципальных образований Орловской области за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квартал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годов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  <a:endParaRPr lang="ru-RU" altLang="ru-RU" sz="11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xmlns="" id="{A6E6511C-C65D-4665-9B09-C5FEC614AE69}"/>
              </a:ext>
            </a:extLst>
          </p:cNvPr>
          <p:cNvSpPr/>
          <p:nvPr/>
        </p:nvSpPr>
        <p:spPr>
          <a:xfrm>
            <a:off x="8699991" y="4710318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7D0D7936-F684-4702-ABB8-29D30F0264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6658023"/>
              </p:ext>
            </p:extLst>
          </p:nvPr>
        </p:nvGraphicFramePr>
        <p:xfrm>
          <a:off x="107504" y="1259793"/>
          <a:ext cx="8928992" cy="3807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5818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0BAE1F3F-15CA-41FE-8A7E-916FC575C06C}"/>
              </a:ext>
            </a:extLst>
          </p:cNvPr>
          <p:cNvSpPr/>
          <p:nvPr/>
        </p:nvSpPr>
        <p:spPr>
          <a:xfrm>
            <a:off x="-108520" y="474807"/>
            <a:ext cx="89289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бюджетов муниципальных образований Орловской области </a:t>
            </a:r>
          </a:p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квартал 2026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годов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xmlns="" id="{F870DFD7-70E5-40D0-AB93-7B55222623F2}"/>
              </a:ext>
            </a:extLst>
          </p:cNvPr>
          <p:cNvSpPr/>
          <p:nvPr/>
        </p:nvSpPr>
        <p:spPr>
          <a:xfrm>
            <a:off x="8676456" y="4743300"/>
            <a:ext cx="360000" cy="3600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xmlns="" id="{996AAB61-A0F4-414C-A043-5D1C109766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76127330"/>
              </p:ext>
            </p:extLst>
          </p:nvPr>
        </p:nvGraphicFramePr>
        <p:xfrm>
          <a:off x="323528" y="843558"/>
          <a:ext cx="8064896" cy="4374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9553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>
            <a:extLst>
              <a:ext uri="{FF2B5EF4-FFF2-40B4-BE49-F238E27FC236}">
                <a16:creationId xmlns:a16="http://schemas.microsoft.com/office/drawing/2014/main" xmlns="" id="{EF67938B-590E-43E6-8057-EEEF777EF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760" y="540246"/>
            <a:ext cx="48966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долг (млн рублей)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B4C9C84F-359B-4A5D-8F94-11F1C965F236}"/>
              </a:ext>
            </a:extLst>
          </p:cNvPr>
          <p:cNvSpPr/>
          <p:nvPr/>
        </p:nvSpPr>
        <p:spPr>
          <a:xfrm>
            <a:off x="8748464" y="536917"/>
            <a:ext cx="360000" cy="3600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375" y="987574"/>
            <a:ext cx="6734175" cy="3959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746205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130507</TotalTime>
  <Words>187</Words>
  <Application>Microsoft Office PowerPoint</Application>
  <PresentationFormat>Экран (16:9)</PresentationFormat>
  <Paragraphs>69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dde</dc:creator>
  <cp:lastModifiedBy>user</cp:lastModifiedBy>
  <cp:revision>381</cp:revision>
  <cp:lastPrinted>2026-05-04T06:58:51Z</cp:lastPrinted>
  <dcterms:modified xsi:type="dcterms:W3CDTF">2026-05-06T12:57:41Z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2010-09-28T04:44:59Z</dcterms:created>
  <dc:creator>pavel</dc:creator>
  <dc:description/>
  <dc:language>ru-RU</dc:language>
  <cp:lastModifiedBy/>
  <cp:lastPrinted>2017-09-29T13:28:55Z</cp:lastPrinted>
  <dcterms:modified xsi:type="dcterms:W3CDTF">2020-04-07T13:15:50Z</dcterms:modified>
  <cp:revision>17353</cp:revision>
  <dc:subject/>
  <dc:title>Совместное заседание Координационного совещания руководителей правоохранительных органов Орловской области и Координационного Совета по противодействию коррупции в Орловской области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23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95</vt:i4>
  </property>
</Properties>
</file>