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9" r:id="rId3"/>
    <p:sldId id="256" r:id="rId4"/>
    <p:sldId id="262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102AA-9234-4985-BD72-3C4D340CC500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52D84-D30C-4800-949B-2624CF6917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357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608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7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891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87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04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28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699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50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383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27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36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0276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0745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09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27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4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02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0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08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56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89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53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175F4-3344-48A3-B491-EFC201011F07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D1887-CA2B-40CB-B4FA-82D820E27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015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175F4-3344-48A3-B491-EFC201011F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D1887-CA2B-40CB-B4FA-82D820E27E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6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0"/>
            <a:ext cx="1042987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817795"/>
              </p:ext>
            </p:extLst>
          </p:nvPr>
        </p:nvGraphicFramePr>
        <p:xfrm>
          <a:off x="107504" y="1374731"/>
          <a:ext cx="9036496" cy="5557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/>
                <a:gridCol w="936104"/>
                <a:gridCol w="739521"/>
                <a:gridCol w="808143"/>
              </a:tblGrid>
              <a:tr h="364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муниципальных образований, с которыми должны быть заключены соглашения 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муниципальных образований, заключивших соглашения о мерах по социально-экономическому развитию и оздоровлению муниципальных финансов Орловской области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прироста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налоговых и неналоговых доходов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66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Обеспечение актуализации плана («дорожной карты») по взысканию дебиторской задолженности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Утверждение и (или) обеспечение актуализации  плана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(«дорожной карты»)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 погашению просроченной кредиторской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задолженности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Реализация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плана («дорожной карты») по погашению просроченной кредиторской задолженности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Отсутствие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 состоянию на 1-е число каждого месяца просроченной кредиторской задолженности консолидированного бюджета по ФОТ, взносам и обеспечению мер социальной поддержки граждан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Соблюдение нормативов формирования расходов на содержание ОМСУ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Соблюдение требований к предельным значениям дефицита (ст. 92.1 БК РФ)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Соблюдение требований к предельному объему заимствований (ст. 106 БК РФ)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Соблюдение требований, установленных пунктом 5 статьи 107 БК РФ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38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Неустановление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расходных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обязательств, не связанных с решением вопросов, отнесенных Конституцией Российской Федерации, федеральными законами, законами Орловской области к полномочиям соответствующих органов местного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самоуправления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ед.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-99392"/>
            <a:ext cx="835354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Показатели соблюдения муниципальными районами (муниципальными округами, городскими </a:t>
            </a:r>
            <a:r>
              <a:rPr lang="ru-RU" b="1" dirty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округами) Орловской области обязательств, возникающих из соглашений о мерах по социально-экономическому развитию и оздоровлению муниципальных финансов муниципальных районов (муниципальных округов, городских округов) </a:t>
            </a:r>
            <a:r>
              <a:rPr lang="ru-RU" b="1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Орловской </a:t>
            </a:r>
            <a:r>
              <a:rPr lang="ru-RU" b="1" smtClean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области</a:t>
            </a:r>
            <a:r>
              <a:rPr lang="ru-RU" b="1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,</a:t>
            </a:r>
            <a:r>
              <a:rPr lang="ru-RU" b="1" smtClean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 </a:t>
            </a:r>
            <a:r>
              <a:rPr lang="ru-RU" b="1" dirty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за </a:t>
            </a:r>
            <a:r>
              <a:rPr lang="ru-RU" b="1" dirty="0" smtClean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2025 </a:t>
            </a:r>
            <a:r>
              <a:rPr lang="ru-RU" b="1" dirty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год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881303" y="1465740"/>
            <a:ext cx="216024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7962258" y="2708920"/>
            <a:ext cx="0" cy="167851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7967787" y="4761148"/>
            <a:ext cx="0" cy="216024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7979221" y="6381328"/>
            <a:ext cx="0" cy="288032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7949280" y="3068960"/>
            <a:ext cx="0" cy="2160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7989315" y="5129572"/>
            <a:ext cx="0" cy="216024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7992045" y="5497996"/>
            <a:ext cx="0" cy="216024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7992045" y="5877272"/>
            <a:ext cx="0" cy="216024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7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для презентации\ДФ герб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53" y="0"/>
            <a:ext cx="1043608" cy="104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479" y="4683"/>
            <a:ext cx="8355632" cy="193899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Исполнение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в полном объеме </a:t>
            </a: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 муниципальными районами (муниципальными округами, городскими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округами) Орловской </a:t>
            </a: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области обязательств,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возникающих из соглашений о мерах по социально-экономическому развитию и оздоровлению муниципальных финансов муниципальных районов (муниципальных округов, городских округов) Орловской области за </a:t>
            </a: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2025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год</a:t>
            </a:r>
          </a:p>
        </p:txBody>
      </p:sp>
      <p:sp>
        <p:nvSpPr>
          <p:cNvPr id="7" name="Лента лицом вверх 6"/>
          <p:cNvSpPr/>
          <p:nvPr/>
        </p:nvSpPr>
        <p:spPr>
          <a:xfrm>
            <a:off x="2411760" y="5445224"/>
            <a:ext cx="4176464" cy="1222366"/>
          </a:xfrm>
          <a:prstGeom prst="ribbon2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8033" y="5517232"/>
            <a:ext cx="215990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Итого 12 МО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(2 городских округа, 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1 муниципальный округ, 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9 муниципальных районов)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194794"/>
              </p:ext>
            </p:extLst>
          </p:nvPr>
        </p:nvGraphicFramePr>
        <p:xfrm>
          <a:off x="1187624" y="1943675"/>
          <a:ext cx="3096344" cy="27094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96344"/>
              </a:tblGrid>
              <a:tr h="402832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Город Ливны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2832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Город Мценск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530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Орловский муниципальный округ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2832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Болховский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2832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Дмитровский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2832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Краснозоренский</a:t>
                      </a: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43557"/>
              </p:ext>
            </p:extLst>
          </p:nvPr>
        </p:nvGraphicFramePr>
        <p:xfrm>
          <a:off x="4572000" y="1955033"/>
          <a:ext cx="3157420" cy="26930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157420"/>
              </a:tblGrid>
              <a:tr h="448846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Ливенский</a:t>
                      </a: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8846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Мценский</a:t>
                      </a: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4884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Покровский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4884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Свердловский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48846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Сосковский</a:t>
                      </a: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4884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Урицкий район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5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для презентации\ДФ герб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53" y="0"/>
            <a:ext cx="1043608" cy="104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479" y="116632"/>
            <a:ext cx="8355632" cy="16312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Неисполнение муниципальными районами (муниципальными округами, городскими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округами) Орловской </a:t>
            </a: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области обязательств,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возникающих из соглашений о мерах по социально-экономическому развитию и оздоровлению муниципальных финансов муниципальных районов (муниципальных округов, городских округов) Орловской области за </a:t>
            </a: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2025 </a:t>
            </a:r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год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7979"/>
              </p:ext>
            </p:extLst>
          </p:nvPr>
        </p:nvGraphicFramePr>
        <p:xfrm>
          <a:off x="755576" y="1916832"/>
          <a:ext cx="3672409" cy="34366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72409"/>
              </a:tblGrid>
              <a:tr h="4295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Орел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Верховский</a:t>
                      </a:r>
                      <a:r>
                        <a:rPr lang="ru-RU" sz="1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Глазуновский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Должанский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Залегощенский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Знаменский район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Колпнянский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8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Корсаковский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824865"/>
              </p:ext>
            </p:extLst>
          </p:nvPr>
        </p:nvGraphicFramePr>
        <p:xfrm>
          <a:off x="4814372" y="1916831"/>
          <a:ext cx="3554739" cy="338438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54739"/>
              </a:tblGrid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Кромской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Малоархангельский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Новодеревеньковский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Новосильский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Троснянский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Хотынецкий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Шаблыкинский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Лента лицом вверх 6"/>
          <p:cNvSpPr/>
          <p:nvPr/>
        </p:nvSpPr>
        <p:spPr>
          <a:xfrm>
            <a:off x="2411760" y="5445224"/>
            <a:ext cx="4176464" cy="1222366"/>
          </a:xfrm>
          <a:prstGeom prst="ribbon2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9099" y="5589240"/>
            <a:ext cx="25617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Итого 15 МО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(1 городской округ, 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14 муниципальных районов)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87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для презентации\ДФ герб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53" y="0"/>
            <a:ext cx="1043608" cy="1043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62497" y="0"/>
            <a:ext cx="82444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Неисполнение муниципальными районами (муниципальными округами, городскими округами) Орловской области обязательств, возникающих из соглашений о мерах по социально-экономическому развитию и оздоровлению муниципальных финансов муниципальных районов (муниципальных округов, городских округов) Орловской области за </a:t>
            </a:r>
            <a:r>
              <a:rPr lang="ru-RU" sz="1600" b="1" dirty="0" smtClean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2025 </a:t>
            </a:r>
            <a:r>
              <a:rPr lang="ru-RU" sz="1600" b="1" dirty="0">
                <a:solidFill>
                  <a:prstClr val="white">
                    <a:lumMod val="95000"/>
                  </a:prstClr>
                </a:solidFill>
                <a:latin typeface="Arial Narrow" pitchFamily="34" charset="0"/>
                <a:ea typeface="Meiryo" pitchFamily="34" charset="-128"/>
                <a:cs typeface="Meiryo" pitchFamily="34" charset="-128"/>
              </a:rPr>
              <a:t>год</a:t>
            </a:r>
          </a:p>
          <a:p>
            <a:pPr algn="ctr"/>
            <a:endParaRPr lang="ru-RU" sz="1600" b="1" dirty="0">
              <a:solidFill>
                <a:prstClr val="white">
                  <a:lumMod val="95000"/>
                </a:prstClr>
              </a:solidFill>
              <a:latin typeface="Arial Narrow" pitchFamily="34" charset="0"/>
              <a:ea typeface="Meiryo" pitchFamily="34" charset="-128"/>
              <a:cs typeface="Meiryo" pitchFamily="34" charset="-128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74816"/>
              </p:ext>
            </p:extLst>
          </p:nvPr>
        </p:nvGraphicFramePr>
        <p:xfrm>
          <a:off x="181956" y="2039006"/>
          <a:ext cx="2589844" cy="29855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89844"/>
              </a:tblGrid>
              <a:tr h="29855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Верховский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Стрелка вниз 1"/>
          <p:cNvSpPr/>
          <p:nvPr/>
        </p:nvSpPr>
        <p:spPr>
          <a:xfrm>
            <a:off x="980388" y="1772816"/>
            <a:ext cx="720080" cy="2880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1956" y="1124744"/>
            <a:ext cx="2589844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актуализации до 20 марта 2025 года плана («дорожной карты») по взысканию дебиторской задолженности</a:t>
            </a:r>
            <a:endParaRPr lang="ru-RU" sz="11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102877"/>
              </p:ext>
            </p:extLst>
          </p:nvPr>
        </p:nvGraphicFramePr>
        <p:xfrm>
          <a:off x="2907826" y="2756259"/>
          <a:ext cx="2820514" cy="23088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20514"/>
              </a:tblGrid>
              <a:tr h="1639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Орел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Глазуновский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Должанский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Залегощенский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Знаменский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Корсаковский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Кромской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Малоархангельский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Новосильский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Троснянский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Хотынецкий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641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Шаблыкинский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1" name="Стрелка вниз 10"/>
          <p:cNvSpPr/>
          <p:nvPr/>
        </p:nvSpPr>
        <p:spPr>
          <a:xfrm>
            <a:off x="3796438" y="2424436"/>
            <a:ext cx="775562" cy="2880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39932" y="1254772"/>
            <a:ext cx="2877876" cy="1169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Отсутствие по состоянию на 1-е число каждого месяца просроченной кредиторской задолженности консолидированного бюджета по ФОТ, взносам и обеспечению мер социальной поддержки граждан</a:t>
            </a:r>
          </a:p>
          <a:p>
            <a:pPr algn="ctr" fontAlgn="t"/>
            <a:endParaRPr lang="ru-RU" sz="11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39596"/>
              </p:ext>
            </p:extLst>
          </p:nvPr>
        </p:nvGraphicFramePr>
        <p:xfrm>
          <a:off x="6044828" y="5049258"/>
          <a:ext cx="2965250" cy="26796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65250"/>
              </a:tblGrid>
              <a:tr h="2679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Орел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4" name="Стрелка вниз 13"/>
          <p:cNvSpPr/>
          <p:nvPr/>
        </p:nvSpPr>
        <p:spPr>
          <a:xfrm>
            <a:off x="7254601" y="1750974"/>
            <a:ext cx="720080" cy="2880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70740" y="1192172"/>
            <a:ext cx="3113427" cy="34833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Несоблюдение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обязательств за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муниципальными образованиями, отнесенными к группе заемщиков с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низким или средним </a:t>
            </a:r>
            <a:r>
              <a:rPr lang="ru-RU" sz="11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уровнем долговой устойчивости согласно статье 107.1 БК </a:t>
            </a:r>
            <a:r>
              <a:rPr lang="ru-RU" sz="11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РФ</a:t>
            </a:r>
          </a:p>
          <a:p>
            <a:pPr marL="171450" indent="-171450" algn="just" fontAlgn="t">
              <a:buFont typeface="Wingdings" pitchFamily="2" charset="2"/>
              <a:buChar char="§"/>
            </a:pP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Невнесение 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представительный орган муниципального образования Орловской области  проектов решений без учета рекомендаций Департамента финансов Орловской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</a:p>
          <a:p>
            <a:pPr marL="171450" indent="-171450" algn="just" fontAlgn="t">
              <a:buFont typeface="Arial" pitchFamily="34" charset="0"/>
              <a:buChar char="•"/>
            </a:pP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Отсутствие решений о повышении оплаты труда отдельных категорий работников</a:t>
            </a:r>
          </a:p>
          <a:p>
            <a:pPr marL="171450" indent="-171450" algn="just" fontAlgn="t">
              <a:buFont typeface="Arial" pitchFamily="34" charset="0"/>
              <a:buChar char="•"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Обеспечение реализации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плана 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мероприятий по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росту доходов 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оптимизации </a:t>
            </a:r>
            <a:r>
              <a:rPr lang="ru-RU" sz="11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расходов </a:t>
            </a:r>
            <a:r>
              <a:rPr lang="ru-RU" sz="11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бюджета муниципального 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района (муниципального округа, городского округа) Орловской области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7092280" y="4672253"/>
            <a:ext cx="720080" cy="36004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742115"/>
              </p:ext>
            </p:extLst>
          </p:nvPr>
        </p:nvGraphicFramePr>
        <p:xfrm>
          <a:off x="2984664" y="6144035"/>
          <a:ext cx="2733144" cy="23729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33144"/>
              </a:tblGrid>
              <a:tr h="237294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Шаблыкинский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район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9" name="Стрелка вниз 18"/>
          <p:cNvSpPr/>
          <p:nvPr/>
        </p:nvSpPr>
        <p:spPr>
          <a:xfrm>
            <a:off x="3796438" y="5856002"/>
            <a:ext cx="720080" cy="2880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15816" y="5183241"/>
            <a:ext cx="2801992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Соблюдение нормативов формирования расходов на содержание ОМСУ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788951"/>
              </p:ext>
            </p:extLst>
          </p:nvPr>
        </p:nvGraphicFramePr>
        <p:xfrm>
          <a:off x="61298" y="6144034"/>
          <a:ext cx="2877876" cy="75608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77876"/>
              </a:tblGrid>
              <a:tr h="25202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Глазуновский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/>
                </a:tc>
              </a:tr>
              <a:tr h="25202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Колпнянский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/>
                </a:tc>
              </a:tr>
              <a:tr h="25202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Малоархангельский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2" name="Стрелка вниз 21"/>
          <p:cNvSpPr/>
          <p:nvPr/>
        </p:nvSpPr>
        <p:spPr>
          <a:xfrm>
            <a:off x="933974" y="5900026"/>
            <a:ext cx="720080" cy="2880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6947" y="4510480"/>
            <a:ext cx="2754021" cy="13455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Неустановление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расходных 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обязательств, не связанных с решением вопросов, отнесенных Конституцией Российской Федерации, федеральными законами, законами Орловской области к полномочиям соответствующих органов местного самоуправления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11102" y="2403629"/>
            <a:ext cx="2645713" cy="11521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Обеспечение реализации плана («дорожной карты») по погашению просроченной кредиторской задолженности</a:t>
            </a:r>
            <a:endParaRPr lang="ru-RU" sz="11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904662"/>
              </p:ext>
            </p:extLst>
          </p:nvPr>
        </p:nvGraphicFramePr>
        <p:xfrm>
          <a:off x="101810" y="3789040"/>
          <a:ext cx="2664296" cy="67116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64296"/>
              </a:tblGrid>
              <a:tr h="228939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Орел</a:t>
                      </a:r>
                    </a:p>
                  </a:txBody>
                  <a:tcPr marL="9525" marR="9525" marT="9525" marB="0" anchor="ctr"/>
                </a:tc>
              </a:tr>
              <a:tr h="233901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Малоархангельский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</a:p>
                  </a:txBody>
                  <a:tcPr marL="9525" marR="9525" marT="9525" marB="0" anchor="ctr"/>
                </a:tc>
              </a:tr>
              <a:tr h="20832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Новодеревеньковский</a:t>
                      </a:r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392" y="3555757"/>
            <a:ext cx="854075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8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692</Words>
  <Application>Microsoft Office PowerPoint</Application>
  <PresentationFormat>Экран (4:3)</PresentationFormat>
  <Paragraphs>108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40</cp:revision>
  <cp:lastPrinted>2025-03-28T08:08:11Z</cp:lastPrinted>
  <dcterms:created xsi:type="dcterms:W3CDTF">2025-03-25T11:20:49Z</dcterms:created>
  <dcterms:modified xsi:type="dcterms:W3CDTF">2026-04-02T14:10:14Z</dcterms:modified>
</cp:coreProperties>
</file>