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=""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31" autoAdjust="0"/>
    <p:restoredTop sz="94660" autoAdjust="0"/>
  </p:normalViewPr>
  <p:slideViewPr>
    <p:cSldViewPr>
      <p:cViewPr>
        <p:scale>
          <a:sx n="166" d="100"/>
          <a:sy n="166" d="100"/>
        </p:scale>
        <p:origin x="-348" y="31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3 квартал 2024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3200044069438468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89-4A4B-A0BD-00ED90AB21C0}"/>
                </c:ext>
              </c:extLst>
            </c:dLbl>
            <c:dLbl>
              <c:idx val="1"/>
              <c:layout>
                <c:manualLayout>
                  <c:x val="1.9800066104157701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89-4A4B-A0BD-00ED90AB21C0}"/>
                </c:ext>
              </c:extLst>
            </c:dLbl>
            <c:dLbl>
              <c:idx val="2"/>
              <c:layout>
                <c:manualLayout>
                  <c:x val="1.8150060595477895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20979.8</c:v>
                </c:pt>
                <c:pt idx="1">
                  <c:v>7067.6</c:v>
                </c:pt>
                <c:pt idx="2">
                  <c:v>13912.1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3 квартал 2025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6400088138876936E-2"/>
                  <c:y val="-2.2496481919686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89-4A4B-A0BD-00ED90AB21C0}"/>
                </c:ext>
              </c:extLst>
            </c:dLbl>
            <c:dLbl>
              <c:idx val="1"/>
              <c:layout>
                <c:manualLayout>
                  <c:x val="2.8050093647556746E-2"/>
                  <c:y val="-1.60689156569187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189-4A4B-A0BD-00ED90AB21C0}"/>
                </c:ext>
              </c:extLst>
            </c:dLbl>
            <c:dLbl>
              <c:idx val="2"/>
              <c:layout>
                <c:manualLayout>
                  <c:x val="2.8050093647556746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 rtl="0">
                  <a:defRPr lang="ru-RU" sz="1000" b="0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21970</c:v>
                </c:pt>
                <c:pt idx="1">
                  <c:v>7900.4</c:v>
                </c:pt>
                <c:pt idx="2">
                  <c:v>14069.6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8268160"/>
        <c:axId val="109474176"/>
        <c:axId val="0"/>
      </c:bar3DChart>
      <c:catAx>
        <c:axId val="108268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9474176"/>
        <c:crosses val="autoZero"/>
        <c:auto val="1"/>
        <c:lblAlgn val="ctr"/>
        <c:lblOffset val="100"/>
        <c:noMultiLvlLbl val="0"/>
      </c:catAx>
      <c:valAx>
        <c:axId val="1094741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08268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87672042306661"/>
          <c:y val="0.89355165802108394"/>
          <c:w val="0.44721554424717136"/>
          <c:h val="6.14553781395434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4980988054600927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3 квартал 2024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7.8703376392522048E-3"/>
                  <c:y val="-1.760919475108064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1.1921234340965483E-2"/>
                  <c:y val="-1.7609194751080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7.7903801934465196E-3"/>
                  <c:y val="-1.346661224258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4.9501474343158604E-4"/>
                  <c:y val="-9.82182980800059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-7.490870422766879E-3"/>
                  <c:y val="-1.7834788576608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5.9553267530158979E-2"/>
                      <c:h val="5.49460029847402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dLbl>
              <c:idx val="5"/>
              <c:layout>
                <c:manualLayout>
                  <c:x val="9.8192552919805446E-3"/>
                  <c:y val="-1.9533437975218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D3-435B-BAE5-48FAA3FF4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1239.9000000000001</c:v>
                </c:pt>
                <c:pt idx="1">
                  <c:v>750.9</c:v>
                </c:pt>
                <c:pt idx="2">
                  <c:v>43.8</c:v>
                </c:pt>
                <c:pt idx="3">
                  <c:v>3739.8</c:v>
                </c:pt>
                <c:pt idx="4">
                  <c:v>7159.3</c:v>
                </c:pt>
                <c:pt idx="5">
                  <c:v>939.4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3 квартал 2025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2905102896214995E-2"/>
                  <c:y val="-1.6353234605989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1E-4B73-BED0-91A1AB2D3C5B}"/>
                </c:ext>
              </c:extLst>
            </c:dLbl>
            <c:dLbl>
              <c:idx val="1"/>
              <c:layout>
                <c:manualLayout>
                  <c:x val="1.9851089176719662E-2"/>
                  <c:y val="-1.3082381663033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1E-4B73-BED0-91A1AB2D3C5B}"/>
                </c:ext>
              </c:extLst>
            </c:dLbl>
            <c:dLbl>
              <c:idx val="2"/>
              <c:layout>
                <c:manualLayout>
                  <c:x val="1.8324082316972051E-2"/>
                  <c:y val="-6.54144835871478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1E-4B73-BED0-91A1AB2D3C5B}"/>
                </c:ext>
              </c:extLst>
            </c:dLbl>
            <c:dLbl>
              <c:idx val="3"/>
              <c:layout>
                <c:manualLayout>
                  <c:x val="2.1378096036467328E-2"/>
                  <c:y val="-9.81204377447313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1E-4B73-BED0-91A1AB2D3C5B}"/>
                </c:ext>
              </c:extLst>
            </c:dLbl>
            <c:dLbl>
              <c:idx val="4"/>
              <c:layout>
                <c:manualLayout>
                  <c:x val="2.1378096036467328E-2"/>
                  <c:y val="-1.3082381663033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1E-4B73-BED0-91A1AB2D3C5B}"/>
                </c:ext>
              </c:extLst>
            </c:dLbl>
            <c:dLbl>
              <c:idx val="5"/>
              <c:layout>
                <c:manualLayout>
                  <c:x val="2.4432109755962661E-2"/>
                  <c:y val="-9.81178624727504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F1E-4B73-BED0-91A1AB2D3C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0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1285.7</c:v>
                </c:pt>
                <c:pt idx="1">
                  <c:v>795.1</c:v>
                </c:pt>
                <c:pt idx="2">
                  <c:v>37.5</c:v>
                </c:pt>
                <c:pt idx="3">
                  <c:v>4031.6</c:v>
                </c:pt>
                <c:pt idx="4">
                  <c:v>7317.5</c:v>
                </c:pt>
                <c:pt idx="5">
                  <c:v>787.2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6996992"/>
        <c:axId val="76998528"/>
        <c:axId val="0"/>
      </c:bar3DChart>
      <c:dateAx>
        <c:axId val="7699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6998528"/>
        <c:crosses val="autoZero"/>
        <c:auto val="0"/>
        <c:lblOffset val="100"/>
        <c:baseTimeUnit val="days"/>
      </c:dateAx>
      <c:valAx>
        <c:axId val="769985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76996992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07105174942082"/>
          <c:y val="0.92296073869101491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223330024262537E-2"/>
          <c:y val="5.7683706728947272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3 квартал 2024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-2.8446660048525073E-3"/>
                  <c:y val="-2.334734786996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6C-4F08-AEB2-A96958CD061A}"/>
                </c:ext>
              </c:extLst>
            </c:dLbl>
            <c:dLbl>
              <c:idx val="1"/>
              <c:layout>
                <c:manualLayout>
                  <c:x val="7.1116650121312687E-3"/>
                  <c:y val="-2.0012012459972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6C-4F08-AEB2-A96958CD061A}"/>
                </c:ext>
              </c:extLst>
            </c:dLbl>
            <c:dLbl>
              <c:idx val="2"/>
              <c:layout>
                <c:manualLayout>
                  <c:x val="7.1116650121313208E-3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C6C-4F08-AEB2-A96958CD061A}"/>
                </c:ext>
              </c:extLst>
            </c:dLbl>
            <c:dLbl>
              <c:idx val="3"/>
              <c:layout>
                <c:manualLayout>
                  <c:x val="2.8446660048525073E-3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C6C-4F08-AEB2-A96958CD061A}"/>
                </c:ext>
              </c:extLst>
            </c:dLbl>
            <c:dLbl>
              <c:idx val="4"/>
              <c:layout>
                <c:manualLayout>
                  <c:x val="0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C6C-4F08-AEB2-A96958CD061A}"/>
                </c:ext>
              </c:extLst>
            </c:dLbl>
            <c:dLbl>
              <c:idx val="5"/>
              <c:layout>
                <c:manualLayout>
                  <c:x val="2.8446660048525073E-3"/>
                  <c:y val="-1.3341341639981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4061.2</c:v>
                </c:pt>
                <c:pt idx="1">
                  <c:v>143.9</c:v>
                </c:pt>
                <c:pt idx="2">
                  <c:v>100.7</c:v>
                </c:pt>
                <c:pt idx="3">
                  <c:v>437</c:v>
                </c:pt>
                <c:pt idx="4">
                  <c:v>671.4</c:v>
                </c:pt>
                <c:pt idx="5">
                  <c:v>491.1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3 квартал 2025 года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1.9912662033967552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C6C-4F08-AEB2-A96958CD061A}"/>
                </c:ext>
              </c:extLst>
            </c:dLbl>
            <c:dLbl>
              <c:idx val="1"/>
              <c:layout>
                <c:manualLayout>
                  <c:x val="1.5645663026688791E-2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C6C-4F08-AEB2-A96958CD061A}"/>
                </c:ext>
              </c:extLst>
            </c:dLbl>
            <c:dLbl>
              <c:idx val="2"/>
              <c:layout>
                <c:manualLayout>
                  <c:x val="1.1378664019410029E-2"/>
                  <c:y val="-1.0006006229986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C6C-4F08-AEB2-A96958CD061A}"/>
                </c:ext>
              </c:extLst>
            </c:dLbl>
            <c:dLbl>
              <c:idx val="3"/>
              <c:layout>
                <c:manualLayout>
                  <c:x val="1.8490329031541297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C6C-4F08-AEB2-A96958CD061A}"/>
                </c:ext>
              </c:extLst>
            </c:dLbl>
            <c:dLbl>
              <c:idx val="4"/>
              <c:layout>
                <c:manualLayout>
                  <c:x val="1.4223330024262537E-2"/>
                  <c:y val="-1.3341341639981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C6C-4F08-AEB2-A96958CD061A}"/>
                </c:ext>
              </c:extLst>
            </c:dLbl>
            <c:dLbl>
              <c:idx val="5"/>
              <c:layout>
                <c:manualLayout>
                  <c:x val="1.1378664019410133E-2"/>
                  <c:y val="-1.6676677049977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4453.7</c:v>
                </c:pt>
                <c:pt idx="1">
                  <c:v>179.6</c:v>
                </c:pt>
                <c:pt idx="2">
                  <c:v>121.3</c:v>
                </c:pt>
                <c:pt idx="3">
                  <c:v>460.9</c:v>
                </c:pt>
                <c:pt idx="4">
                  <c:v>710.4</c:v>
                </c:pt>
                <c:pt idx="5">
                  <c:v>494.4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4024064"/>
        <c:axId val="94025600"/>
        <c:axId val="0"/>
      </c:bar3DChart>
      <c:catAx>
        <c:axId val="94024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94025600"/>
        <c:crosses val="autoZero"/>
        <c:auto val="1"/>
        <c:lblAlgn val="ctr"/>
        <c:lblOffset val="100"/>
        <c:tickLblSkip val="1"/>
        <c:noMultiLvlLbl val="0"/>
      </c:catAx>
      <c:valAx>
        <c:axId val="9402560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94024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30362777791714901"/>
          <c:y val="0.88952554985105237"/>
          <c:w val="0.38989966616612493"/>
          <c:h val="6.3779754409011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532824168770278E-2"/>
          <c:w val="0.9279269069309759"/>
          <c:h val="0.744263624314327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3 квартал 2024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1.5747258241147809E-3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046161537606933E-2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97806592918247E-2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747258241147809E-3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20334</c:v>
                </c:pt>
                <c:pt idx="1">
                  <c:v>2668.5</c:v>
                </c:pt>
                <c:pt idx="2">
                  <c:v>1661.3</c:v>
                </c:pt>
                <c:pt idx="3">
                  <c:v>13361.2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3 квартал 2025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8896709889377371E-2"/>
                  <c:y val="-2.03213981121901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620887361721771E-2"/>
                  <c:y val="-1.1612227492680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7321984065262589E-2"/>
                  <c:y val="-8.7091706195100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2046161537606933E-2"/>
                  <c:y val="-1.4515284365850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21738.6</c:v>
                </c:pt>
                <c:pt idx="1">
                  <c:v>2830.4</c:v>
                </c:pt>
                <c:pt idx="2">
                  <c:v>1760.5</c:v>
                </c:pt>
                <c:pt idx="3">
                  <c:v>14070.7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4485888"/>
        <c:axId val="94487680"/>
        <c:axId val="0"/>
      </c:bar3DChart>
      <c:catAx>
        <c:axId val="94485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94487680"/>
        <c:crosses val="autoZero"/>
        <c:auto val="1"/>
        <c:lblAlgn val="ctr"/>
        <c:lblOffset val="100"/>
        <c:tickLblSkip val="1"/>
        <c:noMultiLvlLbl val="0"/>
      </c:catAx>
      <c:valAx>
        <c:axId val="944876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94485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41743576110591"/>
          <c:y val="0.89894925030704453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0.22453</cdr:x>
      <cdr:y>0.05179</cdr:y>
    </cdr:from>
    <cdr:to>
      <cdr:x>0.29002</cdr:x>
      <cdr:y>0.07001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728192" y="207313"/>
          <a:ext cx="504073" cy="72938"/>
        </a:xfrm>
        <a:prstGeom xmlns:a="http://schemas.openxmlformats.org/drawingml/2006/main" prst="straightConnector1">
          <a:avLst/>
        </a:prstGeom>
        <a:ln xmlns:a="http://schemas.openxmlformats.org/drawingml/2006/main" w="12700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0.47713</cdr:x>
      <cdr:y>0.36743</cdr:y>
    </cdr:from>
    <cdr:to>
      <cdr:x>0.58004</cdr:x>
      <cdr:y>0.47122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72443" y="1470895"/>
          <a:ext cx="792092" cy="41549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832,8</a:t>
          </a:r>
        </a:p>
        <a:p xmlns:a="http://schemas.openxmlformats.org/drawingml/2006/main">
          <a:endParaRPr lang="ru-RU" alt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0.73908</cdr:x>
      <cdr:y>0.18345</cdr:y>
    </cdr:from>
    <cdr:to>
      <cdr:x>0.85134</cdr:x>
      <cdr:y>0.2488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688632" y="734389"/>
          <a:ext cx="864059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+ 157,5</a:t>
          </a:r>
        </a:p>
      </cdr:txBody>
    </cdr:sp>
  </cdr:relSizeAnchor>
  <cdr:relSizeAnchor xmlns:cdr="http://schemas.openxmlformats.org/drawingml/2006/chartDrawing">
    <cdr:from>
      <cdr:x>0.49584</cdr:x>
      <cdr:y>0.4221</cdr:y>
    </cdr:from>
    <cdr:to>
      <cdr:x>0.55375</cdr:x>
      <cdr:y>0.441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=""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816424" y="1668011"/>
          <a:ext cx="445730" cy="74688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0.20582</cdr:x>
      <cdr:y>0.00697</cdr:y>
    </cdr:from>
    <cdr:to>
      <cdr:x>0.28067</cdr:x>
      <cdr:y>0.06928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=""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584176" y="27894"/>
          <a:ext cx="576116" cy="2494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+ 990,2</a:t>
          </a:r>
          <a:endParaRPr lang="ru-RU" alt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0.11096</cdr:x>
      <cdr:y>0.52618</cdr:y>
    </cdr:from>
    <cdr:to>
      <cdr:x>0.16221</cdr:x>
      <cdr:y>0.54547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 flipV="1">
          <a:off x="922832" y="2043207"/>
          <a:ext cx="426242" cy="7490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0.24242</cdr:x>
      <cdr:y>0.55568</cdr:y>
    </cdr:from>
    <cdr:to>
      <cdr:x>0.28571</cdr:x>
      <cdr:y>0.57855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=""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 flipV="1">
          <a:off x="2016224" y="2157745"/>
          <a:ext cx="360040" cy="8880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0.21645</cdr:x>
      <cdr:y>0.51179</cdr:y>
    </cdr:from>
    <cdr:to>
      <cdr:x>0.29667</cdr:x>
      <cdr:y>0.57036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=""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1800200" y="1987307"/>
          <a:ext cx="667183" cy="2274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+ 44,2</a:t>
          </a:r>
        </a:p>
        <a:p xmlns:a="http://schemas.openxmlformats.org/drawingml/2006/main">
          <a:endParaRPr lang="en-US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0.48701</cdr:x>
      <cdr:y>0.27752</cdr:y>
    </cdr:from>
    <cdr:to>
      <cdr:x>0.57139</cdr:x>
      <cdr:y>0.34396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=""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4050450" y="1077625"/>
          <a:ext cx="701782" cy="2579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+ 291,8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0.79654</cdr:x>
      <cdr:y>0.50005</cdr:y>
    </cdr:from>
    <cdr:to>
      <cdr:x>0.87384</cdr:x>
      <cdr:y>0.56929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=""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624736" y="1941721"/>
          <a:ext cx="642898" cy="2688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152,2</a:t>
          </a:r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0.50216</cdr:x>
      <cdr:y>0.33315</cdr:y>
    </cdr:from>
    <cdr:to>
      <cdr:x>0.54545</cdr:x>
      <cdr:y>0.3517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="" xmlns:a16="http://schemas.microsoft.com/office/drawing/2014/main" id="{74F8AA41-9B32-4940-BF10-754FEC3E41E7}"/>
            </a:ext>
          </a:extLst>
        </cdr:cNvPr>
        <cdr:cNvCxnSpPr/>
      </cdr:nvCxnSpPr>
      <cdr:spPr>
        <a:xfrm xmlns:a="http://schemas.openxmlformats.org/drawingml/2006/main" flipV="1">
          <a:off x="4176464" y="1293649"/>
          <a:ext cx="360040" cy="7202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0.64069</cdr:x>
      <cdr:y>0.03719</cdr:y>
    </cdr:from>
    <cdr:to>
      <cdr:x>0.69822</cdr:x>
      <cdr:y>0.0734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="" xmlns:a16="http://schemas.microsoft.com/office/drawing/2014/main" id="{03971FD7-B66B-4973-A6EA-2DDD8B38AC32}"/>
            </a:ext>
          </a:extLst>
        </cdr:cNvPr>
        <cdr:cNvCxnSpPr/>
      </cdr:nvCxnSpPr>
      <cdr:spPr>
        <a:xfrm xmlns:a="http://schemas.openxmlformats.org/drawingml/2006/main" flipV="1">
          <a:off x="5328592" y="144409"/>
          <a:ext cx="478473" cy="14060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0.78788</cdr:x>
      <cdr:y>0.54547</cdr:y>
    </cdr:from>
    <cdr:to>
      <cdr:x>0.83117</cdr:x>
      <cdr:y>0.56988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="" xmlns:a16="http://schemas.microsoft.com/office/drawing/2014/main" id="{A20CCD07-A6AF-431F-AD3E-93D7EC8B03B0}"/>
            </a:ext>
          </a:extLst>
        </cdr:cNvPr>
        <cdr:cNvCxnSpPr/>
      </cdr:nvCxnSpPr>
      <cdr:spPr>
        <a:xfrm xmlns:a="http://schemas.openxmlformats.org/drawingml/2006/main">
          <a:off x="6552728" y="2118112"/>
          <a:ext cx="360040" cy="9478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0.36364</cdr:x>
      <cdr:y>0.62985</cdr:y>
    </cdr:from>
    <cdr:to>
      <cdr:x>0.41558</cdr:x>
      <cdr:y>0.6484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="" xmlns:a16="http://schemas.microsoft.com/office/drawing/2014/main" id="{74F8AA41-9B32-4940-BF10-754FEC3E41E7}"/>
            </a:ext>
          </a:extLst>
        </cdr:cNvPr>
        <cdr:cNvCxnSpPr/>
      </cdr:nvCxnSpPr>
      <cdr:spPr>
        <a:xfrm xmlns:a="http://schemas.openxmlformats.org/drawingml/2006/main">
          <a:off x="3024336" y="2445777"/>
          <a:ext cx="432048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0.36364</cdr:x>
      <cdr:y>0.57422</cdr:y>
    </cdr:from>
    <cdr:to>
      <cdr:x>0.44802</cdr:x>
      <cdr:y>0.64066</cdr:y>
    </cdr:to>
    <cdr:sp macro="" textlink="">
      <cdr:nvSpPr>
        <cdr:cNvPr id="20" name="TextBox 1">
          <a:extLst xmlns:a="http://schemas.openxmlformats.org/drawingml/2006/main">
            <a:ext uri="{FF2B5EF4-FFF2-40B4-BE49-F238E27FC236}">
              <a16:creationId xmlns:a16="http://schemas.microsoft.com/office/drawing/2014/main" xmlns="" xmlns:lc="http://schemas.openxmlformats.org/drawingml/2006/lockedCanvas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3024336" y="2229753"/>
          <a:ext cx="701782" cy="25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- 6,3</a:t>
          </a:r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0.10484</cdr:x>
      <cdr:y>0.04198</cdr:y>
    </cdr:from>
    <cdr:to>
      <cdr:x>0.16936</cdr:x>
      <cdr:y>0.06089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936104" y="159829"/>
          <a:ext cx="576099" cy="720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0.08871</cdr:x>
      <cdr:y>0</cdr:y>
    </cdr:from>
    <cdr:to>
      <cdr:x>0.16496</cdr:x>
      <cdr:y>0.05673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="" xmlns:a16="http://schemas.microsoft.com/office/drawing/2014/main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792088" y="-1259793"/>
          <a:ext cx="680836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+ 392,5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0.25806</cdr:x>
      <cdr:y>0.49584</cdr:y>
    </cdr:from>
    <cdr:to>
      <cdr:x>0.31452</cdr:x>
      <cdr:y>0.51475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="" xmlns:a16="http://schemas.microsoft.com/office/drawing/2014/main" id="{572C12C7-0623-4ABB-B9D0-5D0F31D7000A}"/>
            </a:ext>
          </a:extLst>
        </cdr:cNvPr>
        <cdr:cNvCxnSpPr/>
      </cdr:nvCxnSpPr>
      <cdr:spPr>
        <a:xfrm xmlns:a="http://schemas.openxmlformats.org/drawingml/2006/main" flipV="1">
          <a:off x="2304256" y="1888021"/>
          <a:ext cx="504131" cy="720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</cdr:x>
      <cdr:y>0.43911</cdr:y>
    </cdr:from>
    <cdr:to>
      <cdr:x>0.31539</cdr:x>
      <cdr:y>0.49584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="" xmlns:a16="http://schemas.microsoft.com/office/drawing/2014/main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232248" y="1671997"/>
          <a:ext cx="583867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35,7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0.38306</cdr:x>
      <cdr:y>0.47693</cdr:y>
    </cdr:from>
    <cdr:to>
      <cdr:x>0.4879</cdr:x>
      <cdr:y>0.53366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="" xmlns:a16="http://schemas.microsoft.com/office/drawing/2014/main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420368" y="1816013"/>
          <a:ext cx="936116" cy="216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+ 20,6</a:t>
          </a:r>
        </a:p>
        <a:p xmlns:a="http://schemas.openxmlformats.org/drawingml/2006/main">
          <a:endParaRPr lang="ru-RU" sz="1000" dirty="0" smtClean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="" xmlns:a16="http://schemas.microsoft.com/office/drawing/2014/main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0.54032</cdr:x>
      <cdr:y>0.43911</cdr:y>
    </cdr:from>
    <cdr:to>
      <cdr:x>0.60484</cdr:x>
      <cdr:y>0.48917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="" xmlns:a16="http://schemas.microsoft.com/office/drawing/2014/main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4824536" y="1671997"/>
          <a:ext cx="576099" cy="1906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23,9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0.66935</cdr:x>
      <cdr:y>0.40129</cdr:y>
    </cdr:from>
    <cdr:to>
      <cdr:x>0.7398</cdr:x>
      <cdr:y>0.45803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="" xmlns:a16="http://schemas.microsoft.com/office/drawing/2014/main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5976664" y="1527981"/>
          <a:ext cx="629047" cy="216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39,0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0.81452</cdr:x>
      <cdr:y>0.43911</cdr:y>
    </cdr:from>
    <cdr:to>
      <cdr:x>0.8871</cdr:x>
      <cdr:y>0.49584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="" xmlns:a16="http://schemas.microsoft.com/office/drawing/2014/main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272808" y="1671997"/>
          <a:ext cx="648066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+ 3,3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0.40323</cdr:x>
      <cdr:y>0.53366</cdr:y>
    </cdr:from>
    <cdr:to>
      <cdr:x>0.45161</cdr:x>
      <cdr:y>0.55258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="" xmlns:a16="http://schemas.microsoft.com/office/drawing/2014/main" id="{03A32890-83DE-4086-8CBE-608C92DDD732}"/>
            </a:ext>
          </a:extLst>
        </cdr:cNvPr>
        <cdr:cNvCxnSpPr/>
      </cdr:nvCxnSpPr>
      <cdr:spPr>
        <a:xfrm xmlns:a="http://schemas.openxmlformats.org/drawingml/2006/main" flipV="1">
          <a:off x="3600400" y="2032037"/>
          <a:ext cx="431985" cy="7204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0.54839</cdr:x>
      <cdr:y>0.5</cdr:y>
    </cdr:from>
    <cdr:to>
      <cdr:x>0.59677</cdr:x>
      <cdr:y>0.51475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="" xmlns:a16="http://schemas.microsoft.com/office/drawing/2014/main" id="{92ED387D-A2F9-4812-B4AF-55F11345C807}"/>
            </a:ext>
          </a:extLst>
        </cdr:cNvPr>
        <cdr:cNvCxnSpPr/>
      </cdr:nvCxnSpPr>
      <cdr:spPr>
        <a:xfrm xmlns:a="http://schemas.openxmlformats.org/drawingml/2006/main" flipV="1">
          <a:off x="4896544" y="1903856"/>
          <a:ext cx="432048" cy="5617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0.68548</cdr:x>
      <cdr:y>0.45802</cdr:y>
    </cdr:from>
    <cdr:to>
      <cdr:x>0.73387</cdr:x>
      <cdr:y>0.47693</cdr:y>
    </cdr:to>
    <cdr:cxnSp macro="">
      <cdr:nvCxnSpPr>
        <cdr:cNvPr id="26" name="Прямая со стрелкой 25">
          <a:extLst xmlns:a="http://schemas.openxmlformats.org/drawingml/2006/main">
            <a:ext uri="{FF2B5EF4-FFF2-40B4-BE49-F238E27FC236}">
              <a16:creationId xmlns="" xmlns:a16="http://schemas.microsoft.com/office/drawing/2014/main" id="{79904080-4234-4E52-85B1-2746D059D629}"/>
            </a:ext>
          </a:extLst>
        </cdr:cNvPr>
        <cdr:cNvCxnSpPr/>
      </cdr:nvCxnSpPr>
      <cdr:spPr>
        <a:xfrm xmlns:a="http://schemas.openxmlformats.org/drawingml/2006/main" flipV="1">
          <a:off x="6120680" y="1744005"/>
          <a:ext cx="432074" cy="720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0.82258</cdr:x>
      <cdr:y>0.49584</cdr:y>
    </cdr:from>
    <cdr:to>
      <cdr:x>0.87097</cdr:x>
      <cdr:y>0.51475</cdr:y>
    </cdr:to>
    <cdr:cxnSp macro="">
      <cdr:nvCxnSpPr>
        <cdr:cNvPr id="28" name="Прямая со стрелкой 27">
          <a:extLst xmlns:a="http://schemas.openxmlformats.org/drawingml/2006/main">
            <a:ext uri="{FF2B5EF4-FFF2-40B4-BE49-F238E27FC236}">
              <a16:creationId xmlns="" xmlns:a16="http://schemas.microsoft.com/office/drawing/2014/main" id="{55680128-3CC2-41D8-A3E2-FC4CFDA6F576}"/>
            </a:ext>
          </a:extLst>
        </cdr:cNvPr>
        <cdr:cNvCxnSpPr/>
      </cdr:nvCxnSpPr>
      <cdr:spPr>
        <a:xfrm xmlns:a="http://schemas.openxmlformats.org/drawingml/2006/main" flipV="1">
          <a:off x="7344810" y="1888021"/>
          <a:ext cx="432054" cy="7200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0.15179</cdr:x>
      <cdr:y>0.0823</cdr:y>
    </cdr:from>
    <cdr:to>
      <cdr:x>0.21429</cdr:x>
      <cdr:y>0.09876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224136" y="360040"/>
          <a:ext cx="504056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0.38393</cdr:x>
      <cdr:y>0.59256</cdr:y>
    </cdr:from>
    <cdr:to>
      <cdr:x>0.44643</cdr:x>
      <cdr:y>0.60902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=""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 flipV="1">
          <a:off x="3096344" y="2592288"/>
          <a:ext cx="504056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0.58929</cdr:x>
      <cdr:y>0.60902</cdr:y>
    </cdr:from>
    <cdr:to>
      <cdr:x>0.65178</cdr:x>
      <cdr:y>0.62548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=""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 flipV="1">
          <a:off x="4752528" y="2664296"/>
          <a:ext cx="504021" cy="71991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0.77679</cdr:x>
      <cdr:y>0.26336</cdr:y>
    </cdr:from>
    <cdr:to>
      <cdr:x>0.83929</cdr:x>
      <cdr:y>0.29628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=""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264696" y="1152128"/>
          <a:ext cx="504056" cy="14401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0.13393</cdr:x>
      <cdr:y>0.03292</cdr:y>
    </cdr:from>
    <cdr:to>
      <cdr:x>0.23215</cdr:x>
      <cdr:y>0.08266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=""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1080120" y="144016"/>
          <a:ext cx="792134" cy="2175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+ 1 404,6</a:t>
          </a:r>
        </a:p>
        <a:p xmlns:a="http://schemas.openxmlformats.org/drawingml/2006/main"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0.375</cdr:x>
      <cdr:y>0.54318</cdr:y>
    </cdr:from>
    <cdr:to>
      <cdr:x>0.5</cdr:x>
      <cdr:y>0.59181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=""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3024336" y="2376264"/>
          <a:ext cx="1008112" cy="2127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+ 161,9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0.58929</cdr:x>
      <cdr:y>0.55964</cdr:y>
    </cdr:from>
    <cdr:to>
      <cdr:x>0.66965</cdr:x>
      <cdr:y>0.60826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=""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752528" y="2448272"/>
          <a:ext cx="648095" cy="2126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99,2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0.75893</cdr:x>
      <cdr:y>0.23044</cdr:y>
    </cdr:from>
    <cdr:to>
      <cdr:x>0.83929</cdr:x>
      <cdr:y>0.27906</cdr:y>
    </cdr:to>
    <cdr:sp macro="" textlink="">
      <cdr:nvSpPr>
        <cdr:cNvPr id="14" name="TextBox 1">
          <a:extLst xmlns:a="http://schemas.openxmlformats.org/drawingml/2006/main">
            <a:ext uri="{FF2B5EF4-FFF2-40B4-BE49-F238E27FC236}">
              <a16:creationId xmlns:a16="http://schemas.microsoft.com/office/drawing/2014/main" xmlns="" xmlns:lc="http://schemas.openxmlformats.org/drawingml/2006/lockedCanvas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6120680" y="1008112"/>
          <a:ext cx="648095" cy="2126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+ 709,5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600" b="1" dirty="0" smtClean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квартал 2025 года</a:t>
            </a:r>
            <a:endParaRPr lang="ru-RU" sz="3600" b="1" dirty="0">
              <a:ln w="11430"/>
              <a:solidFill>
                <a:srgbClr val="0058B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квартал 2025-2024 годов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=""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6984643"/>
              </p:ext>
            </p:extLst>
          </p:nvPr>
        </p:nvGraphicFramePr>
        <p:xfrm>
          <a:off x="539552" y="1140301"/>
          <a:ext cx="7696944" cy="4003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="" xmlns:a16="http://schemas.microsoft.com/office/drawing/2014/main" id="{DB0489BD-F728-473C-A4D6-5CA29D06E27E}"/>
              </a:ext>
            </a:extLst>
          </p:cNvPr>
          <p:cNvCxnSpPr>
            <a:cxnSpLocks/>
          </p:cNvCxnSpPr>
          <p:nvPr/>
        </p:nvCxnSpPr>
        <p:spPr>
          <a:xfrm flipV="1">
            <a:off x="6358583" y="2076145"/>
            <a:ext cx="504056" cy="63557"/>
          </a:xfrm>
          <a:prstGeom prst="straightConnector1">
            <a:avLst/>
          </a:prstGeom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=""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=""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5824824"/>
              </p:ext>
            </p:extLst>
          </p:nvPr>
        </p:nvGraphicFramePr>
        <p:xfrm>
          <a:off x="323528" y="1206093"/>
          <a:ext cx="8316924" cy="3883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бюджетам муниципальных образований Орловской области из областного бюджета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3 квартал 202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1115616" y="3062595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+ 45,8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5436096" y="1201729"/>
            <a:ext cx="8823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+ 158,2</a:t>
            </a:r>
            <a:endPara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квартал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–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годов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699991" y="471031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8983251"/>
              </p:ext>
            </p:extLst>
          </p:nvPr>
        </p:nvGraphicFramePr>
        <p:xfrm>
          <a:off x="107504" y="1259793"/>
          <a:ext cx="8928992" cy="380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108520" y="474807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</a:t>
            </a:r>
          </a:p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–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годов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676456" y="4743300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=""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2431402"/>
              </p:ext>
            </p:extLst>
          </p:nvPr>
        </p:nvGraphicFramePr>
        <p:xfrm>
          <a:off x="323528" y="843558"/>
          <a:ext cx="8064896" cy="4374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=""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760" y="540246"/>
            <a:ext cx="4896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748464" y="536917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059582"/>
            <a:ext cx="6048672" cy="3901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129588</TotalTime>
  <Words>199</Words>
  <Application>Microsoft Office PowerPoint</Application>
  <PresentationFormat>Экран (16:9)</PresentationFormat>
  <Paragraphs>71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user</cp:lastModifiedBy>
  <cp:revision>341</cp:revision>
  <cp:lastPrinted>2025-11-10T12:15:31Z</cp:lastPrinted>
  <dcterms:modified xsi:type="dcterms:W3CDTF">2025-11-11T14:31:16Z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