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1.980006610415770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6330.3</c:v>
                </c:pt>
                <c:pt idx="1">
                  <c:v>1987.3</c:v>
                </c:pt>
                <c:pt idx="2">
                  <c:v>4343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2.8050093647556746E-2"/>
                  <c:y val="-1.60689156569187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6391.6</c:v>
                </c:pt>
                <c:pt idx="1">
                  <c:v>2227</c:v>
                </c:pt>
                <c:pt idx="2">
                  <c:v>4164.6000000000004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929472"/>
        <c:axId val="100148352"/>
        <c:axId val="0"/>
      </c:bar3DChart>
      <c:catAx>
        <c:axId val="9992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0148352"/>
        <c:crosses val="autoZero"/>
        <c:auto val="1"/>
        <c:lblAlgn val="ctr"/>
        <c:lblOffset val="100"/>
        <c:noMultiLvlLbl val="0"/>
      </c:catAx>
      <c:valAx>
        <c:axId val="1001483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9992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97836507824287E-2"/>
                  <c:y val="-1.76091947510806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1.1921234340965483E-2"/>
                  <c:y val="-1.7609194751080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7.7903801934465196E-3"/>
                  <c:y val="-1.34666122425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9501474343158604E-4"/>
                  <c:y val="-9.82182980800059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6.2521913149621178E-3"/>
                  <c:y val="-1.4564193160850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5"/>
                <c:pt idx="0">
                  <c:v>482.4</c:v>
                </c:pt>
                <c:pt idx="1">
                  <c:v>465.4</c:v>
                </c:pt>
                <c:pt idx="2">
                  <c:v>688.6</c:v>
                </c:pt>
                <c:pt idx="3">
                  <c:v>2382.5</c:v>
                </c:pt>
                <c:pt idx="4">
                  <c:v>309.39999999999998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743061737728997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8324082316972051E-2"/>
                  <c:y val="-6.5414483587147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1.6797075457224329E-2"/>
                  <c:y val="-1.96235724945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5"/>
                <c:pt idx="0">
                  <c:v>534.20000000000005</c:v>
                </c:pt>
                <c:pt idx="1">
                  <c:v>371.5</c:v>
                </c:pt>
                <c:pt idx="2">
                  <c:v>724.3</c:v>
                </c:pt>
                <c:pt idx="3">
                  <c:v>2491.8000000000002</c:v>
                </c:pt>
                <c:pt idx="4">
                  <c:v>214.3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5791104"/>
        <c:axId val="65792640"/>
        <c:axId val="0"/>
      </c:bar3DChart>
      <c:dateAx>
        <c:axId val="6579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792640"/>
        <c:crosses val="autoZero"/>
        <c:auto val="0"/>
        <c:lblOffset val="100"/>
        <c:baseTimeUnit val="days"/>
      </c:dateAx>
      <c:valAx>
        <c:axId val="657926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791104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4.2669990072787484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1087.3</c:v>
                </c:pt>
                <c:pt idx="1">
                  <c:v>87.6</c:v>
                </c:pt>
                <c:pt idx="2">
                  <c:v>11.6</c:v>
                </c:pt>
                <c:pt idx="3">
                  <c:v>126.9</c:v>
                </c:pt>
                <c:pt idx="4">
                  <c:v>221.3</c:v>
                </c:pt>
                <c:pt idx="5">
                  <c:v>122.4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1080.5999999999999</c:v>
                </c:pt>
                <c:pt idx="1">
                  <c:v>127.7</c:v>
                </c:pt>
                <c:pt idx="2">
                  <c:v>14.1</c:v>
                </c:pt>
                <c:pt idx="3">
                  <c:v>134.6</c:v>
                </c:pt>
                <c:pt idx="4">
                  <c:v>230.7</c:v>
                </c:pt>
                <c:pt idx="5">
                  <c:v>173.9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86090112"/>
        <c:axId val="86091648"/>
        <c:axId val="0"/>
      </c:bar3DChart>
      <c:catAx>
        <c:axId val="8609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6091648"/>
        <c:crosses val="autoZero"/>
        <c:auto val="1"/>
        <c:lblAlgn val="ctr"/>
        <c:lblOffset val="100"/>
        <c:tickLblSkip val="1"/>
        <c:noMultiLvlLbl val="0"/>
      </c:catAx>
      <c:valAx>
        <c:axId val="860916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8609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квартал 2024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1023080768803466E-2"/>
                  <c:y val="-1.7418341239020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046161537606933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97806592918247E-2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747258241147809E-3"/>
                  <c:y val="-1.7418341239020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5704.7</c:v>
                </c:pt>
                <c:pt idx="1">
                  <c:v>530</c:v>
                </c:pt>
                <c:pt idx="2">
                  <c:v>524.20000000000005</c:v>
                </c:pt>
                <c:pt idx="3">
                  <c:v>3813.1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квартал 2025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4172532417033028E-2"/>
                  <c:y val="-2.03213981121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321984065262648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7321984065262589E-2"/>
                  <c:y val="-8.7091706195100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046161537606933E-2"/>
                  <c:y val="-1.451528436585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5892.7</c:v>
                </c:pt>
                <c:pt idx="1">
                  <c:v>457</c:v>
                </c:pt>
                <c:pt idx="2">
                  <c:v>294.60000000000002</c:v>
                </c:pt>
                <c:pt idx="3">
                  <c:v>4296.2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1008384"/>
        <c:axId val="91010176"/>
        <c:axId val="0"/>
      </c:bar3DChart>
      <c:catAx>
        <c:axId val="91008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1010176"/>
        <c:crosses val="autoZero"/>
        <c:auto val="1"/>
        <c:lblAlgn val="ctr"/>
        <c:lblOffset val="100"/>
        <c:tickLblSkip val="1"/>
        <c:noMultiLvlLbl val="0"/>
      </c:catAx>
      <c:valAx>
        <c:axId val="91010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91008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0.03944</cdr:y>
    </cdr:from>
    <cdr:to>
      <cdr:x>0.29002</cdr:x>
      <cdr:y>0.05766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728192" y="155843"/>
          <a:ext cx="504053" cy="72014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0.36743</cdr:y>
    </cdr:from>
    <cdr:to>
      <cdr:x>0.58004</cdr:x>
      <cdr:y>0.43363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451987"/>
          <a:ext cx="792092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239,7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0.75602</cdr:x>
      <cdr:y>0.18762</cdr:y>
    </cdr:from>
    <cdr:to>
      <cdr:x>0.86828</cdr:x>
      <cdr:y>0.25382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819031" y="741433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178,4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0.49584</cdr:x>
      <cdr:y>0.4221</cdr:y>
    </cdr:from>
    <cdr:to>
      <cdr:x>0.55375</cdr:x>
      <cdr:y>0.441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668011"/>
          <a:ext cx="445730" cy="74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0.21517</cdr:x>
      <cdr:y>0</cdr:y>
    </cdr:from>
    <cdr:to>
      <cdr:x>0.29002</cdr:x>
      <cdr:y>0.06231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656184" y="-1191771"/>
          <a:ext cx="576116" cy="246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+ 61,3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0.1129</cdr:x>
      <cdr:y>0.50005</cdr:y>
    </cdr:from>
    <cdr:to>
      <cdr:x>0.16415</cdr:x>
      <cdr:y>0.51934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939006" y="1941721"/>
          <a:ext cx="426243" cy="7490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0.27706</cdr:x>
      <cdr:y>0.48852</cdr:y>
    </cdr:from>
    <cdr:to>
      <cdr:x>0.32035</cdr:x>
      <cdr:y>0.53505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2304256" y="1896967"/>
          <a:ext cx="360040" cy="18068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0.28571</cdr:x>
      <cdr:y>0.45322</cdr:y>
    </cdr:from>
    <cdr:to>
      <cdr:x>0.36593</cdr:x>
      <cdr:y>0.51179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376264" y="1759875"/>
          <a:ext cx="667184" cy="227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- 93,9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0.41558</cdr:x>
      <cdr:y>0.38584</cdr:y>
    </cdr:from>
    <cdr:to>
      <cdr:x>0.49996</cdr:x>
      <cdr:y>0.45228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456384" y="1498265"/>
          <a:ext cx="70178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+ 35,7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0.77056</cdr:x>
      <cdr:y>0.51179</cdr:y>
    </cdr:from>
    <cdr:to>
      <cdr:x>0.84786</cdr:x>
      <cdr:y>0.58103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408712" y="1987307"/>
          <a:ext cx="642899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95,1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0.4329</cdr:x>
      <cdr:y>0.42587</cdr:y>
    </cdr:from>
    <cdr:to>
      <cdr:x>0.50216</cdr:x>
      <cdr:y>0.46296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3600400" y="1653685"/>
          <a:ext cx="576030" cy="14402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0.5896</cdr:x>
      <cdr:y>0.02344</cdr:y>
    </cdr:from>
    <cdr:to>
      <cdr:x>0.64713</cdr:x>
      <cdr:y>0.05965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4903678" y="91014"/>
          <a:ext cx="478473" cy="14060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0.77056</cdr:x>
      <cdr:y>0.55568</cdr:y>
    </cdr:from>
    <cdr:to>
      <cdr:x>0.81385</cdr:x>
      <cdr:y>0.58009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408712" y="2157745"/>
          <a:ext cx="360040" cy="9478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0.12097</cdr:x>
      <cdr:y>0.06089</cdr:y>
    </cdr:from>
    <cdr:to>
      <cdr:x>0.17742</cdr:x>
      <cdr:y>0.0798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>
          <a:off x="1080120" y="231837"/>
          <a:ext cx="504056" cy="72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0.12097</cdr:x>
      <cdr:y>0.01146</cdr:y>
    </cdr:from>
    <cdr:to>
      <cdr:x>0.19722</cdr:x>
      <cdr:y>0.06819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1080120" y="43633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- 6,7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0.49584</cdr:y>
    </cdr:from>
    <cdr:to>
      <cdr:x>0.31452</cdr:x>
      <cdr:y>0.51475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1888021"/>
          <a:ext cx="504131" cy="7200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0.43911</cdr:y>
    </cdr:from>
    <cdr:to>
      <cdr:x>0.31539</cdr:x>
      <cdr:y>0.49584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671997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40,1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0.38195</cdr:x>
      <cdr:y>0.49584</cdr:y>
    </cdr:from>
    <cdr:to>
      <cdr:x>0.48679</cdr:x>
      <cdr:y>0.55257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410408" y="1888021"/>
          <a:ext cx="93611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+ 2,5</a:t>
          </a:r>
        </a:p>
        <a:p xmlns:a="http://schemas.openxmlformats.org/drawingml/2006/main">
          <a:endParaRPr lang="en-US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0.43911</cdr:y>
    </cdr:from>
    <cdr:to>
      <cdr:x>0.60484</cdr:x>
      <cdr:y>0.48917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71997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7,7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0.66935</cdr:x>
      <cdr:y>0.38237</cdr:y>
    </cdr:from>
    <cdr:to>
      <cdr:x>0.7398</cdr:x>
      <cdr:y>0.43911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76664" y="1455973"/>
          <a:ext cx="629047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9,4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0.79839</cdr:x>
      <cdr:y>0.43911</cdr:y>
    </cdr:from>
    <cdr:to>
      <cdr:x>0.87097</cdr:x>
      <cdr:y>0.49584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128792" y="1671997"/>
          <a:ext cx="64806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51,5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0.55257</cdr:y>
    </cdr:from>
    <cdr:to>
      <cdr:x>0.45161</cdr:x>
      <cdr:y>0.57149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2104045"/>
          <a:ext cx="432048" cy="7203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0.43911</cdr:y>
    </cdr:from>
    <cdr:to>
      <cdr:x>0.73387</cdr:x>
      <cdr:y>0.45802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671997"/>
          <a:ext cx="432074" cy="720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0.82258</cdr:x>
      <cdr:y>0.47693</cdr:y>
    </cdr:from>
    <cdr:to>
      <cdr:x>0.87097</cdr:x>
      <cdr:y>0.51475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344816" y="1816013"/>
          <a:ext cx="432068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0.15179</cdr:x>
      <cdr:y>0.03919</cdr:y>
    </cdr:from>
    <cdr:to>
      <cdr:x>0.21429</cdr:x>
      <cdr:y>0.05565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224136" y="171425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0.59256</cdr:y>
    </cdr:from>
    <cdr:to>
      <cdr:x>0.44643</cdr:x>
      <cdr:y>0.62548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96344" y="2592288"/>
          <a:ext cx="504056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0.60902</cdr:y>
    </cdr:from>
    <cdr:to>
      <cdr:x>0.65179</cdr:x>
      <cdr:y>0.64194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680520" y="2664296"/>
          <a:ext cx="576064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0.19752</cdr:y>
    </cdr:from>
    <cdr:to>
      <cdr:x>0.83036</cdr:x>
      <cdr:y>0.23044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864096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0.13393</cdr:x>
      <cdr:y>0</cdr:y>
    </cdr:from>
    <cdr:to>
      <cdr:x>0.23215</cdr:x>
      <cdr:y>0.04974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080120" y="-843558"/>
          <a:ext cx="792134" cy="217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+ 188,0</a:t>
          </a: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0.40179</cdr:x>
      <cdr:y>0.55964</cdr:y>
    </cdr:from>
    <cdr:to>
      <cdr:x>0.52679</cdr:x>
      <cdr:y>0.60827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240360" y="2448272"/>
          <a:ext cx="1008112" cy="21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73,0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0.58929</cdr:x>
      <cdr:y>0.5761</cdr:y>
    </cdr:from>
    <cdr:to>
      <cdr:x>0.66965</cdr:x>
      <cdr:y>0.62472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752528" y="2520280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- 229,6</a:t>
          </a:r>
          <a:endParaRPr lang="ru-RU" sz="1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</cdr:x>
      <cdr:y>0.1646</cdr:y>
    </cdr:from>
    <cdr:to>
      <cdr:x>0.83036</cdr:x>
      <cdr:y>0.21322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xmlns="" xmlns:lc="http://schemas.openxmlformats.org/drawingml/2006/lockedCanvas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6048672" y="720080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+ 483,1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квартал 2025 года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2025-2024 годов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547664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358583" y="2122800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8281565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квартал 202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115616" y="2931790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+ 51,8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004048" y="1165638"/>
            <a:ext cx="882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+ 109,3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2670468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108520" y="474807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квартал 2025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годов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083940"/>
              </p:ext>
            </p:extLst>
          </p:nvPr>
        </p:nvGraphicFramePr>
        <p:xfrm>
          <a:off x="323528" y="843558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896917"/>
            <a:ext cx="6734175" cy="4123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128949</TotalTime>
  <Words>187</Words>
  <Application>Microsoft Office PowerPoint</Application>
  <PresentationFormat>Экран (16:9)</PresentationFormat>
  <Paragraphs>68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289</cp:revision>
  <cp:lastPrinted>2025-05-29T07:55:26Z</cp:lastPrinted>
  <dcterms:modified xsi:type="dcterms:W3CDTF">2025-05-30T11:34:27Z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