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0" r:id="rId2"/>
    <p:sldId id="256" r:id="rId3"/>
    <p:sldId id="257" r:id="rId4"/>
    <p:sldId id="258" r:id="rId5"/>
    <p:sldId id="259" r:id="rId6"/>
    <p:sldId id="260" r:id="rId7"/>
    <p:sldId id="262" r:id="rId8"/>
    <p:sldId id="271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степень качества (высокое качество)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43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38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 w="19050" cap="flat" cmpd="sng" algn="ctr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3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83-4135-B37F-813B2EC5F4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степень качества (надлежащее качество)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rgbClr val="7030A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ln w="19050" cap="flat" cmpd="sng" algn="ctr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82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83-4135-B37F-813B2EC5F4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степень качества (низкое качество)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50000"/>
                  </a:schemeClr>
                </a:gs>
                <a:gs pos="29000">
                  <a:schemeClr val="accent5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400000" scaled="0"/>
            </a:gradFill>
            <a:ln w="19050" cap="flat" cmpd="sng" algn="ctr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8400000" scaled="0"/>
              </a:gra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83-4135-B37F-813B2EC5F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-42"/>
        <c:axId val="131282816"/>
        <c:axId val="131284352"/>
      </c:barChart>
      <c:catAx>
        <c:axId val="13128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284352"/>
        <c:crosses val="autoZero"/>
        <c:auto val="1"/>
        <c:lblAlgn val="ctr"/>
        <c:lblOffset val="100"/>
        <c:noMultiLvlLbl val="0"/>
      </c:catAx>
      <c:valAx>
        <c:axId val="13128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28281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3785369801544611"/>
          <c:y val="0.1676237362515276"/>
          <c:w val="0.34934412230185785"/>
          <c:h val="0.6823894567270303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11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муниципальных районов (муниципальных округов, городских округов), которым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степень качества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управления муниципальными финансами в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2024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2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 муниципальных районов (городских округов) с высоким качествов управления муниципальными финаннсами в 2022 году</c:v>
                </c:pt>
              </c:strCache>
            </c:strRef>
          </c:tx>
          <c:spPr>
            <a:solidFill>
              <a:schemeClr val="accent2"/>
            </a:solidFill>
            <a:ln w="400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1257677718348754E-2"/>
                  <c:y val="0.20547397968605724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11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46-47A5-AF2F-4E22EA7D76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46-47A5-AF2F-4E22EA7D7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823488"/>
        <c:axId val="131825024"/>
        <c:axId val="0"/>
      </c:bar3DChart>
      <c:catAx>
        <c:axId val="131823488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31825024"/>
        <c:crosses val="autoZero"/>
        <c:auto val="1"/>
        <c:lblAlgn val="ctr"/>
        <c:lblOffset val="100"/>
        <c:noMultiLvlLbl val="0"/>
      </c:catAx>
      <c:valAx>
        <c:axId val="131825024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3182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муниципальных районов (городских округов,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муниципальных округов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которым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степень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качества управления муниципальными финансами в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2024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4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400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612878404457112E-2"/>
                  <c:y val="0.14569641588628313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1F-442A-A259-69847E2E00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1F-442A-A259-69847E2E0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553920"/>
        <c:axId val="131563904"/>
        <c:axId val="0"/>
      </c:bar3DChart>
      <c:catAx>
        <c:axId val="131553920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31563904"/>
        <c:crosses val="autoZero"/>
        <c:auto val="1"/>
        <c:lblAlgn val="ctr"/>
        <c:lblOffset val="100"/>
        <c:noMultiLvlLbl val="0"/>
      </c:catAx>
      <c:valAx>
        <c:axId val="131563904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3155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муниципальных районов (муниципальных округов, городских округов),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которым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III 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степень качества управления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муниципальными финансами в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2024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 w="400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7.6583923625344313E-3"/>
                  <c:y val="0.15703902027061237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ru-RU" dirty="0" smtClean="0"/>
                      <a:t>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10-4247-8520-CC1AF4A4C9A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10-4247-8520-CC1AF4A4C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019712"/>
        <c:axId val="132021248"/>
        <c:axId val="0"/>
      </c:bar3DChart>
      <c:catAx>
        <c:axId val="132019712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32021248"/>
        <c:crosses val="autoZero"/>
        <c:auto val="1"/>
        <c:lblAlgn val="ctr"/>
        <c:lblOffset val="100"/>
        <c:noMultiLvlLbl val="0"/>
      </c:catAx>
      <c:valAx>
        <c:axId val="132021248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3201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143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</c:spPr>
          <c:invertIfNegative val="0"/>
          <c:dLbls>
            <c:numFmt formatCode="#,##0.0" sourceLinked="0"/>
            <c:txPr>
              <a:bodyPr rot="-5400000" vert="horz"/>
              <a:lstStyle/>
              <a:p>
                <a:pPr algn="ctr">
                  <a:defRPr lang="ru-RU" sz="1100" b="0" i="1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#,##0.0</c:formatCode>
                <c:ptCount val="27"/>
                <c:pt idx="0">
                  <c:v>80.063483949979485</c:v>
                </c:pt>
                <c:pt idx="1">
                  <c:v>82.218601477641243</c:v>
                </c:pt>
                <c:pt idx="2">
                  <c:v>85.986705766223508</c:v>
                </c:pt>
                <c:pt idx="3">
                  <c:v>84.726273011488388</c:v>
                </c:pt>
                <c:pt idx="4">
                  <c:v>50.030938286657864</c:v>
                </c:pt>
                <c:pt idx="6">
                  <c:v>71.956697669844232</c:v>
                </c:pt>
                <c:pt idx="7">
                  <c:v>70.795146547930102</c:v>
                </c:pt>
                <c:pt idx="8">
                  <c:v>69.14885092220247</c:v>
                </c:pt>
                <c:pt idx="9">
                  <c:v>82.8613073562625</c:v>
                </c:pt>
                <c:pt idx="10">
                  <c:v>62.607593445656548</c:v>
                </c:pt>
                <c:pt idx="11">
                  <c:v>85.48612852003329</c:v>
                </c:pt>
                <c:pt idx="12">
                  <c:v>72.940579575936823</c:v>
                </c:pt>
                <c:pt idx="13">
                  <c:v>76.419825247299002</c:v>
                </c:pt>
                <c:pt idx="14">
                  <c:v>77.130727486222725</c:v>
                </c:pt>
                <c:pt idx="15">
                  <c:v>77.686959603229326</c:v>
                </c:pt>
                <c:pt idx="16">
                  <c:v>74.683325995321027</c:v>
                </c:pt>
                <c:pt idx="17">
                  <c:v>81.846089176187164</c:v>
                </c:pt>
                <c:pt idx="18">
                  <c:v>81.60168083069135</c:v>
                </c:pt>
                <c:pt idx="19">
                  <c:v>64.896790498461272</c:v>
                </c:pt>
                <c:pt idx="20">
                  <c:v>82.631062714881395</c:v>
                </c:pt>
                <c:pt idx="21">
                  <c:v>72.683584355804712</c:v>
                </c:pt>
                <c:pt idx="22">
                  <c:v>93.945827673898506</c:v>
                </c:pt>
                <c:pt idx="23">
                  <c:v>78.163062625458807</c:v>
                </c:pt>
                <c:pt idx="24">
                  <c:v>85.663212990710662</c:v>
                </c:pt>
                <c:pt idx="25">
                  <c:v>80.438040524254362</c:v>
                </c:pt>
                <c:pt idx="26">
                  <c:v>75.877873514407028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059C-4469-994F-2DA2302883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059C-4469-994F-2DA23028836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059C-4469-994F-2DA23028836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059C-4469-994F-2DA23028836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059C-4469-994F-2DA23028836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059C-4469-994F-2DA23028836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059C-4469-994F-2DA23028836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059C-4469-994F-2DA23028836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3-059C-4469-994F-2DA230288364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059C-4469-994F-2DA230288364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059C-4469-994F-2DA23028836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059C-4469-994F-2DA230288364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059C-4469-994F-2DA230288364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059C-4469-994F-2DA230288364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059C-4469-994F-2DA230288364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059C-4469-994F-2DA230288364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059C-4469-994F-2DA230288364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059C-4469-994F-2DA230288364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059C-4469-994F-2DA230288364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059C-4469-994F-2DA230288364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F-059C-4469-994F-2DA230288364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059C-4469-994F-2DA230288364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059C-4469-994F-2DA230288364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059C-4469-994F-2DA230288364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3-059C-4469-994F-2DA230288364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059C-4469-994F-2DA230288364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5-059C-4469-994F-2DA230288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518016"/>
        <c:axId val="146519552"/>
      </c:barChart>
      <c:catAx>
        <c:axId val="14651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i="0"/>
            </a:pPr>
            <a:endParaRPr lang="ru-RU"/>
          </a:p>
        </c:txPr>
        <c:crossAx val="146519552"/>
        <c:crossesAt val="0"/>
        <c:auto val="1"/>
        <c:lblAlgn val="ctr"/>
        <c:lblOffset val="100"/>
        <c:noMultiLvlLbl val="0"/>
      </c:catAx>
      <c:valAx>
        <c:axId val="146519552"/>
        <c:scaling>
          <c:orientation val="minMax"/>
          <c:max val="1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651801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66291384290634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74000"/>
                  </a:schemeClr>
                </a:gs>
                <a:gs pos="49000">
                  <a:schemeClr val="accent5">
                    <a:tint val="96000"/>
                    <a:shade val="84000"/>
                    <a:satMod val="110000"/>
                  </a:schemeClr>
                </a:gs>
                <a:gs pos="100000">
                  <a:schemeClr val="accent5">
                    <a:shade val="55000"/>
                    <a:satMod val="150000"/>
                  </a:schemeClr>
                </a:gs>
                <a:gs pos="98000">
                  <a:schemeClr val="accent5">
                    <a:tint val="98000"/>
                    <a:shade val="90000"/>
                    <a:satMod val="128000"/>
                  </a:schemeClr>
                </a:gs>
                <a:gs pos="100000">
                  <a:schemeClr val="accent5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5"/>
              </a:solidFill>
              <a:prstDash val="solid"/>
            </a:ln>
            <a:effectLst>
              <a:outerShdw blurRad="39000" dist="25400" dir="5400000" rotWithShape="0">
                <a:schemeClr val="accent5">
                  <a:shade val="33000"/>
                  <a:alpha val="83000"/>
                </a:scheme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0"/>
              <a:lstStyle/>
              <a:p>
                <a:pPr>
                  <a:defRPr sz="1100" b="0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Мценск</c:v>
                </c:pt>
                <c:pt idx="2">
                  <c:v>Дмитровский район</c:v>
                </c:pt>
                <c:pt idx="3">
                  <c:v>Малоархангельский район</c:v>
                </c:pt>
                <c:pt idx="4">
                  <c:v>Новосильский район</c:v>
                </c:pt>
                <c:pt idx="5">
                  <c:v>Урицкий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16.5</c:v>
                </c:pt>
                <c:pt idx="1">
                  <c:v>11</c:v>
                </c:pt>
                <c:pt idx="2">
                  <c:v>6.3</c:v>
                </c:pt>
                <c:pt idx="3">
                  <c:v>1.7</c:v>
                </c:pt>
                <c:pt idx="4">
                  <c:v>5.9</c:v>
                </c:pt>
                <c:pt idx="5">
                  <c:v>4</c:v>
                </c:pt>
                <c:pt idx="6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B93-402B-8ECA-FB5553637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15552"/>
        <c:axId val="132222976"/>
      </c:barChart>
      <c:catAx>
        <c:axId val="13221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143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22976"/>
        <c:crossesAt val="0"/>
        <c:auto val="1"/>
        <c:lblAlgn val="ctr"/>
        <c:lblOffset val="100"/>
        <c:noMultiLvlLbl val="0"/>
      </c:catAx>
      <c:valAx>
        <c:axId val="132222976"/>
        <c:scaling>
          <c:orientation val="minMax"/>
        </c:scaling>
        <c:delete val="0"/>
        <c:axPos val="l"/>
        <c:majorGridlines>
          <c:spPr>
            <a:ln w="1143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1143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1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143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68079062994964E-2"/>
          <c:y val="0.10359162358618289"/>
          <c:w val="0.90142723616608278"/>
          <c:h val="0.55494455671278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1000">
                  <a:schemeClr val="accent4">
                    <a:tint val="74000"/>
                  </a:schemeClr>
                </a:gs>
                <a:gs pos="79595">
                  <a:srgbClr val="715594"/>
                </a:gs>
                <a:gs pos="97000">
                  <a:schemeClr val="accent4">
                    <a:tint val="96000"/>
                    <a:shade val="84000"/>
                    <a:satMod val="110000"/>
                  </a:schemeClr>
                </a:gs>
                <a:gs pos="100000">
                  <a:schemeClr val="accent4">
                    <a:shade val="55000"/>
                    <a:satMod val="150000"/>
                  </a:schemeClr>
                </a:gs>
                <a:gs pos="100000">
                  <a:schemeClr val="accent4">
                    <a:tint val="98000"/>
                    <a:shade val="90000"/>
                    <a:satMod val="128000"/>
                  </a:schemeClr>
                </a:gs>
                <a:gs pos="100000">
                  <a:schemeClr val="accent4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4">
                  <a:shade val="33000"/>
                  <a:alpha val="83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500000"/>
              </a:lightRig>
            </a:scene3d>
            <a:sp3d extrusionH="127000" prstMaterial="powder">
              <a:bevelT w="50800" h="635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100" i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0.0</c:formatCode>
                <c:ptCount val="27"/>
                <c:pt idx="0">
                  <c:v>99.475706495856315</c:v>
                </c:pt>
                <c:pt idx="1">
                  <c:v>102.44606355755799</c:v>
                </c:pt>
                <c:pt idx="2">
                  <c:v>104.97802216697477</c:v>
                </c:pt>
                <c:pt idx="3">
                  <c:v>121.17067249728908</c:v>
                </c:pt>
                <c:pt idx="4">
                  <c:v>101.82986886108797</c:v>
                </c:pt>
                <c:pt idx="5">
                  <c:v>103.66842758006929</c:v>
                </c:pt>
                <c:pt idx="6">
                  <c:v>100.05766908985309</c:v>
                </c:pt>
                <c:pt idx="7">
                  <c:v>102.96424308979182</c:v>
                </c:pt>
                <c:pt idx="8">
                  <c:v>117.25952443657985</c:v>
                </c:pt>
                <c:pt idx="9">
                  <c:v>109.09879728508704</c:v>
                </c:pt>
                <c:pt idx="10">
                  <c:v>110.46972795390452</c:v>
                </c:pt>
                <c:pt idx="11">
                  <c:v>102.48081872467426</c:v>
                </c:pt>
                <c:pt idx="12">
                  <c:v>113.1801303219592</c:v>
                </c:pt>
                <c:pt idx="13">
                  <c:v>101.47771958825429</c:v>
                </c:pt>
                <c:pt idx="14">
                  <c:v>110.50481766757146</c:v>
                </c:pt>
                <c:pt idx="15">
                  <c:v>109.93957930641982</c:v>
                </c:pt>
                <c:pt idx="16">
                  <c:v>110.97490191512892</c:v>
                </c:pt>
                <c:pt idx="17">
                  <c:v>119.38696317270737</c:v>
                </c:pt>
                <c:pt idx="18">
                  <c:v>100.00342933154658</c:v>
                </c:pt>
                <c:pt idx="19">
                  <c:v>101.5555101394727</c:v>
                </c:pt>
                <c:pt idx="20">
                  <c:v>110.86045315272328</c:v>
                </c:pt>
                <c:pt idx="21">
                  <c:v>101.62452220444021</c:v>
                </c:pt>
                <c:pt idx="22">
                  <c:v>108.95168081376818</c:v>
                </c:pt>
                <c:pt idx="23">
                  <c:v>99.904366232481038</c:v>
                </c:pt>
                <c:pt idx="24">
                  <c:v>110.27637086997446</c:v>
                </c:pt>
                <c:pt idx="25">
                  <c:v>101.07869069063995</c:v>
                </c:pt>
                <c:pt idx="26">
                  <c:v>105.25000776569782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1EC2-495D-AA78-C0761CDD6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1EC2-495D-AA78-C0761CDD6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1EC2-495D-AA78-C0761CDD6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1EC2-495D-AA78-C0761CDD6A0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1EC2-495D-AA78-C0761CDD6A0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1EC2-495D-AA78-C0761CDD6A0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1EC2-495D-AA78-C0761CDD6A0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1EC2-495D-AA78-C0761CDD6A0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3-1EC2-495D-AA78-C0761CDD6A0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1EC2-495D-AA78-C0761CDD6A02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1EC2-495D-AA78-C0761CDD6A02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1EC2-495D-AA78-C0761CDD6A02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1EC2-495D-AA78-C0761CDD6A02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1EC2-495D-AA78-C0761CDD6A02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1EC2-495D-AA78-C0761CDD6A02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1EC2-495D-AA78-C0761CDD6A02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1EC2-495D-AA78-C0761CDD6A02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1EC2-495D-AA78-C0761CDD6A02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1EC2-495D-AA78-C0761CDD6A02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1EC2-495D-AA78-C0761CDD6A02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F-1EC2-495D-AA78-C0761CDD6A02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1EC2-495D-AA78-C0761CDD6A02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1EC2-495D-AA78-C0761CDD6A02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1EC2-495D-AA78-C0761CDD6A02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3-1EC2-495D-AA78-C0761CDD6A02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1EC2-495D-AA78-C0761CDD6A02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5-1EC2-495D-AA78-C0761CDD6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929344"/>
        <c:axId val="147959808"/>
      </c:barChart>
      <c:catAx>
        <c:axId val="14792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47959808"/>
        <c:crossesAt val="0"/>
        <c:auto val="1"/>
        <c:lblAlgn val="ctr"/>
        <c:lblOffset val="100"/>
        <c:noMultiLvlLbl val="0"/>
      </c:catAx>
      <c:valAx>
        <c:axId val="1479598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792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7935627604799E-2"/>
          <c:y val="3.3988575201850502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flip="none" rotWithShape="1">
              <a:gsLst>
                <a:gs pos="0">
                  <a:srgbClr val="BD4643">
                    <a:lumMod val="94000"/>
                    <a:lumOff val="6000"/>
                  </a:srgbClr>
                </a:gs>
                <a:gs pos="0">
                  <a:scrgbClr r="0" g="0" b="0"/>
                </a:gs>
                <a:gs pos="0">
                  <a:scrgbClr r="0" g="0" b="0"/>
                </a:gs>
                <a:gs pos="0">
                  <a:scrgbClr r="0" g="0" b="0"/>
                </a:gs>
                <a:gs pos="51000">
                  <a:srgbClr val="DB9B99"/>
                </a:gs>
                <a:gs pos="30000">
                  <a:srgbClr val="BD4643">
                    <a:lumMod val="75000"/>
                    <a:lumOff val="25000"/>
                  </a:srgbClr>
                </a:gs>
                <a:gs pos="0">
                  <a:scrgbClr r="0" g="0" b="0"/>
                </a:gs>
                <a:gs pos="0">
                  <a:srgbClr val="C0504D"/>
                </a:gs>
                <a:gs pos="0">
                  <a:srgbClr val="C0504D"/>
                </a:gs>
              </a:gsLst>
              <a:lin ang="21594000" scaled="0"/>
              <a:tileRect/>
            </a:gradFill>
            <a:ln w="11430" cap="flat" cmpd="sng" algn="ctr"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  <a:effectLst>
              <a:outerShdw blurRad="39000" dist="25400" dir="5400000" rotWithShape="0">
                <a:schemeClr val="accent2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3"/>
              <c:layout>
                <c:manualLayout>
                  <c:x val="0"/>
                  <c:y val="-7.228021645867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5607901973527032E-3"/>
                  <c:y val="-7.93617578166000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3.1215803947054065E-3"/>
                  <c:y val="-3.22200167140319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lang="ru-RU" sz="1100" b="0" i="1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0.0</c:formatCode>
                <c:ptCount val="27"/>
                <c:pt idx="0">
                  <c:v>18.203268048152662</c:v>
                </c:pt>
                <c:pt idx="1">
                  <c:v>5.4713831320252346</c:v>
                </c:pt>
                <c:pt idx="2">
                  <c:v>20.948042404385106</c:v>
                </c:pt>
                <c:pt idx="3">
                  <c:v>3.1058890291732633</c:v>
                </c:pt>
                <c:pt idx="4">
                  <c:v>12.206037924369459</c:v>
                </c:pt>
                <c:pt idx="5">
                  <c:v>9.1914034938316451</c:v>
                </c:pt>
                <c:pt idx="6">
                  <c:v>11.744855951705372</c:v>
                </c:pt>
                <c:pt idx="7">
                  <c:v>4.8022245018517662</c:v>
                </c:pt>
                <c:pt idx="8">
                  <c:v>6.2922493339365353</c:v>
                </c:pt>
                <c:pt idx="9">
                  <c:v>20.3095505801709</c:v>
                </c:pt>
                <c:pt idx="10">
                  <c:v>49.690085241115547</c:v>
                </c:pt>
                <c:pt idx="11">
                  <c:v>21.289658617746159</c:v>
                </c:pt>
                <c:pt idx="12">
                  <c:v>24.790312422858459</c:v>
                </c:pt>
                <c:pt idx="13">
                  <c:v>16.230723975173962</c:v>
                </c:pt>
                <c:pt idx="14">
                  <c:v>8.7529613263908868</c:v>
                </c:pt>
                <c:pt idx="15">
                  <c:v>2.882061654359406</c:v>
                </c:pt>
                <c:pt idx="16">
                  <c:v>10.014060331556223</c:v>
                </c:pt>
                <c:pt idx="17">
                  <c:v>22.006221224677876</c:v>
                </c:pt>
                <c:pt idx="18">
                  <c:v>1.033194475126368</c:v>
                </c:pt>
                <c:pt idx="19">
                  <c:v>13.969325979251449</c:v>
                </c:pt>
                <c:pt idx="20">
                  <c:v>9.6190916262228914</c:v>
                </c:pt>
                <c:pt idx="21">
                  <c:v>4.5765679227764045</c:v>
                </c:pt>
                <c:pt idx="22">
                  <c:v>23.529256803787753</c:v>
                </c:pt>
                <c:pt idx="23">
                  <c:v>14.053694978075256</c:v>
                </c:pt>
                <c:pt idx="24">
                  <c:v>11.616549997622677</c:v>
                </c:pt>
                <c:pt idx="25">
                  <c:v>28.06630333660295</c:v>
                </c:pt>
                <c:pt idx="26">
                  <c:v>34.475954142164028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C260-45BC-86B4-D14BFCF164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C260-45BC-86B4-D14BFCF164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C260-45BC-86B4-D14BFCF164B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C260-45BC-86B4-D14BFCF164B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C260-45BC-86B4-D14BFCF164B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C260-45BC-86B4-D14BFCF164B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C260-45BC-86B4-D14BFCF164B5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C260-45BC-86B4-D14BFCF164B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3-C260-45BC-86B4-D14BFCF164B5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C260-45BC-86B4-D14BFCF164B5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C260-45BC-86B4-D14BFCF164B5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C260-45BC-86B4-D14BFCF164B5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C260-45BC-86B4-D14BFCF164B5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C260-45BC-86B4-D14BFCF164B5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C260-45BC-86B4-D14BFCF164B5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C260-45BC-86B4-D14BFCF164B5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C260-45BC-86B4-D14BFCF164B5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C260-45BC-86B4-D14BFCF164B5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C260-45BC-86B4-D14BFCF164B5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C260-45BC-86B4-D14BFCF164B5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F-C260-45BC-86B4-D14BFCF164B5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C260-45BC-86B4-D14BFCF164B5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C260-45BC-86B4-D14BFCF164B5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C260-45BC-86B4-D14BFCF164B5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3-C260-45BC-86B4-D14BFCF164B5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C260-45BC-86B4-D14BFCF164B5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5-C260-45BC-86B4-D14BFCF16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383616"/>
        <c:axId val="148385152"/>
      </c:barChart>
      <c:catAx>
        <c:axId val="14838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48385152"/>
        <c:crossesAt val="0"/>
        <c:auto val="1"/>
        <c:lblAlgn val="ctr"/>
        <c:lblOffset val="100"/>
        <c:noMultiLvlLbl val="0"/>
      </c:catAx>
      <c:valAx>
        <c:axId val="14838515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8383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0.36337</cdr:y>
    </cdr:from>
    <cdr:to>
      <cdr:x>0.0708</cdr:x>
      <cdr:y>0.44348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-35496" y="2187985"/>
          <a:ext cx="576064" cy="482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0.00024</cdr:x>
      <cdr:y>0.37183</cdr:y>
    </cdr:from>
    <cdr:to>
      <cdr:x>0.0531</cdr:x>
      <cdr:y>0.45193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977" y="2238915"/>
          <a:ext cx="430071" cy="482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B836-24D2-44C7-8AD2-2790FE5CD14A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4017-7E27-432C-9A72-046D69C2A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3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59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256584" cy="432048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Качества управления муниципальными финансами муниципальных районов (муниципальных округов, городских округов) Орловской области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07614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6074" y="332656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Результаты мониторинга соблюдения муниципальными районами (муниципальными округами, городскими округами) требований бюджетного законодательства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3058" y="2270146"/>
            <a:ext cx="2808312" cy="1080120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Превышение норматива формирования расходов на содержание органов местного самоуправления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19672" y="3350266"/>
            <a:ext cx="648072" cy="48825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1005" y="3861048"/>
            <a:ext cx="2565927" cy="1080120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Колпнянский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Свердловский район</a:t>
            </a:r>
          </a:p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Хотынецкий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08408" y="1792516"/>
            <a:ext cx="3168352" cy="1980220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Несоблюдение органами местного самоуправления условий предоставления межбюджетных трансфертов из областного бюджета в течение отчетного финансового года по плановым назначениям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724128" y="3772736"/>
            <a:ext cx="648072" cy="48825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8590" y="4260990"/>
            <a:ext cx="2939148" cy="1960018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Глазуновский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Колпнянский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Малоархангельский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Новодеревеньковский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Новосильский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Свердловский район</a:t>
            </a:r>
          </a:p>
          <a:p>
            <a:pPr algn="ctr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Хотынецкий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район</a:t>
            </a:r>
          </a:p>
        </p:txBody>
      </p:sp>
    </p:spTree>
    <p:extLst>
      <p:ext uri="{BB962C8B-B14F-4D97-AF65-F5344CB8AC3E}">
        <p14:creationId xmlns:p14="http://schemas.microsoft.com/office/powerpoint/2010/main" val="318052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55160" cy="100811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Рейтинг муниципальных районов (муниципальных округов, городских округов) Орловской области по качеству управления муниципальными финансами за </a:t>
            </a:r>
            <a:r>
              <a:rPr lang="ru-RU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2024 </a:t>
            </a:r>
            <a:r>
              <a:rPr lang="ru-RU" sz="1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</a:t>
            </a:r>
            <a:endParaRPr lang="ru-RU" sz="1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92906778"/>
              </p:ext>
            </p:extLst>
          </p:nvPr>
        </p:nvGraphicFramePr>
        <p:xfrm>
          <a:off x="992158" y="1988840"/>
          <a:ext cx="694413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-979098" y="3509464"/>
            <a:ext cx="3203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Количество муниципальных районов (муниципальных округов, городских округов) </a:t>
            </a:r>
          </a:p>
        </p:txBody>
      </p:sp>
    </p:spTree>
    <p:extLst>
      <p:ext uri="{BB962C8B-B14F-4D97-AF65-F5344CB8AC3E}">
        <p14:creationId xmlns:p14="http://schemas.microsoft.com/office/powerpoint/2010/main" val="393833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1"/>
            <a:ext cx="7211144" cy="1015961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 </a:t>
            </a:r>
            <a:r>
              <a:rPr lang="en-US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КАЧЕСТВА управления муниципальными финансами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4572000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/>
              <a:t>город Ливны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/>
              <a:t>Город Мценск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/>
              <a:t>Орловский муниципальный округ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/>
              <a:t>Дмитровский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Залегощенский</a:t>
            </a:r>
            <a:r>
              <a:rPr lang="ru-RU" sz="1400" b="1" dirty="0" smtClean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Краснозоренский</a:t>
            </a:r>
            <a:r>
              <a:rPr lang="ru-RU" sz="1400" b="1" dirty="0" smtClean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Кромской</a:t>
            </a:r>
            <a:r>
              <a:rPr lang="ru-RU" sz="1400" b="1" dirty="0" smtClean="0"/>
              <a:t> </a:t>
            </a:r>
            <a:r>
              <a:rPr lang="ru-RU" sz="1400" b="1" dirty="0"/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Ливенский</a:t>
            </a:r>
            <a:r>
              <a:rPr lang="ru-RU" sz="1400" b="1" dirty="0" smtClean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Мценский</a:t>
            </a:r>
            <a:r>
              <a:rPr lang="ru-RU" sz="1400" b="1" dirty="0" smtClean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Сосковский</a:t>
            </a:r>
            <a:r>
              <a:rPr lang="ru-RU" sz="1400" b="1" dirty="0" smtClean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/>
              <a:t>Урицкий район</a:t>
            </a:r>
            <a:endParaRPr lang="ru-RU" sz="1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1480240"/>
              </p:ext>
            </p:extLst>
          </p:nvPr>
        </p:nvGraphicFramePr>
        <p:xfrm>
          <a:off x="3995936" y="2564904"/>
          <a:ext cx="4032448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65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926" y="116632"/>
            <a:ext cx="7242048" cy="100811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</a:t>
            </a:r>
            <a:r>
              <a:rPr lang="en-US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 качества управления муниципальными финансами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821" y="1412775"/>
            <a:ext cx="40561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>
                <a:solidFill>
                  <a:prstClr val="black"/>
                </a:solidFill>
              </a:rPr>
              <a:t>Болховский </a:t>
            </a:r>
            <a:r>
              <a:rPr lang="ru-RU" sz="1400" b="1" dirty="0">
                <a:solidFill>
                  <a:prstClr val="black"/>
                </a:solidFill>
              </a:rPr>
              <a:t>район 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Глазуновский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район *</a:t>
            </a:r>
            <a:endParaRPr lang="ru-RU" sz="1400" b="1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Должанский</a:t>
            </a:r>
            <a:r>
              <a:rPr lang="ru-RU" sz="1400" b="1" dirty="0" smtClean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>
                <a:solidFill>
                  <a:prstClr val="black"/>
                </a:solidFill>
              </a:rPr>
              <a:t>Знаменский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Колпнянский</a:t>
            </a:r>
            <a:r>
              <a:rPr lang="ru-RU" sz="1400" b="1" dirty="0" smtClean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Корсаковский</a:t>
            </a:r>
            <a:r>
              <a:rPr lang="ru-RU" sz="1400" b="1" dirty="0" smtClean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Новодеревеньковский</a:t>
            </a:r>
            <a:r>
              <a:rPr lang="ru-RU" sz="1400" b="1" dirty="0" smtClean="0">
                <a:solidFill>
                  <a:prstClr val="black"/>
                </a:solidFill>
              </a:rPr>
              <a:t> район *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>
                <a:solidFill>
                  <a:prstClr val="black"/>
                </a:solidFill>
              </a:rPr>
              <a:t>Покровский </a:t>
            </a:r>
            <a:r>
              <a:rPr lang="ru-RU" sz="1400" b="1" dirty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038781"/>
            <a:ext cx="51184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* В соответствии с пунктом 6 приложения 1 к Постановлению Правительства Орловской области от 19 декабря 2017 года № 528 "О проведении оценки качества управления муниципальными финансами и соблюдения муниципальными районами (муниципальными округами, городскими округами) Орловской области требований бюджетного законодательства и законодательства Российской Федерации о налогах и сборах" в случае выявления в муниципальном районе (муниципальном округе, городском округе) Орловской области несоответствия значений индикаторов соблюдения требований бюджетного законодательства </a:t>
            </a:r>
            <a:r>
              <a:rPr lang="ru-RU" sz="1000" dirty="0" smtClean="0"/>
              <a:t>целевым </a:t>
            </a:r>
            <a:r>
              <a:rPr lang="ru-RU" sz="1000" dirty="0"/>
              <a:t>значениям, указанному муниципальному образованию Орловской области не может быть присвоена I Степень качества независимо от Оценки качества.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87764388"/>
              </p:ext>
            </p:extLst>
          </p:nvPr>
        </p:nvGraphicFramePr>
        <p:xfrm>
          <a:off x="3707904" y="1412775"/>
          <a:ext cx="4104456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127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68752" cy="986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 </a:t>
            </a:r>
            <a:r>
              <a:rPr lang="en-US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качества управления муниципальными финансами (ненадлежащее качество управления муниципальными финансами)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33591939"/>
              </p:ext>
            </p:extLst>
          </p:nvPr>
        </p:nvGraphicFramePr>
        <p:xfrm>
          <a:off x="3851920" y="2492896"/>
          <a:ext cx="4176464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0805" y="1340768"/>
            <a:ext cx="2792752" cy="392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endParaRPr lang="ru-RU" b="1" dirty="0">
              <a:solidFill>
                <a:prstClr val="black"/>
              </a:solidFill>
            </a:endParaRPr>
          </a:p>
          <a:p>
            <a:pPr marL="28575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город Орел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Верховский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Малоархангельский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Новосильский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Свердловский </a:t>
            </a:r>
            <a:r>
              <a:rPr lang="ru-RU" sz="1400" b="1" dirty="0" smtClean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Троснянский</a:t>
            </a:r>
            <a:r>
              <a:rPr lang="ru-RU" sz="1400" b="1" dirty="0" smtClean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Хотынецкий</a:t>
            </a:r>
            <a:r>
              <a:rPr lang="ru-RU" sz="1400" b="1" dirty="0" smtClean="0">
                <a:solidFill>
                  <a:prstClr val="black"/>
                </a:solidFill>
              </a:rPr>
              <a:t> район</a:t>
            </a:r>
            <a:endParaRPr lang="ru-RU" sz="1400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 smtClean="0">
                <a:solidFill>
                  <a:prstClr val="black"/>
                </a:solidFill>
              </a:rPr>
              <a:t>Шаблыкинский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4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6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768752" cy="914360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расходов, формируемых в рамках программ, в общем объеме расходов местного бюджета</a:t>
            </a:r>
            <a:b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1661045"/>
              </p:ext>
            </p:extLst>
          </p:nvPr>
        </p:nvGraphicFramePr>
        <p:xfrm>
          <a:off x="0" y="1340768"/>
          <a:ext cx="804811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80528" y="3356992"/>
            <a:ext cx="792088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0346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42048" cy="1143000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Объема планируемых к привлечению бюджетных и коммерческих кредитов, предусмотренных в качестве источника финансирования дефицита бюджета, в общем  Объеме налоговых и неналоговых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108520" y="3356992"/>
            <a:ext cx="790829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99378049"/>
              </p:ext>
            </p:extLst>
          </p:nvPr>
        </p:nvGraphicFramePr>
        <p:xfrm>
          <a:off x="251520" y="1700808"/>
          <a:ext cx="680577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059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992888" cy="648072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налоговым доходам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93644744"/>
              </p:ext>
            </p:extLst>
          </p:nvPr>
        </p:nvGraphicFramePr>
        <p:xfrm>
          <a:off x="0" y="1196752"/>
          <a:ext cx="81369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830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60840" cy="710952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ru-RU" sz="12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фактически поступивших доходов местного бюджета в виде дотации и (или) поступлений налоговых доходов по дополнительным нормативам отчислений в</a:t>
            </a:r>
            <a:br>
              <a:rPr lang="ru-RU" sz="12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объеме доходов местного бюджета, за исключением субвенции из областного бюджета</a:t>
            </a:r>
            <a:br>
              <a:rPr lang="ru-RU" sz="12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20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25058766"/>
              </p:ext>
            </p:extLst>
          </p:nvPr>
        </p:nvGraphicFramePr>
        <p:xfrm>
          <a:off x="-27639" y="836712"/>
          <a:ext cx="81369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404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472</Words>
  <Application>Microsoft Office PowerPoint</Application>
  <PresentationFormat>Экран (4:3)</PresentationFormat>
  <Paragraphs>70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оценка Качества управления муниципальными финансами муниципальных районов (муниципальных округов, городских округов) Орловской области за 2024 год</vt:lpstr>
      <vt:lpstr>Рейтинг муниципальных районов (муниципальных округов, городских округов) Орловской области по качеству управления муниципальными финансами за 2024 год</vt:lpstr>
      <vt:lpstr>Муниципальные районы (муниципальные округа, городские округа) Орловской области, КОТОРЫМ ПРИСВОЕНА I СТЕПЕНЬ КАЧЕСТВА управления муниципальными финансами</vt:lpstr>
      <vt:lpstr>Муниципальные районы (муниципальные округа, городские округа) Орловской области, которым присвоена II степень  качества управления муниципальными финансами</vt:lpstr>
      <vt:lpstr>Муниципальные районы (муниципальные округа, городские округа) Орловской области, которым присвоена III степень качества управления муниципальными финансами (ненадлежащее качество управления муниципальными финансами)</vt:lpstr>
      <vt:lpstr>Удельный вес расходов, формируемых в рамках программ, в общем объеме расходов местного бюджета </vt:lpstr>
      <vt:lpstr>Удельный вес Объема планируемых к привлечению бюджетных и коммерческих кредитов, предусмотренных в качестве источника финансирования дефицита бюджета, в общем  Объеме налоговых и неналоговых доходов</vt:lpstr>
      <vt:lpstr>Исполнение бюджета по налоговым доходам</vt:lpstr>
      <vt:lpstr>Удельный вес фактически поступивших доходов местного бюджета в виде дотации и (или) поступлений налоговых доходов по дополнительным нормативам отчислений в объеме доходов местного бюджета, за исключением субвенции из областного бюджета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управления региональными финансами за 2022 год</dc:title>
  <dc:creator>Жидкова Е.В.</dc:creator>
  <cp:lastModifiedBy>user</cp:lastModifiedBy>
  <cp:revision>117</cp:revision>
  <cp:lastPrinted>2024-04-25T14:04:39Z</cp:lastPrinted>
  <dcterms:created xsi:type="dcterms:W3CDTF">2023-11-28T11:35:58Z</dcterms:created>
  <dcterms:modified xsi:type="dcterms:W3CDTF">2025-05-06T13:56:49Z</dcterms:modified>
</cp:coreProperties>
</file>