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2.xml" ContentType="application/vnd.openxmlformats-officedocument.presentationml.notesSlide+xml"/>
  <Override PartName="/ppt/charts/chart6.xml" ContentType="application/vnd.openxmlformats-officedocument.drawingml.chart+xml"/>
  <Override PartName="/ppt/notesSlides/notesSlide3.xml" ContentType="application/vnd.openxmlformats-officedocument.presentationml.notesSlide+xml"/>
  <Override PartName="/ppt/charts/chart7.xml" ContentType="application/vnd.openxmlformats-officedocument.drawingml.chart+xml"/>
  <Override PartName="/ppt/drawings/drawing1.xml" ContentType="application/vnd.openxmlformats-officedocument.drawingml.chartshapes+xml"/>
  <Override PartName="/ppt/charts/chart8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70" r:id="rId2"/>
    <p:sldId id="256" r:id="rId3"/>
    <p:sldId id="257" r:id="rId4"/>
    <p:sldId id="258" r:id="rId5"/>
    <p:sldId id="259" r:id="rId6"/>
    <p:sldId id="260" r:id="rId7"/>
    <p:sldId id="262" r:id="rId8"/>
    <p:sldId id="271" r:id="rId9"/>
    <p:sldId id="263" r:id="rId10"/>
    <p:sldId id="26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9B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I степень качества (высокое качество)</c:v>
                </c:pt>
              </c:strCache>
            </c:strRef>
          </c:tx>
          <c:spPr>
            <a:solidFill>
              <a:schemeClr val="accent2"/>
            </a:solidFill>
            <a:ln w="19050" cap="flat" cmpd="sng" algn="ctr"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43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  <a:prstDash val="solid"/>
            </a:ln>
            <a:effectLst/>
          </c:spPr>
          <c:invertIfNegative val="0"/>
          <c:dPt>
            <c:idx val="0"/>
            <c:invertIfNegative val="0"/>
            <c:bubble3D val="0"/>
            <c:spPr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38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2700000" scaled="1"/>
                <a:tileRect/>
              </a:gradFill>
              <a:ln w="19050" cap="flat" cmpd="sng" algn="ctr">
                <a:gradFill>
                  <a:gsLst>
                    <a:gs pos="0">
                      <a:schemeClr val="accent1">
                        <a:tint val="66000"/>
                        <a:satMod val="160000"/>
                      </a:schemeClr>
                    </a:gs>
                    <a:gs pos="43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5400000" scaled="0"/>
                </a:gradFill>
                <a:prstDash val="solid"/>
              </a:ln>
              <a:effectLst/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</c:dPt>
          <c:cat>
            <c:strRef>
              <c:f>Лист1!$A$2</c:f>
              <c:strCache>
                <c:ptCount val="1"/>
                <c:pt idx="0">
                  <c:v>2024 год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783-4135-B37F-813B2EC5F4D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II степень качества (надлежащее качество)</c:v>
                </c:pt>
              </c:strCache>
            </c:strRef>
          </c:tx>
          <c:spPr>
            <a:solidFill>
              <a:schemeClr val="accent4"/>
            </a:solidFill>
            <a:ln w="19050" cap="flat" cmpd="sng" algn="ctr">
              <a:solidFill>
                <a:schemeClr val="accent4">
                  <a:shade val="50000"/>
                </a:schemeClr>
              </a:solidFill>
              <a:prstDash val="solid"/>
            </a:ln>
            <a:effectLst/>
          </c:spPr>
          <c:invertIfNegative val="0"/>
          <c:dPt>
            <c:idx val="0"/>
            <c:invertIfNegative val="0"/>
            <c:bubble3D val="0"/>
            <c:spPr>
              <a:gradFill>
                <a:gsLst>
                  <a:gs pos="0">
                    <a:schemeClr val="accent4">
                      <a:lumMod val="40000"/>
                      <a:lumOff val="60000"/>
                    </a:schemeClr>
                  </a:gs>
                  <a:gs pos="100000">
                    <a:srgbClr val="7030A0"/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10800000" scaled="0"/>
              </a:gradFill>
              <a:ln w="19050" cap="flat" cmpd="sng" algn="ctr">
                <a:gradFill>
                  <a:gsLst>
                    <a:gs pos="0">
                      <a:schemeClr val="accent1">
                        <a:tint val="66000"/>
                        <a:satMod val="160000"/>
                      </a:schemeClr>
                    </a:gs>
                    <a:gs pos="82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5400000" scaled="0"/>
                </a:gradFill>
                <a:prstDash val="solid"/>
              </a:ln>
              <a:effectLst/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</c:dPt>
          <c:cat>
            <c:strRef>
              <c:f>Лист1!$A$2</c:f>
              <c:strCache>
                <c:ptCount val="1"/>
                <c:pt idx="0">
                  <c:v>2024 год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783-4135-B37F-813B2EC5F4D0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III степень качества (низкое качество)</c:v>
                </c:pt>
              </c:strCache>
            </c:strRef>
          </c:tx>
          <c:spPr>
            <a:gradFill>
              <a:gsLst>
                <a:gs pos="0">
                  <a:schemeClr val="accent5">
                    <a:lumMod val="50000"/>
                  </a:schemeClr>
                </a:gs>
                <a:gs pos="29000">
                  <a:schemeClr val="accent5">
                    <a:lumMod val="75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8400000" scaled="0"/>
            </a:gradFill>
            <a:ln w="19050" cap="flat" cmpd="sng" algn="ctr"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18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8400000" scaled="0"/>
              </a:gradFill>
              <a:prstDash val="solid"/>
            </a:ln>
            <a:effectLst/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cat>
            <c:strRef>
              <c:f>Лист1!$A$2</c:f>
              <c:strCache>
                <c:ptCount val="1"/>
                <c:pt idx="0">
                  <c:v>2024 год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783-4135-B37F-813B2EC5F4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6"/>
        <c:overlap val="-42"/>
        <c:axId val="131282816"/>
        <c:axId val="131284352"/>
      </c:barChart>
      <c:catAx>
        <c:axId val="1312828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31284352"/>
        <c:crosses val="autoZero"/>
        <c:auto val="1"/>
        <c:lblAlgn val="ctr"/>
        <c:lblOffset val="100"/>
        <c:noMultiLvlLbl val="0"/>
      </c:catAx>
      <c:valAx>
        <c:axId val="1312843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1282816"/>
        <c:crosses val="autoZero"/>
        <c:crossBetween val="between"/>
        <c:majorUnit val="1"/>
      </c:valAx>
    </c:plotArea>
    <c:legend>
      <c:legendPos val="r"/>
      <c:layout>
        <c:manualLayout>
          <c:xMode val="edge"/>
          <c:yMode val="edge"/>
          <c:x val="0.63785369801544611"/>
          <c:y val="0.1676237362515276"/>
          <c:w val="0.34934412230185785"/>
          <c:h val="0.68238945672703033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/>
          <a:lstStyle/>
          <a:p>
            <a: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ru-RU" sz="12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11 </a:t>
            </a:r>
            <a:r>
              <a:rPr lang="ru-RU" sz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муниципальных районов (муниципальных округов, городских округов), которым</a:t>
            </a:r>
            <a:r>
              <a:rPr lang="ru-RU" sz="1200" baseline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 присвоена </a:t>
            </a:r>
            <a:r>
              <a:rPr lang="en-US" sz="1200" baseline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I</a:t>
            </a:r>
            <a:r>
              <a:rPr lang="ru-RU" sz="1200" baseline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 степень качества </a:t>
            </a:r>
            <a:r>
              <a:rPr lang="ru-RU" sz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управления муниципальными финансами в </a:t>
            </a:r>
            <a:r>
              <a:rPr lang="ru-RU" sz="12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2024 </a:t>
            </a:r>
            <a:r>
              <a:rPr lang="ru-RU" sz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году </a:t>
            </a:r>
            <a:endParaRPr lang="ru-RU" sz="1200" dirty="0"/>
          </a:p>
        </c:rich>
      </c:tx>
      <c:layout>
        <c:manualLayout>
          <c:xMode val="edge"/>
          <c:yMode val="edge"/>
          <c:x val="0.12968286445538973"/>
          <c:y val="0.11118937001847923"/>
        </c:manualLayout>
      </c:layout>
      <c:overlay val="0"/>
      <c:spPr>
        <a:solidFill>
          <a:schemeClr val="lt1"/>
        </a:solidFill>
        <a:ln w="40000" cap="flat" cmpd="sng" algn="ctr">
          <a:solidFill>
            <a:schemeClr val="accent2"/>
          </a:solidFill>
          <a:prstDash val="solid"/>
        </a:ln>
        <a:effectLst/>
      </c:spPr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1277919474668301E-2"/>
          <c:y val="0.47886429924598461"/>
          <c:w val="0.93620685172096718"/>
          <c:h val="0.4738170941091552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8 муниципальных районов (городских округов) с высоким качествов управления муниципальными финаннсами в 2022 году</c:v>
                </c:pt>
              </c:strCache>
            </c:strRef>
          </c:tx>
          <c:spPr>
            <a:solidFill>
              <a:schemeClr val="accent2"/>
            </a:solidFill>
            <a:ln w="40000" cap="flat" cmpd="sng" algn="ctr">
              <a:solidFill>
                <a:schemeClr val="accent2">
                  <a:shade val="50000"/>
                </a:schemeClr>
              </a:solidFill>
              <a:prstDash val="solid"/>
            </a:ln>
            <a:effectLst/>
          </c:spPr>
          <c:invertIfNegative val="0"/>
          <c:dLbls>
            <c:dLbl>
              <c:idx val="0"/>
              <c:layout>
                <c:manualLayout>
                  <c:x val="1.1257677718348754E-2"/>
                  <c:y val="0.20547397968605724"/>
                </c:manualLayout>
              </c:layout>
              <c:tx>
                <c:rich>
                  <a:bodyPr/>
                  <a:lstStyle/>
                  <a:p>
                    <a:r>
                      <a:rPr lang="ru-RU" sz="2800" dirty="0" smtClean="0"/>
                      <a:t>11</a:t>
                    </a:r>
                    <a:endParaRPr lang="en-US" sz="28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D46-47A5-AF2F-4E22EA7D76E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D46-47A5-AF2F-4E22EA7D76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31823488"/>
        <c:axId val="131825024"/>
        <c:axId val="0"/>
      </c:bar3DChart>
      <c:catAx>
        <c:axId val="131823488"/>
        <c:scaling>
          <c:orientation val="minMax"/>
        </c:scaling>
        <c:delete val="1"/>
        <c:axPos val="b"/>
        <c:majorGridlines/>
        <c:minorGridlines/>
        <c:numFmt formatCode="General" sourceLinked="0"/>
        <c:majorTickMark val="out"/>
        <c:minorTickMark val="none"/>
        <c:tickLblPos val="nextTo"/>
        <c:crossAx val="131825024"/>
        <c:crosses val="autoZero"/>
        <c:auto val="1"/>
        <c:lblAlgn val="ctr"/>
        <c:lblOffset val="100"/>
        <c:noMultiLvlLbl val="0"/>
      </c:catAx>
      <c:valAx>
        <c:axId val="131825024"/>
        <c:scaling>
          <c:orientation val="minMax"/>
        </c:scaling>
        <c:delete val="1"/>
        <c:axPos val="l"/>
        <c:majorGridlines/>
        <c:minorGridlines/>
        <c:numFmt formatCode="General" sourceLinked="1"/>
        <c:majorTickMark val="out"/>
        <c:minorTickMark val="none"/>
        <c:tickLblPos val="nextTo"/>
        <c:crossAx val="1318234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/>
          <a:lstStyle/>
          <a:p>
            <a: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ru-RU" sz="12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8 </a:t>
            </a:r>
            <a:r>
              <a:rPr lang="ru-RU" sz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муниципальных районов (городских округов,</a:t>
            </a:r>
            <a:r>
              <a:rPr lang="ru-RU" sz="1200" baseline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 муниципальных округов</a:t>
            </a:r>
            <a:r>
              <a:rPr lang="ru-RU" sz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),</a:t>
            </a:r>
            <a:r>
              <a:rPr lang="ru-RU" sz="1200" baseline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 которым присвоена </a:t>
            </a:r>
            <a:r>
              <a:rPr lang="en-US" sz="1200" baseline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II </a:t>
            </a:r>
            <a:r>
              <a:rPr lang="ru-RU" sz="1200" baseline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степень</a:t>
            </a:r>
            <a:r>
              <a:rPr lang="ru-RU" sz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 качества управления муниципальными финансами в </a:t>
            </a:r>
            <a:r>
              <a:rPr lang="ru-RU" sz="12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2024 </a:t>
            </a:r>
            <a:r>
              <a:rPr lang="ru-RU" sz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году </a:t>
            </a:r>
            <a:endParaRPr lang="ru-RU" sz="1200" dirty="0"/>
          </a:p>
        </c:rich>
      </c:tx>
      <c:layout>
        <c:manualLayout>
          <c:xMode val="edge"/>
          <c:yMode val="edge"/>
          <c:x val="0.12968286445538973"/>
          <c:y val="0.11118937001847923"/>
        </c:manualLayout>
      </c:layout>
      <c:overlay val="0"/>
      <c:spPr>
        <a:solidFill>
          <a:schemeClr val="lt1"/>
        </a:solidFill>
        <a:ln w="40000" cap="flat" cmpd="sng" algn="ctr">
          <a:solidFill>
            <a:schemeClr val="accent4"/>
          </a:solidFill>
          <a:prstDash val="solid"/>
        </a:ln>
        <a:effectLst/>
      </c:spPr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1277919474668301E-2"/>
          <c:y val="0.47886429924598461"/>
          <c:w val="0.93620685172096718"/>
          <c:h val="0.4738170941091552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4"/>
            </a:solidFill>
            <a:ln w="40000" cap="flat" cmpd="sng" algn="ctr">
              <a:solidFill>
                <a:schemeClr val="accent4">
                  <a:shade val="50000"/>
                </a:schemeClr>
              </a:solidFill>
              <a:prstDash val="solid"/>
            </a:ln>
            <a:effectLst/>
          </c:spPr>
          <c:invertIfNegative val="0"/>
          <c:dLbls>
            <c:dLbl>
              <c:idx val="0"/>
              <c:layout>
                <c:manualLayout>
                  <c:x val="2.612878404457112E-2"/>
                  <c:y val="0.14569641588628313"/>
                </c:manualLayout>
              </c:layout>
              <c:tx>
                <c:rich>
                  <a:bodyPr/>
                  <a:lstStyle/>
                  <a:p>
                    <a:pPr>
                      <a:defRPr sz="2400"/>
                    </a:pPr>
                    <a:r>
                      <a:rPr lang="ru-RU" dirty="0" smtClean="0"/>
                      <a:t>8</a:t>
                    </a:r>
                    <a:endParaRPr lang="en-US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61F-442A-A259-69847E2E0066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61F-442A-A259-69847E2E00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31553920"/>
        <c:axId val="131563904"/>
        <c:axId val="0"/>
      </c:bar3DChart>
      <c:catAx>
        <c:axId val="131553920"/>
        <c:scaling>
          <c:orientation val="minMax"/>
        </c:scaling>
        <c:delete val="1"/>
        <c:axPos val="b"/>
        <c:majorGridlines/>
        <c:minorGridlines/>
        <c:numFmt formatCode="General" sourceLinked="0"/>
        <c:majorTickMark val="out"/>
        <c:minorTickMark val="none"/>
        <c:tickLblPos val="nextTo"/>
        <c:crossAx val="131563904"/>
        <c:crosses val="autoZero"/>
        <c:auto val="1"/>
        <c:lblAlgn val="ctr"/>
        <c:lblOffset val="100"/>
        <c:noMultiLvlLbl val="0"/>
      </c:catAx>
      <c:valAx>
        <c:axId val="131563904"/>
        <c:scaling>
          <c:orientation val="minMax"/>
        </c:scaling>
        <c:delete val="1"/>
        <c:axPos val="l"/>
        <c:majorGridlines/>
        <c:minorGridlines/>
        <c:numFmt formatCode="General" sourceLinked="1"/>
        <c:majorTickMark val="out"/>
        <c:minorTickMark val="none"/>
        <c:tickLblPos val="nextTo"/>
        <c:crossAx val="1315539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/>
          <a:lstStyle/>
          <a:p>
            <a: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ru-RU" sz="12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8 </a:t>
            </a:r>
            <a:r>
              <a:rPr lang="ru-RU" sz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муниципальных районов (муниципальных округов, городских округов),</a:t>
            </a:r>
            <a:r>
              <a:rPr lang="ru-RU" sz="1200" baseline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 которым присвоена </a:t>
            </a:r>
            <a:r>
              <a:rPr lang="en-US" sz="1200" baseline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III </a:t>
            </a:r>
            <a:r>
              <a:rPr lang="ru-RU" sz="1200" baseline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степень качества управления </a:t>
            </a:r>
            <a:r>
              <a:rPr lang="ru-RU" sz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муниципальными финансами в </a:t>
            </a:r>
            <a:r>
              <a:rPr lang="ru-RU" sz="12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2024 </a:t>
            </a:r>
            <a:r>
              <a:rPr lang="ru-RU" sz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году </a:t>
            </a:r>
            <a:endParaRPr lang="ru-RU" sz="1200" dirty="0"/>
          </a:p>
        </c:rich>
      </c:tx>
      <c:layout>
        <c:manualLayout>
          <c:xMode val="edge"/>
          <c:yMode val="edge"/>
          <c:x val="0.12968286445538973"/>
          <c:y val="0.11118937001847923"/>
        </c:manualLayout>
      </c:layout>
      <c:overlay val="0"/>
      <c:spPr>
        <a:solidFill>
          <a:schemeClr val="lt1"/>
        </a:solidFill>
        <a:ln w="40000" cap="flat" cmpd="sng" algn="ctr">
          <a:solidFill>
            <a:schemeClr val="accent5"/>
          </a:solidFill>
          <a:prstDash val="solid"/>
        </a:ln>
        <a:effectLst/>
      </c:spPr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1277919474668301E-2"/>
          <c:y val="0.47886429924598461"/>
          <c:w val="0.93620685172096718"/>
          <c:h val="0.4738170941091552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5"/>
            </a:solidFill>
            <a:ln w="40000" cap="flat" cmpd="sng" algn="ctr">
              <a:solidFill>
                <a:schemeClr val="accent5">
                  <a:shade val="50000"/>
                </a:schemeClr>
              </a:solidFill>
              <a:prstDash val="solid"/>
            </a:ln>
            <a:effectLst/>
          </c:spPr>
          <c:invertIfNegative val="0"/>
          <c:dLbls>
            <c:dLbl>
              <c:idx val="0"/>
              <c:layout>
                <c:manualLayout>
                  <c:x val="7.6583923625344313E-3"/>
                  <c:y val="0.15703902027061237"/>
                </c:manualLayout>
              </c:layout>
              <c:tx>
                <c:rich>
                  <a:bodyPr/>
                  <a:lstStyle/>
                  <a:p>
                    <a:pPr>
                      <a:defRPr sz="2400"/>
                    </a:pPr>
                    <a:r>
                      <a:rPr lang="ru-RU" dirty="0" smtClean="0"/>
                      <a:t>8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310-4247-8520-CC1AF4A4C9A4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310-4247-8520-CC1AF4A4C9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32019712"/>
        <c:axId val="132021248"/>
        <c:axId val="0"/>
      </c:bar3DChart>
      <c:catAx>
        <c:axId val="132019712"/>
        <c:scaling>
          <c:orientation val="minMax"/>
        </c:scaling>
        <c:delete val="1"/>
        <c:axPos val="b"/>
        <c:majorGridlines/>
        <c:minorGridlines/>
        <c:numFmt formatCode="General" sourceLinked="0"/>
        <c:majorTickMark val="out"/>
        <c:minorTickMark val="none"/>
        <c:tickLblPos val="nextTo"/>
        <c:crossAx val="132021248"/>
        <c:crosses val="autoZero"/>
        <c:auto val="1"/>
        <c:lblAlgn val="ctr"/>
        <c:lblOffset val="100"/>
        <c:noMultiLvlLbl val="0"/>
      </c:catAx>
      <c:valAx>
        <c:axId val="132021248"/>
        <c:scaling>
          <c:orientation val="minMax"/>
        </c:scaling>
        <c:delete val="1"/>
        <c:axPos val="l"/>
        <c:majorGridlines/>
        <c:minorGridlines/>
        <c:numFmt formatCode="General" sourceLinked="1"/>
        <c:majorTickMark val="out"/>
        <c:minorTickMark val="none"/>
        <c:tickLblPos val="nextTo"/>
        <c:crossAx val="1320197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4392968746886047E-2"/>
          <c:y val="2.3442710865166125E-2"/>
          <c:w val="0.90142723616608278"/>
          <c:h val="0.7510985210328181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 w="11430" cap="flat" cmpd="sng" algn="ctr">
              <a:solidFill>
                <a:schemeClr val="accent3">
                  <a:lumMod val="60000"/>
                  <a:lumOff val="40000"/>
                </a:schemeClr>
              </a:solidFill>
              <a:prstDash val="solid"/>
            </a:ln>
            <a:effectLst>
              <a:outerShdw blurRad="39000" dist="25400" dir="5400000" rotWithShape="0">
                <a:schemeClr val="accent1">
                  <a:shade val="33000"/>
                  <a:alpha val="83000"/>
                </a:schemeClr>
              </a:outerShdw>
            </a:effectLst>
          </c:spPr>
          <c:invertIfNegative val="0"/>
          <c:dLbls>
            <c:numFmt formatCode="#,##0.0" sourceLinked="0"/>
            <c:txPr>
              <a:bodyPr rot="-5400000" vert="horz"/>
              <a:lstStyle/>
              <a:p>
                <a:pPr algn="ctr">
                  <a:defRPr lang="ru-RU" sz="1100" b="0" i="1" u="none" strike="noStrike" kern="1200" baseline="0">
                    <a:solidFill>
                      <a:prstClr val="black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Лист1!$B$2:$B$28</c:f>
              <c:numCache>
                <c:formatCode>#,##0.0</c:formatCode>
                <c:ptCount val="27"/>
                <c:pt idx="0">
                  <c:v>80.063483949979485</c:v>
                </c:pt>
                <c:pt idx="1">
                  <c:v>82.218601477641243</c:v>
                </c:pt>
                <c:pt idx="2">
                  <c:v>85.986705766223508</c:v>
                </c:pt>
                <c:pt idx="3">
                  <c:v>84.726273011488388</c:v>
                </c:pt>
                <c:pt idx="4">
                  <c:v>50.030938286657864</c:v>
                </c:pt>
                <c:pt idx="6">
                  <c:v>71.956697669844232</c:v>
                </c:pt>
                <c:pt idx="7">
                  <c:v>70.795146547930102</c:v>
                </c:pt>
                <c:pt idx="8">
                  <c:v>69.14885092220247</c:v>
                </c:pt>
                <c:pt idx="9">
                  <c:v>82.8613073562625</c:v>
                </c:pt>
                <c:pt idx="10">
                  <c:v>62.607593445656548</c:v>
                </c:pt>
                <c:pt idx="11">
                  <c:v>85.48612852003329</c:v>
                </c:pt>
                <c:pt idx="12">
                  <c:v>72.940579575936823</c:v>
                </c:pt>
                <c:pt idx="13">
                  <c:v>76.419825247299002</c:v>
                </c:pt>
                <c:pt idx="14">
                  <c:v>77.130727486222725</c:v>
                </c:pt>
                <c:pt idx="15">
                  <c:v>77.686959603229326</c:v>
                </c:pt>
                <c:pt idx="16">
                  <c:v>74.683325995321027</c:v>
                </c:pt>
                <c:pt idx="17">
                  <c:v>81.846089176187164</c:v>
                </c:pt>
                <c:pt idx="18">
                  <c:v>81.60168083069135</c:v>
                </c:pt>
                <c:pt idx="19">
                  <c:v>64.896790498461272</c:v>
                </c:pt>
                <c:pt idx="20">
                  <c:v>82.631062714881395</c:v>
                </c:pt>
                <c:pt idx="21">
                  <c:v>72.683584355804712</c:v>
                </c:pt>
                <c:pt idx="22">
                  <c:v>93.945827673898506</c:v>
                </c:pt>
                <c:pt idx="23">
                  <c:v>78.163062625458807</c:v>
                </c:pt>
                <c:pt idx="24">
                  <c:v>85.663212990710662</c:v>
                </c:pt>
                <c:pt idx="25">
                  <c:v>80.438040524254362</c:v>
                </c:pt>
                <c:pt idx="26">
                  <c:v>75.877873514407028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B-059C-4469-994F-2DA23028836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Лист1!$C$2:$C$28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C-059C-4469-994F-2DA23028836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Лист1!$D$2:$D$28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D-059C-4469-994F-2DA230288364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Лист1!$E$2:$E$28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E-059C-4469-994F-2DA230288364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Лист1!$F$2:$F$28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F-059C-4469-994F-2DA230288364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Лист1!$G$2:$G$28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0-059C-4469-994F-2DA230288364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Лист1!$H$2:$H$28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1-059C-4469-994F-2DA230288364}"/>
            </c:ext>
          </c:extLst>
        </c:ser>
        <c:ser>
          <c:idx val="7"/>
          <c:order val="7"/>
          <c:tx>
            <c:strRef>
              <c:f>Лист1!$I$1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Лист1!$I$2:$I$28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2-059C-4469-994F-2DA230288364}"/>
            </c:ext>
          </c:extLst>
        </c:ser>
        <c:ser>
          <c:idx val="8"/>
          <c:order val="8"/>
          <c:tx>
            <c:strRef>
              <c:f>Лист1!$J$1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Лист1!$J$2:$J$28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3-059C-4469-994F-2DA230288364}"/>
            </c:ext>
          </c:extLst>
        </c:ser>
        <c:ser>
          <c:idx val="9"/>
          <c:order val="9"/>
          <c:tx>
            <c:strRef>
              <c:f>Лист1!$K$1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Лист1!$K$2:$K$28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4-059C-4469-994F-2DA230288364}"/>
            </c:ext>
          </c:extLst>
        </c:ser>
        <c:ser>
          <c:idx val="10"/>
          <c:order val="10"/>
          <c:tx>
            <c:strRef>
              <c:f>Лист1!$L$1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Лист1!$L$2:$L$28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5-059C-4469-994F-2DA230288364}"/>
            </c:ext>
          </c:extLst>
        </c:ser>
        <c:ser>
          <c:idx val="11"/>
          <c:order val="11"/>
          <c:tx>
            <c:strRef>
              <c:f>Лист1!$M$1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Лист1!$M$2:$M$28</c:f>
              <c:numCache>
                <c:formatCode>General</c:formatCode>
                <c:ptCount val="27"/>
                <c:pt idx="19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6-059C-4469-994F-2DA230288364}"/>
            </c:ext>
          </c:extLst>
        </c:ser>
        <c:ser>
          <c:idx val="12"/>
          <c:order val="12"/>
          <c:tx>
            <c:strRef>
              <c:f>Лист1!$N$1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Лист1!$N$2:$N$28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7-059C-4469-994F-2DA230288364}"/>
            </c:ext>
          </c:extLst>
        </c:ser>
        <c:ser>
          <c:idx val="13"/>
          <c:order val="13"/>
          <c:tx>
            <c:strRef>
              <c:f>Лист1!$O$1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Лист1!$O$2:$O$28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8-059C-4469-994F-2DA230288364}"/>
            </c:ext>
          </c:extLst>
        </c:ser>
        <c:ser>
          <c:idx val="14"/>
          <c:order val="14"/>
          <c:tx>
            <c:strRef>
              <c:f>Лист1!$P$1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Лист1!$P$2:$P$28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9-059C-4469-994F-2DA230288364}"/>
            </c:ext>
          </c:extLst>
        </c:ser>
        <c:ser>
          <c:idx val="15"/>
          <c:order val="15"/>
          <c:tx>
            <c:strRef>
              <c:f>Лист1!$Q$1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Лист1!$Q$2:$Q$28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A-059C-4469-994F-2DA230288364}"/>
            </c:ext>
          </c:extLst>
        </c:ser>
        <c:ser>
          <c:idx val="16"/>
          <c:order val="16"/>
          <c:tx>
            <c:strRef>
              <c:f>Лист1!$R$1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Лист1!$R$2:$R$28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B-059C-4469-994F-2DA230288364}"/>
            </c:ext>
          </c:extLst>
        </c:ser>
        <c:ser>
          <c:idx val="17"/>
          <c:order val="17"/>
          <c:tx>
            <c:strRef>
              <c:f>Лист1!$S$1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Лист1!$S$2:$S$28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C-059C-4469-994F-2DA230288364}"/>
            </c:ext>
          </c:extLst>
        </c:ser>
        <c:ser>
          <c:idx val="18"/>
          <c:order val="18"/>
          <c:tx>
            <c:strRef>
              <c:f>Лист1!$T$1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Лист1!$T$2:$T$28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D-059C-4469-994F-2DA230288364}"/>
            </c:ext>
          </c:extLst>
        </c:ser>
        <c:ser>
          <c:idx val="19"/>
          <c:order val="19"/>
          <c:tx>
            <c:strRef>
              <c:f>Лист1!$U$1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Лист1!$U$2:$U$28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E-059C-4469-994F-2DA230288364}"/>
            </c:ext>
          </c:extLst>
        </c:ser>
        <c:ser>
          <c:idx val="20"/>
          <c:order val="20"/>
          <c:tx>
            <c:strRef>
              <c:f>Лист1!$V$1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Лист1!$V$2:$V$28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F-059C-4469-994F-2DA230288364}"/>
            </c:ext>
          </c:extLst>
        </c:ser>
        <c:ser>
          <c:idx val="21"/>
          <c:order val="21"/>
          <c:tx>
            <c:strRef>
              <c:f>Лист1!$W$1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Лист1!$W$2:$W$28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0-059C-4469-994F-2DA230288364}"/>
            </c:ext>
          </c:extLst>
        </c:ser>
        <c:ser>
          <c:idx val="22"/>
          <c:order val="22"/>
          <c:tx>
            <c:strRef>
              <c:f>Лист1!$X$1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Лист1!$X$2:$X$28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1-059C-4469-994F-2DA230288364}"/>
            </c:ext>
          </c:extLst>
        </c:ser>
        <c:ser>
          <c:idx val="23"/>
          <c:order val="23"/>
          <c:tx>
            <c:strRef>
              <c:f>Лист1!$Y$1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Лист1!$Y$2:$Y$28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2-059C-4469-994F-2DA230288364}"/>
            </c:ext>
          </c:extLst>
        </c:ser>
        <c:ser>
          <c:idx val="24"/>
          <c:order val="24"/>
          <c:tx>
            <c:strRef>
              <c:f>Лист1!$Z$1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Лист1!$Z$2:$Z$28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3-059C-4469-994F-2DA230288364}"/>
            </c:ext>
          </c:extLst>
        </c:ser>
        <c:ser>
          <c:idx val="25"/>
          <c:order val="25"/>
          <c:tx>
            <c:strRef>
              <c:f>Лист1!$AA$1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Лист1!$AA$2:$AA$28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4-059C-4469-994F-2DA230288364}"/>
            </c:ext>
          </c:extLst>
        </c:ser>
        <c:ser>
          <c:idx val="26"/>
          <c:order val="26"/>
          <c:tx>
            <c:strRef>
              <c:f>Лист1!$AB$1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Лист1!$AB$2:$AB$28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5-059C-4469-994F-2DA2302883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6518016"/>
        <c:axId val="146519552"/>
      </c:barChart>
      <c:catAx>
        <c:axId val="1465180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 i="0"/>
            </a:pPr>
            <a:endParaRPr lang="ru-RU"/>
          </a:p>
        </c:txPr>
        <c:crossAx val="146519552"/>
        <c:crossesAt val="0"/>
        <c:auto val="1"/>
        <c:lblAlgn val="ctr"/>
        <c:lblOffset val="100"/>
        <c:noMultiLvlLbl val="0"/>
      </c:catAx>
      <c:valAx>
        <c:axId val="146519552"/>
        <c:scaling>
          <c:orientation val="minMax"/>
          <c:max val="100"/>
          <c:min val="0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46518016"/>
        <c:crosses val="autoZero"/>
        <c:crossBetween val="between"/>
        <c:majorUnit val="1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9.4392968746886047E-2"/>
          <c:y val="2.3442710865166125E-2"/>
          <c:w val="0.90142723616608278"/>
          <c:h val="0.662913842906343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%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tint val="74000"/>
                  </a:schemeClr>
                </a:gs>
                <a:gs pos="49000">
                  <a:schemeClr val="accent5">
                    <a:tint val="96000"/>
                    <a:shade val="84000"/>
                    <a:satMod val="110000"/>
                  </a:schemeClr>
                </a:gs>
                <a:gs pos="100000">
                  <a:schemeClr val="accent5">
                    <a:shade val="55000"/>
                    <a:satMod val="150000"/>
                  </a:schemeClr>
                </a:gs>
                <a:gs pos="98000">
                  <a:schemeClr val="accent5">
                    <a:tint val="98000"/>
                    <a:shade val="90000"/>
                    <a:satMod val="128000"/>
                  </a:schemeClr>
                </a:gs>
                <a:gs pos="100000">
                  <a:schemeClr val="accent5">
                    <a:tint val="90000"/>
                    <a:shade val="97000"/>
                    <a:satMod val="128000"/>
                  </a:schemeClr>
                </a:gs>
              </a:gsLst>
              <a:lin ang="5400000" scaled="1"/>
            </a:gradFill>
            <a:ln w="11430" cap="flat" cmpd="sng" algn="ctr">
              <a:solidFill>
                <a:schemeClr val="accent5"/>
              </a:solidFill>
              <a:prstDash val="solid"/>
            </a:ln>
            <a:effectLst>
              <a:outerShdw blurRad="39000" dist="25400" dir="5400000" rotWithShape="0">
                <a:schemeClr val="accent5">
                  <a:shade val="33000"/>
                  <a:alpha val="83000"/>
                </a:scheme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0"/>
              <a:lstStyle/>
              <a:p>
                <a:pPr>
                  <a:defRPr sz="1100" b="0" i="1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город Орел</c:v>
                </c:pt>
                <c:pt idx="1">
                  <c:v>город Мценск</c:v>
                </c:pt>
                <c:pt idx="2">
                  <c:v>Дмитровский район</c:v>
                </c:pt>
                <c:pt idx="3">
                  <c:v>Малоархангельский район</c:v>
                </c:pt>
                <c:pt idx="4">
                  <c:v>Новосильский район</c:v>
                </c:pt>
                <c:pt idx="5">
                  <c:v>Урицкий район</c:v>
                </c:pt>
                <c:pt idx="6">
                  <c:v>Хотынецкий район</c:v>
                </c:pt>
              </c:strCache>
            </c:strRef>
          </c:cat>
          <c:val>
            <c:numRef>
              <c:f>Лист1!$B$2:$B$8</c:f>
              <c:numCache>
                <c:formatCode>0.0</c:formatCode>
                <c:ptCount val="7"/>
                <c:pt idx="0">
                  <c:v>16.5</c:v>
                </c:pt>
                <c:pt idx="1">
                  <c:v>11</c:v>
                </c:pt>
                <c:pt idx="2">
                  <c:v>6.3</c:v>
                </c:pt>
                <c:pt idx="3">
                  <c:v>1.7</c:v>
                </c:pt>
                <c:pt idx="4">
                  <c:v>5.9</c:v>
                </c:pt>
                <c:pt idx="5">
                  <c:v>4</c:v>
                </c:pt>
                <c:pt idx="6">
                  <c:v>1.8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EB93-402B-8ECA-FB55536371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2215552"/>
        <c:axId val="132222976"/>
      </c:barChart>
      <c:catAx>
        <c:axId val="1322155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1143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2222976"/>
        <c:crossesAt val="0"/>
        <c:auto val="1"/>
        <c:lblAlgn val="ctr"/>
        <c:lblOffset val="100"/>
        <c:noMultiLvlLbl val="0"/>
      </c:catAx>
      <c:valAx>
        <c:axId val="132222976"/>
        <c:scaling>
          <c:orientation val="minMax"/>
        </c:scaling>
        <c:delete val="0"/>
        <c:axPos val="l"/>
        <c:majorGridlines>
          <c:spPr>
            <a:ln w="1143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#,##0" sourceLinked="0"/>
        <c:majorTickMark val="out"/>
        <c:minorTickMark val="none"/>
        <c:tickLblPos val="nextTo"/>
        <c:spPr>
          <a:noFill/>
          <a:ln w="1143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22155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11430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4368079062994964E-2"/>
          <c:y val="0.10359162358618289"/>
          <c:w val="0.90142723616608278"/>
          <c:h val="0.5549445567127830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%</c:v>
                </c:pt>
              </c:strCache>
            </c:strRef>
          </c:tx>
          <c:spPr>
            <a:gradFill rotWithShape="1">
              <a:gsLst>
                <a:gs pos="1000">
                  <a:schemeClr val="accent4">
                    <a:tint val="74000"/>
                  </a:schemeClr>
                </a:gs>
                <a:gs pos="79595">
                  <a:srgbClr val="715594"/>
                </a:gs>
                <a:gs pos="97000">
                  <a:schemeClr val="accent4">
                    <a:tint val="96000"/>
                    <a:shade val="84000"/>
                    <a:satMod val="110000"/>
                  </a:schemeClr>
                </a:gs>
                <a:gs pos="100000">
                  <a:schemeClr val="accent4">
                    <a:shade val="55000"/>
                    <a:satMod val="150000"/>
                  </a:schemeClr>
                </a:gs>
                <a:gs pos="100000">
                  <a:schemeClr val="accent4">
                    <a:tint val="98000"/>
                    <a:shade val="90000"/>
                    <a:satMod val="128000"/>
                  </a:schemeClr>
                </a:gs>
                <a:gs pos="100000">
                  <a:schemeClr val="accent4">
                    <a:tint val="90000"/>
                    <a:shade val="97000"/>
                    <a:satMod val="128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39000" dist="25400" dir="5400000" rotWithShape="0">
                <a:schemeClr val="accent4">
                  <a:shade val="33000"/>
                  <a:alpha val="83000"/>
                </a:schemeClr>
              </a:outerShdw>
            </a:effectLst>
            <a:scene3d>
              <a:camera prst="orthographicFront" fov="0">
                <a:rot lat="0" lon="0" rev="0"/>
              </a:camera>
              <a:lightRig rig="contrasting" dir="t">
                <a:rot lat="0" lon="0" rev="1500000"/>
              </a:lightRig>
            </a:scene3d>
            <a:sp3d extrusionH="127000" prstMaterial="powder">
              <a:bevelT w="50800" h="635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 anchor="ctr" anchorCtr="0"/>
              <a:lstStyle/>
              <a:p>
                <a:pPr>
                  <a:defRPr sz="1100" i="1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Лист1!$B$2:$B$28</c:f>
              <c:numCache>
                <c:formatCode>0.0</c:formatCode>
                <c:ptCount val="27"/>
                <c:pt idx="0">
                  <c:v>99.475706495856315</c:v>
                </c:pt>
                <c:pt idx="1">
                  <c:v>102.44606355755799</c:v>
                </c:pt>
                <c:pt idx="2">
                  <c:v>104.97802216697477</c:v>
                </c:pt>
                <c:pt idx="3">
                  <c:v>121.17067249728908</c:v>
                </c:pt>
                <c:pt idx="4">
                  <c:v>101.82986886108797</c:v>
                </c:pt>
                <c:pt idx="5">
                  <c:v>103.66842758006929</c:v>
                </c:pt>
                <c:pt idx="6">
                  <c:v>100.05766908985309</c:v>
                </c:pt>
                <c:pt idx="7">
                  <c:v>102.96424308979182</c:v>
                </c:pt>
                <c:pt idx="8">
                  <c:v>117.25952443657985</c:v>
                </c:pt>
                <c:pt idx="9">
                  <c:v>109.09879728508704</c:v>
                </c:pt>
                <c:pt idx="10">
                  <c:v>110.46972795390452</c:v>
                </c:pt>
                <c:pt idx="11">
                  <c:v>102.48081872467426</c:v>
                </c:pt>
                <c:pt idx="12">
                  <c:v>113.1801303219592</c:v>
                </c:pt>
                <c:pt idx="13">
                  <c:v>101.47771958825429</c:v>
                </c:pt>
                <c:pt idx="14">
                  <c:v>110.50481766757146</c:v>
                </c:pt>
                <c:pt idx="15">
                  <c:v>109.93957930641982</c:v>
                </c:pt>
                <c:pt idx="16">
                  <c:v>110.97490191512892</c:v>
                </c:pt>
                <c:pt idx="17">
                  <c:v>119.38696317270737</c:v>
                </c:pt>
                <c:pt idx="18">
                  <c:v>100.00342933154658</c:v>
                </c:pt>
                <c:pt idx="19">
                  <c:v>101.5555101394727</c:v>
                </c:pt>
                <c:pt idx="20">
                  <c:v>110.86045315272328</c:v>
                </c:pt>
                <c:pt idx="21">
                  <c:v>101.62452220444021</c:v>
                </c:pt>
                <c:pt idx="22">
                  <c:v>108.95168081376818</c:v>
                </c:pt>
                <c:pt idx="23">
                  <c:v>99.904366232481038</c:v>
                </c:pt>
                <c:pt idx="24">
                  <c:v>110.27637086997446</c:v>
                </c:pt>
                <c:pt idx="25">
                  <c:v>101.07869069063995</c:v>
                </c:pt>
                <c:pt idx="26">
                  <c:v>105.25000776569782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B-1EC2-495D-AA78-C0761CDD6A0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Лист1!$C$2:$C$28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C-1EC2-495D-AA78-C0761CDD6A0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Лист1!$D$2:$D$28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D-1EC2-495D-AA78-C0761CDD6A02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Лист1!$E$2:$E$28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E-1EC2-495D-AA78-C0761CDD6A02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Лист1!$F$2:$F$28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F-1EC2-495D-AA78-C0761CDD6A02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Лист1!$G$2:$G$28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0-1EC2-495D-AA78-C0761CDD6A02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Лист1!$H$2:$H$28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1-1EC2-495D-AA78-C0761CDD6A02}"/>
            </c:ext>
          </c:extLst>
        </c:ser>
        <c:ser>
          <c:idx val="7"/>
          <c:order val="7"/>
          <c:tx>
            <c:strRef>
              <c:f>Лист1!$I$1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Лист1!$I$2:$I$28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2-1EC2-495D-AA78-C0761CDD6A02}"/>
            </c:ext>
          </c:extLst>
        </c:ser>
        <c:ser>
          <c:idx val="8"/>
          <c:order val="8"/>
          <c:tx>
            <c:strRef>
              <c:f>Лист1!$J$1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Лист1!$J$2:$J$28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3-1EC2-495D-AA78-C0761CDD6A02}"/>
            </c:ext>
          </c:extLst>
        </c:ser>
        <c:ser>
          <c:idx val="9"/>
          <c:order val="9"/>
          <c:tx>
            <c:strRef>
              <c:f>Лист1!$K$1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Лист1!$K$2:$K$28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4-1EC2-495D-AA78-C0761CDD6A02}"/>
            </c:ext>
          </c:extLst>
        </c:ser>
        <c:ser>
          <c:idx val="10"/>
          <c:order val="10"/>
          <c:tx>
            <c:strRef>
              <c:f>Лист1!$L$1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Лист1!$L$2:$L$28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5-1EC2-495D-AA78-C0761CDD6A02}"/>
            </c:ext>
          </c:extLst>
        </c:ser>
        <c:ser>
          <c:idx val="11"/>
          <c:order val="11"/>
          <c:tx>
            <c:strRef>
              <c:f>Лист1!$M$1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Лист1!$M$2:$M$28</c:f>
              <c:numCache>
                <c:formatCode>General</c:formatCode>
                <c:ptCount val="27"/>
                <c:pt idx="19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6-1EC2-495D-AA78-C0761CDD6A02}"/>
            </c:ext>
          </c:extLst>
        </c:ser>
        <c:ser>
          <c:idx val="12"/>
          <c:order val="12"/>
          <c:tx>
            <c:strRef>
              <c:f>Лист1!$N$1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Лист1!$N$2:$N$28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7-1EC2-495D-AA78-C0761CDD6A02}"/>
            </c:ext>
          </c:extLst>
        </c:ser>
        <c:ser>
          <c:idx val="13"/>
          <c:order val="13"/>
          <c:tx>
            <c:strRef>
              <c:f>Лист1!$O$1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Лист1!$O$2:$O$28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8-1EC2-495D-AA78-C0761CDD6A02}"/>
            </c:ext>
          </c:extLst>
        </c:ser>
        <c:ser>
          <c:idx val="14"/>
          <c:order val="14"/>
          <c:tx>
            <c:strRef>
              <c:f>Лист1!$P$1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Лист1!$P$2:$P$28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9-1EC2-495D-AA78-C0761CDD6A02}"/>
            </c:ext>
          </c:extLst>
        </c:ser>
        <c:ser>
          <c:idx val="15"/>
          <c:order val="15"/>
          <c:tx>
            <c:strRef>
              <c:f>Лист1!$Q$1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Лист1!$Q$2:$Q$28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A-1EC2-495D-AA78-C0761CDD6A02}"/>
            </c:ext>
          </c:extLst>
        </c:ser>
        <c:ser>
          <c:idx val="16"/>
          <c:order val="16"/>
          <c:tx>
            <c:strRef>
              <c:f>Лист1!$R$1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Лист1!$R$2:$R$28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B-1EC2-495D-AA78-C0761CDD6A02}"/>
            </c:ext>
          </c:extLst>
        </c:ser>
        <c:ser>
          <c:idx val="17"/>
          <c:order val="17"/>
          <c:tx>
            <c:strRef>
              <c:f>Лист1!$S$1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Лист1!$S$2:$S$28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C-1EC2-495D-AA78-C0761CDD6A02}"/>
            </c:ext>
          </c:extLst>
        </c:ser>
        <c:ser>
          <c:idx val="18"/>
          <c:order val="18"/>
          <c:tx>
            <c:strRef>
              <c:f>Лист1!$T$1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Лист1!$T$2:$T$28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D-1EC2-495D-AA78-C0761CDD6A02}"/>
            </c:ext>
          </c:extLst>
        </c:ser>
        <c:ser>
          <c:idx val="19"/>
          <c:order val="19"/>
          <c:tx>
            <c:strRef>
              <c:f>Лист1!$U$1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Лист1!$U$2:$U$28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E-1EC2-495D-AA78-C0761CDD6A02}"/>
            </c:ext>
          </c:extLst>
        </c:ser>
        <c:ser>
          <c:idx val="20"/>
          <c:order val="20"/>
          <c:tx>
            <c:strRef>
              <c:f>Лист1!$V$1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Лист1!$V$2:$V$28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F-1EC2-495D-AA78-C0761CDD6A02}"/>
            </c:ext>
          </c:extLst>
        </c:ser>
        <c:ser>
          <c:idx val="21"/>
          <c:order val="21"/>
          <c:tx>
            <c:strRef>
              <c:f>Лист1!$W$1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Лист1!$W$2:$W$28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0-1EC2-495D-AA78-C0761CDD6A02}"/>
            </c:ext>
          </c:extLst>
        </c:ser>
        <c:ser>
          <c:idx val="22"/>
          <c:order val="22"/>
          <c:tx>
            <c:strRef>
              <c:f>Лист1!$X$1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Лист1!$X$2:$X$28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1-1EC2-495D-AA78-C0761CDD6A02}"/>
            </c:ext>
          </c:extLst>
        </c:ser>
        <c:ser>
          <c:idx val="23"/>
          <c:order val="23"/>
          <c:tx>
            <c:strRef>
              <c:f>Лист1!$Y$1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Лист1!$Y$2:$Y$28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2-1EC2-495D-AA78-C0761CDD6A02}"/>
            </c:ext>
          </c:extLst>
        </c:ser>
        <c:ser>
          <c:idx val="24"/>
          <c:order val="24"/>
          <c:tx>
            <c:strRef>
              <c:f>Лист1!$Z$1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Лист1!$Z$2:$Z$28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3-1EC2-495D-AA78-C0761CDD6A02}"/>
            </c:ext>
          </c:extLst>
        </c:ser>
        <c:ser>
          <c:idx val="25"/>
          <c:order val="25"/>
          <c:tx>
            <c:strRef>
              <c:f>Лист1!$AA$1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Лист1!$AA$2:$AA$28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4-1EC2-495D-AA78-C0761CDD6A02}"/>
            </c:ext>
          </c:extLst>
        </c:ser>
        <c:ser>
          <c:idx val="26"/>
          <c:order val="26"/>
          <c:tx>
            <c:strRef>
              <c:f>Лист1!$AB$1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Лист1!$AB$2:$AB$28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5-1EC2-495D-AA78-C0761CDD6A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7929344"/>
        <c:axId val="147959808"/>
      </c:barChart>
      <c:catAx>
        <c:axId val="1479293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ru-RU"/>
          </a:p>
        </c:txPr>
        <c:crossAx val="147959808"/>
        <c:crossesAt val="0"/>
        <c:auto val="1"/>
        <c:lblAlgn val="ctr"/>
        <c:lblOffset val="100"/>
        <c:noMultiLvlLbl val="0"/>
      </c:catAx>
      <c:valAx>
        <c:axId val="147959808"/>
        <c:scaling>
          <c:orientation val="minMax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479293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397935627604799E-2"/>
          <c:y val="3.3988575201850502E-2"/>
          <c:w val="0.90142723616608278"/>
          <c:h val="0.7510985210328181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%</c:v>
                </c:pt>
              </c:strCache>
            </c:strRef>
          </c:tx>
          <c:spPr>
            <a:gradFill flip="none" rotWithShape="1">
              <a:gsLst>
                <a:gs pos="0">
                  <a:srgbClr val="BD4643">
                    <a:lumMod val="94000"/>
                    <a:lumOff val="6000"/>
                  </a:srgbClr>
                </a:gs>
                <a:gs pos="0">
                  <a:scrgbClr r="0" g="0" b="0"/>
                </a:gs>
                <a:gs pos="0">
                  <a:scrgbClr r="0" g="0" b="0"/>
                </a:gs>
                <a:gs pos="0">
                  <a:scrgbClr r="0" g="0" b="0"/>
                </a:gs>
                <a:gs pos="51000">
                  <a:srgbClr val="DB9B99"/>
                </a:gs>
                <a:gs pos="30000">
                  <a:srgbClr val="BD4643">
                    <a:lumMod val="75000"/>
                    <a:lumOff val="25000"/>
                  </a:srgbClr>
                </a:gs>
                <a:gs pos="0">
                  <a:scrgbClr r="0" g="0" b="0"/>
                </a:gs>
                <a:gs pos="0">
                  <a:srgbClr val="C0504D"/>
                </a:gs>
                <a:gs pos="0">
                  <a:srgbClr val="C0504D"/>
                </a:gs>
              </a:gsLst>
              <a:lin ang="21594000" scaled="0"/>
              <a:tileRect/>
            </a:gradFill>
            <a:ln w="11430" cap="flat" cmpd="sng" algn="ctr">
              <a:gradFill>
                <a:gsLst>
                  <a:gs pos="0">
                    <a:schemeClr val="tx2">
                      <a:lumMod val="40000"/>
                      <a:lumOff val="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  <a:prstDash val="solid"/>
            </a:ln>
            <a:effectLst>
              <a:outerShdw blurRad="39000" dist="25400" dir="5400000" rotWithShape="0">
                <a:schemeClr val="accent2">
                  <a:shade val="33000"/>
                  <a:alpha val="83000"/>
                </a:schemeClr>
              </a:outerShdw>
            </a:effectLst>
          </c:spPr>
          <c:invertIfNegative val="0"/>
          <c:dLbls>
            <c:dLbl>
              <c:idx val="3"/>
              <c:layout>
                <c:manualLayout>
                  <c:x val="0"/>
                  <c:y val="-7.2280216458671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>
                <c:manualLayout>
                  <c:x val="-1.5607901973527032E-3"/>
                  <c:y val="-7.936175781660004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8"/>
              <c:layout>
                <c:manualLayout>
                  <c:x val="3.1215803947054065E-3"/>
                  <c:y val="-3.222001671403194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 algn="ctr">
                  <a:defRPr lang="ru-RU" sz="1100" b="0" i="1" u="none" strike="noStrike" kern="1200" baseline="0">
                    <a:solidFill>
                      <a:prstClr val="black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Лист1!$B$2:$B$28</c:f>
              <c:numCache>
                <c:formatCode>0.0</c:formatCode>
                <c:ptCount val="27"/>
                <c:pt idx="0">
                  <c:v>18.203268048152662</c:v>
                </c:pt>
                <c:pt idx="1">
                  <c:v>5.4713831320252346</c:v>
                </c:pt>
                <c:pt idx="2">
                  <c:v>20.948042404385106</c:v>
                </c:pt>
                <c:pt idx="3">
                  <c:v>3.1058890291732633</c:v>
                </c:pt>
                <c:pt idx="4">
                  <c:v>12.206037924369459</c:v>
                </c:pt>
                <c:pt idx="5">
                  <c:v>9.1914034938316451</c:v>
                </c:pt>
                <c:pt idx="6">
                  <c:v>11.744855951705372</c:v>
                </c:pt>
                <c:pt idx="7">
                  <c:v>4.8022245018517662</c:v>
                </c:pt>
                <c:pt idx="8">
                  <c:v>6.2922493339365353</c:v>
                </c:pt>
                <c:pt idx="9">
                  <c:v>20.3095505801709</c:v>
                </c:pt>
                <c:pt idx="10">
                  <c:v>49.690085241115547</c:v>
                </c:pt>
                <c:pt idx="11">
                  <c:v>21.289658617746159</c:v>
                </c:pt>
                <c:pt idx="12">
                  <c:v>24.790312422858459</c:v>
                </c:pt>
                <c:pt idx="13">
                  <c:v>16.230723975173962</c:v>
                </c:pt>
                <c:pt idx="14">
                  <c:v>8.7529613263908868</c:v>
                </c:pt>
                <c:pt idx="15">
                  <c:v>2.882061654359406</c:v>
                </c:pt>
                <c:pt idx="16">
                  <c:v>10.014060331556223</c:v>
                </c:pt>
                <c:pt idx="17">
                  <c:v>22.006221224677876</c:v>
                </c:pt>
                <c:pt idx="18">
                  <c:v>1.033194475126368</c:v>
                </c:pt>
                <c:pt idx="19">
                  <c:v>13.969325979251449</c:v>
                </c:pt>
                <c:pt idx="20">
                  <c:v>9.6190916262228914</c:v>
                </c:pt>
                <c:pt idx="21">
                  <c:v>4.5765679227764045</c:v>
                </c:pt>
                <c:pt idx="22">
                  <c:v>23.529256803787753</c:v>
                </c:pt>
                <c:pt idx="23">
                  <c:v>14.053694978075256</c:v>
                </c:pt>
                <c:pt idx="24">
                  <c:v>11.616549997622677</c:v>
                </c:pt>
                <c:pt idx="25">
                  <c:v>28.06630333660295</c:v>
                </c:pt>
                <c:pt idx="26">
                  <c:v>34.475954142164028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B-C260-45BC-86B4-D14BFCF164B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Лист1!$C$2:$C$28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C-C260-45BC-86B4-D14BFCF164B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Лист1!$D$2:$D$28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D-C260-45BC-86B4-D14BFCF164B5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Лист1!$E$2:$E$28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E-C260-45BC-86B4-D14BFCF164B5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Лист1!$F$2:$F$28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F-C260-45BC-86B4-D14BFCF164B5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Лист1!$G$2:$G$28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0-C260-45BC-86B4-D14BFCF164B5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Лист1!$H$2:$H$28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1-C260-45BC-86B4-D14BFCF164B5}"/>
            </c:ext>
          </c:extLst>
        </c:ser>
        <c:ser>
          <c:idx val="7"/>
          <c:order val="7"/>
          <c:tx>
            <c:strRef>
              <c:f>Лист1!$I$1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Лист1!$I$2:$I$28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2-C260-45BC-86B4-D14BFCF164B5}"/>
            </c:ext>
          </c:extLst>
        </c:ser>
        <c:ser>
          <c:idx val="8"/>
          <c:order val="8"/>
          <c:tx>
            <c:strRef>
              <c:f>Лист1!$J$1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Лист1!$J$2:$J$28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3-C260-45BC-86B4-D14BFCF164B5}"/>
            </c:ext>
          </c:extLst>
        </c:ser>
        <c:ser>
          <c:idx val="9"/>
          <c:order val="9"/>
          <c:tx>
            <c:strRef>
              <c:f>Лист1!$K$1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Лист1!$K$2:$K$28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4-C260-45BC-86B4-D14BFCF164B5}"/>
            </c:ext>
          </c:extLst>
        </c:ser>
        <c:ser>
          <c:idx val="10"/>
          <c:order val="10"/>
          <c:tx>
            <c:strRef>
              <c:f>Лист1!$L$1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Лист1!$L$2:$L$28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5-C260-45BC-86B4-D14BFCF164B5}"/>
            </c:ext>
          </c:extLst>
        </c:ser>
        <c:ser>
          <c:idx val="11"/>
          <c:order val="11"/>
          <c:tx>
            <c:strRef>
              <c:f>Лист1!$M$1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Лист1!$M$2:$M$28</c:f>
              <c:numCache>
                <c:formatCode>General</c:formatCode>
                <c:ptCount val="27"/>
                <c:pt idx="19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6-C260-45BC-86B4-D14BFCF164B5}"/>
            </c:ext>
          </c:extLst>
        </c:ser>
        <c:ser>
          <c:idx val="12"/>
          <c:order val="12"/>
          <c:tx>
            <c:strRef>
              <c:f>Лист1!$N$1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Лист1!$N$2:$N$28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7-C260-45BC-86B4-D14BFCF164B5}"/>
            </c:ext>
          </c:extLst>
        </c:ser>
        <c:ser>
          <c:idx val="13"/>
          <c:order val="13"/>
          <c:tx>
            <c:strRef>
              <c:f>Лист1!$O$1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Лист1!$O$2:$O$28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8-C260-45BC-86B4-D14BFCF164B5}"/>
            </c:ext>
          </c:extLst>
        </c:ser>
        <c:ser>
          <c:idx val="14"/>
          <c:order val="14"/>
          <c:tx>
            <c:strRef>
              <c:f>Лист1!$P$1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Лист1!$P$2:$P$28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9-C260-45BC-86B4-D14BFCF164B5}"/>
            </c:ext>
          </c:extLst>
        </c:ser>
        <c:ser>
          <c:idx val="15"/>
          <c:order val="15"/>
          <c:tx>
            <c:strRef>
              <c:f>Лист1!$Q$1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Лист1!$Q$2:$Q$28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A-C260-45BC-86B4-D14BFCF164B5}"/>
            </c:ext>
          </c:extLst>
        </c:ser>
        <c:ser>
          <c:idx val="16"/>
          <c:order val="16"/>
          <c:tx>
            <c:strRef>
              <c:f>Лист1!$R$1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Лист1!$R$2:$R$28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B-C260-45BC-86B4-D14BFCF164B5}"/>
            </c:ext>
          </c:extLst>
        </c:ser>
        <c:ser>
          <c:idx val="17"/>
          <c:order val="17"/>
          <c:tx>
            <c:strRef>
              <c:f>Лист1!$S$1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Лист1!$S$2:$S$28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C-C260-45BC-86B4-D14BFCF164B5}"/>
            </c:ext>
          </c:extLst>
        </c:ser>
        <c:ser>
          <c:idx val="18"/>
          <c:order val="18"/>
          <c:tx>
            <c:strRef>
              <c:f>Лист1!$T$1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Лист1!$T$2:$T$28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D-C260-45BC-86B4-D14BFCF164B5}"/>
            </c:ext>
          </c:extLst>
        </c:ser>
        <c:ser>
          <c:idx val="19"/>
          <c:order val="19"/>
          <c:tx>
            <c:strRef>
              <c:f>Лист1!$U$1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Лист1!$U$2:$U$28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E-C260-45BC-86B4-D14BFCF164B5}"/>
            </c:ext>
          </c:extLst>
        </c:ser>
        <c:ser>
          <c:idx val="20"/>
          <c:order val="20"/>
          <c:tx>
            <c:strRef>
              <c:f>Лист1!$V$1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Лист1!$V$2:$V$28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F-C260-45BC-86B4-D14BFCF164B5}"/>
            </c:ext>
          </c:extLst>
        </c:ser>
        <c:ser>
          <c:idx val="21"/>
          <c:order val="21"/>
          <c:tx>
            <c:strRef>
              <c:f>Лист1!$W$1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Лист1!$W$2:$W$28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0-C260-45BC-86B4-D14BFCF164B5}"/>
            </c:ext>
          </c:extLst>
        </c:ser>
        <c:ser>
          <c:idx val="22"/>
          <c:order val="22"/>
          <c:tx>
            <c:strRef>
              <c:f>Лист1!$X$1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Лист1!$X$2:$X$28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1-C260-45BC-86B4-D14BFCF164B5}"/>
            </c:ext>
          </c:extLst>
        </c:ser>
        <c:ser>
          <c:idx val="23"/>
          <c:order val="23"/>
          <c:tx>
            <c:strRef>
              <c:f>Лист1!$Y$1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Лист1!$Y$2:$Y$28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2-C260-45BC-86B4-D14BFCF164B5}"/>
            </c:ext>
          </c:extLst>
        </c:ser>
        <c:ser>
          <c:idx val="24"/>
          <c:order val="24"/>
          <c:tx>
            <c:strRef>
              <c:f>Лист1!$Z$1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Лист1!$Z$2:$Z$28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3-C260-45BC-86B4-D14BFCF164B5}"/>
            </c:ext>
          </c:extLst>
        </c:ser>
        <c:ser>
          <c:idx val="25"/>
          <c:order val="25"/>
          <c:tx>
            <c:strRef>
              <c:f>Лист1!$AA$1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Лист1!$AA$2:$AA$28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4-C260-45BC-86B4-D14BFCF164B5}"/>
            </c:ext>
          </c:extLst>
        </c:ser>
        <c:ser>
          <c:idx val="26"/>
          <c:order val="26"/>
          <c:tx>
            <c:strRef>
              <c:f>Лист1!$AB$1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Лист1!$AB$2:$AB$28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5-C260-45BC-86B4-D14BFCF164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8383616"/>
        <c:axId val="148385152"/>
      </c:barChart>
      <c:catAx>
        <c:axId val="1483836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ru-RU"/>
          </a:p>
        </c:txPr>
        <c:crossAx val="148385152"/>
        <c:crossesAt val="0"/>
        <c:auto val="1"/>
        <c:lblAlgn val="ctr"/>
        <c:lblOffset val="100"/>
        <c:noMultiLvlLbl val="0"/>
      </c:catAx>
      <c:valAx>
        <c:axId val="148385152"/>
        <c:scaling>
          <c:orientation val="minMax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483836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0.36337</cdr:y>
    </cdr:from>
    <cdr:to>
      <cdr:x>0.0708</cdr:x>
      <cdr:y>0.44348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-35496" y="2187985"/>
          <a:ext cx="576064" cy="48231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dirty="0">
              <a:solidFill>
                <a:schemeClr val="tx1"/>
              </a:solidFill>
            </a:rPr>
            <a:t>%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0.00024</cdr:x>
      <cdr:y>0.37183</cdr:y>
    </cdr:from>
    <cdr:to>
      <cdr:x>0.0531</cdr:x>
      <cdr:y>0.45193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1977" y="2238915"/>
          <a:ext cx="430071" cy="48231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800" dirty="0">
              <a:solidFill>
                <a:schemeClr val="tx1"/>
              </a:solidFill>
            </a:rPr>
            <a:t>%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7DB836-24D2-44C7-8AD2-2790FE5CD14A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24017-7E27-432C-9A72-046D69C2A5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3238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824017-7E27-432C-9A72-046D69C2A54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71303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24017-7E27-432C-9A72-046D69C2A545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38593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24017-7E27-432C-9A72-046D69C2A545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702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5256584" cy="4320480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оценка Качества управления муниципальными финансами муниципальных районов (муниципальных округов, городских округов) Орловской области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2024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</a:t>
            </a:r>
          </a:p>
        </p:txBody>
      </p:sp>
    </p:spTree>
    <p:extLst>
      <p:ext uri="{BB962C8B-B14F-4D97-AF65-F5344CB8AC3E}">
        <p14:creationId xmlns:p14="http://schemas.microsoft.com/office/powerpoint/2010/main" val="30761484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96074" y="332656"/>
            <a:ext cx="619268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Результаты мониторинга соблюдения муниципальными районами (муниципальными округами, городскими округами) требований бюджетного законодательства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533058" y="2270146"/>
            <a:ext cx="2808312" cy="1080120"/>
          </a:xfrm>
          <a:prstGeom prst="rect">
            <a:avLst/>
          </a:prstGeom>
          <a:ln w="12700"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Превышение норматива формирования расходов на содержание органов местного самоуправления</a:t>
            </a:r>
          </a:p>
        </p:txBody>
      </p:sp>
      <p:sp>
        <p:nvSpPr>
          <p:cNvPr id="6" name="Стрелка вниз 5"/>
          <p:cNvSpPr/>
          <p:nvPr/>
        </p:nvSpPr>
        <p:spPr>
          <a:xfrm>
            <a:off x="1619672" y="3350266"/>
            <a:ext cx="648072" cy="488254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  <a:ln w="127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11005" y="3861048"/>
            <a:ext cx="2565927" cy="1080120"/>
          </a:xfrm>
          <a:prstGeom prst="rect">
            <a:avLst/>
          </a:prstGeom>
          <a:ln w="12700"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Колпнянский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 район</a:t>
            </a:r>
          </a:p>
          <a:p>
            <a:pPr algn="ctr"/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Свердловский район</a:t>
            </a:r>
          </a:p>
          <a:p>
            <a:pPr algn="ctr"/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Хотынецкий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 район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408408" y="1792516"/>
            <a:ext cx="3168352" cy="1980220"/>
          </a:xfrm>
          <a:prstGeom prst="rect">
            <a:avLst/>
          </a:prstGeom>
          <a:ln w="12700"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Несоблюдение органами местного самоуправления условий предоставления межбюджетных трансфертов из областного бюджета в течение отчетного финансового года по плановым назначениям</a:t>
            </a:r>
          </a:p>
        </p:txBody>
      </p:sp>
      <p:sp>
        <p:nvSpPr>
          <p:cNvPr id="11" name="Стрелка вниз 10"/>
          <p:cNvSpPr/>
          <p:nvPr/>
        </p:nvSpPr>
        <p:spPr>
          <a:xfrm>
            <a:off x="5724128" y="3772736"/>
            <a:ext cx="648072" cy="488254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  <a:ln w="127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578590" y="4260990"/>
            <a:ext cx="2939148" cy="1960018"/>
          </a:xfrm>
          <a:prstGeom prst="rect">
            <a:avLst/>
          </a:prstGeom>
          <a:ln w="12700"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Глазуновский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 район</a:t>
            </a:r>
          </a:p>
          <a:p>
            <a:pPr algn="ctr"/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Колпнянский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 район</a:t>
            </a:r>
          </a:p>
          <a:p>
            <a:pPr algn="ctr"/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Малоархангельский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 район</a:t>
            </a:r>
          </a:p>
          <a:p>
            <a:pPr algn="ctr"/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Новодеревеньковский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 район</a:t>
            </a:r>
          </a:p>
          <a:p>
            <a:pPr algn="ctr"/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Новосильский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 район</a:t>
            </a:r>
          </a:p>
          <a:p>
            <a:pPr algn="ctr"/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Свердловский район</a:t>
            </a:r>
          </a:p>
          <a:p>
            <a:pPr algn="ctr"/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Хотынецкий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 район</a:t>
            </a:r>
          </a:p>
        </p:txBody>
      </p:sp>
    </p:spTree>
    <p:extLst>
      <p:ext uri="{BB962C8B-B14F-4D97-AF65-F5344CB8AC3E}">
        <p14:creationId xmlns:p14="http://schemas.microsoft.com/office/powerpoint/2010/main" val="3180525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7355160" cy="1008112"/>
          </a:xfr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18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Рейтинг муниципальных районов (муниципальных округов, городских округов) Орловской области по качеству управления муниципальными финансами за </a:t>
            </a:r>
            <a:r>
              <a:rPr lang="ru-RU" sz="18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2024 </a:t>
            </a:r>
            <a:r>
              <a:rPr lang="ru-RU" sz="18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год</a:t>
            </a:r>
            <a:endParaRPr lang="ru-RU" sz="180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692906778"/>
              </p:ext>
            </p:extLst>
          </p:nvPr>
        </p:nvGraphicFramePr>
        <p:xfrm>
          <a:off x="992158" y="1988840"/>
          <a:ext cx="6944130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 rot="16200000">
            <a:off x="-979098" y="3509464"/>
            <a:ext cx="320384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/>
              <a:t>Количество муниципальных районов (муниципальных округов, городских округов) </a:t>
            </a:r>
          </a:p>
        </p:txBody>
      </p:sp>
    </p:spTree>
    <p:extLst>
      <p:ext uri="{BB962C8B-B14F-4D97-AF65-F5344CB8AC3E}">
        <p14:creationId xmlns:p14="http://schemas.microsoft.com/office/powerpoint/2010/main" val="3938339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1"/>
            <a:ext cx="7211144" cy="1015961"/>
          </a:xfrm>
        </p:spPr>
        <p:txBody>
          <a:bodyPr>
            <a:normAutofit/>
          </a:bodyPr>
          <a:lstStyle/>
          <a:p>
            <a:pPr algn="ctr"/>
            <a:r>
              <a:rPr lang="ru-RU" sz="16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Муниципальные районы (муниципальные округа, городские округа) Орловской области, КОТОРЫМ ПРИСВОЕНА </a:t>
            </a:r>
            <a:r>
              <a:rPr lang="en-US" sz="16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ru-RU" sz="16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СТЕПЕНЬ КАЧЕСТВА управления муниципальными финансами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1556792"/>
            <a:ext cx="4572000" cy="364715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 algn="just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/>
              <a:t>город Ливны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 smtClean="0"/>
              <a:t>Город Мценск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 smtClean="0"/>
              <a:t>Орловский муниципальный округ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 smtClean="0"/>
              <a:t>Дмитровский район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 err="1" smtClean="0"/>
              <a:t>Залегощенский</a:t>
            </a:r>
            <a:r>
              <a:rPr lang="ru-RU" sz="1400" b="1" dirty="0" smtClean="0"/>
              <a:t> район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 err="1" smtClean="0"/>
              <a:t>Краснозоренский</a:t>
            </a:r>
            <a:r>
              <a:rPr lang="ru-RU" sz="1400" b="1" dirty="0" smtClean="0"/>
              <a:t> район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 err="1" smtClean="0"/>
              <a:t>Кромской</a:t>
            </a:r>
            <a:r>
              <a:rPr lang="ru-RU" sz="1400" b="1" dirty="0" smtClean="0"/>
              <a:t> </a:t>
            </a:r>
            <a:r>
              <a:rPr lang="ru-RU" sz="1400" b="1" dirty="0"/>
              <a:t>район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 err="1" smtClean="0"/>
              <a:t>Ливенский</a:t>
            </a:r>
            <a:r>
              <a:rPr lang="ru-RU" sz="1400" b="1" dirty="0" smtClean="0"/>
              <a:t> район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 err="1" smtClean="0"/>
              <a:t>Мценский</a:t>
            </a:r>
            <a:r>
              <a:rPr lang="ru-RU" sz="1400" b="1" dirty="0" smtClean="0"/>
              <a:t> район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 err="1" smtClean="0"/>
              <a:t>Сосковский</a:t>
            </a:r>
            <a:r>
              <a:rPr lang="ru-RU" sz="1400" b="1" dirty="0" smtClean="0"/>
              <a:t> район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 smtClean="0"/>
              <a:t>Урицкий район</a:t>
            </a:r>
            <a:endParaRPr lang="ru-RU" sz="1400" b="1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61480240"/>
              </p:ext>
            </p:extLst>
          </p:nvPr>
        </p:nvGraphicFramePr>
        <p:xfrm>
          <a:off x="3995936" y="2564904"/>
          <a:ext cx="4032448" cy="3384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19659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3926" y="116632"/>
            <a:ext cx="7242048" cy="1008112"/>
          </a:xfrm>
        </p:spPr>
        <p:txBody>
          <a:bodyPr>
            <a:normAutofit/>
          </a:bodyPr>
          <a:lstStyle/>
          <a:p>
            <a:pPr algn="ctr"/>
            <a:r>
              <a:rPr lang="ru-RU" sz="160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Муниципальные районы (муниципальные округа, городские округа) Орловской области, которым присвоена</a:t>
            </a:r>
            <a:r>
              <a:rPr lang="en-US" sz="160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II </a:t>
            </a:r>
            <a:r>
              <a:rPr lang="ru-RU" sz="160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степень  качества управления муниципальными финансами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8821" y="1412775"/>
            <a:ext cx="4056129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 smtClean="0">
                <a:solidFill>
                  <a:prstClr val="black"/>
                </a:solidFill>
              </a:rPr>
              <a:t>Болховский </a:t>
            </a:r>
            <a:r>
              <a:rPr lang="ru-RU" sz="1400" b="1" dirty="0">
                <a:solidFill>
                  <a:prstClr val="black"/>
                </a:solidFill>
              </a:rPr>
              <a:t>район </a:t>
            </a:r>
          </a:p>
          <a:p>
            <a:pPr marL="285750" indent="-285750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 err="1">
                <a:solidFill>
                  <a:prstClr val="black"/>
                </a:solidFill>
              </a:rPr>
              <a:t>Глазуновский</a:t>
            </a:r>
            <a:r>
              <a:rPr lang="ru-RU" sz="1400" b="1" dirty="0">
                <a:solidFill>
                  <a:prstClr val="black"/>
                </a:solidFill>
              </a:rPr>
              <a:t> </a:t>
            </a:r>
            <a:r>
              <a:rPr lang="ru-RU" sz="1400" b="1" dirty="0" smtClean="0">
                <a:solidFill>
                  <a:prstClr val="black"/>
                </a:solidFill>
              </a:rPr>
              <a:t>район *</a:t>
            </a:r>
            <a:endParaRPr lang="ru-RU" sz="1400" b="1" dirty="0">
              <a:solidFill>
                <a:prstClr val="black"/>
              </a:solidFill>
            </a:endParaRPr>
          </a:p>
          <a:p>
            <a:pPr marL="285750" lvl="0" indent="-285750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 err="1" smtClean="0">
                <a:solidFill>
                  <a:prstClr val="black"/>
                </a:solidFill>
              </a:rPr>
              <a:t>Должанский</a:t>
            </a:r>
            <a:r>
              <a:rPr lang="ru-RU" sz="1400" b="1" dirty="0" smtClean="0">
                <a:solidFill>
                  <a:prstClr val="black"/>
                </a:solidFill>
              </a:rPr>
              <a:t> район</a:t>
            </a:r>
          </a:p>
          <a:p>
            <a:pPr marL="285750" lvl="0" indent="-285750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 smtClean="0">
                <a:solidFill>
                  <a:prstClr val="black"/>
                </a:solidFill>
              </a:rPr>
              <a:t>Знаменский район</a:t>
            </a:r>
          </a:p>
          <a:p>
            <a:pPr marL="285750" lvl="0" indent="-285750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 err="1" smtClean="0">
                <a:solidFill>
                  <a:prstClr val="black"/>
                </a:solidFill>
              </a:rPr>
              <a:t>Колпнянский</a:t>
            </a:r>
            <a:r>
              <a:rPr lang="ru-RU" sz="1400" b="1" dirty="0" smtClean="0">
                <a:solidFill>
                  <a:prstClr val="black"/>
                </a:solidFill>
              </a:rPr>
              <a:t> район</a:t>
            </a:r>
          </a:p>
          <a:p>
            <a:pPr marL="285750" lvl="0" indent="-285750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 err="1" smtClean="0">
                <a:solidFill>
                  <a:prstClr val="black"/>
                </a:solidFill>
              </a:rPr>
              <a:t>Корсаковский</a:t>
            </a:r>
            <a:r>
              <a:rPr lang="ru-RU" sz="1400" b="1" dirty="0" smtClean="0">
                <a:solidFill>
                  <a:prstClr val="black"/>
                </a:solidFill>
              </a:rPr>
              <a:t> район</a:t>
            </a:r>
          </a:p>
          <a:p>
            <a:pPr marL="285750" lvl="0" indent="-285750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 err="1" smtClean="0">
                <a:solidFill>
                  <a:prstClr val="black"/>
                </a:solidFill>
              </a:rPr>
              <a:t>Новодеревеньковский</a:t>
            </a:r>
            <a:r>
              <a:rPr lang="ru-RU" sz="1400" b="1" dirty="0" smtClean="0">
                <a:solidFill>
                  <a:prstClr val="black"/>
                </a:solidFill>
              </a:rPr>
              <a:t> район *</a:t>
            </a:r>
          </a:p>
          <a:p>
            <a:pPr marL="285750" lvl="0" indent="-285750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 smtClean="0">
                <a:solidFill>
                  <a:prstClr val="black"/>
                </a:solidFill>
              </a:rPr>
              <a:t>Покровский </a:t>
            </a:r>
            <a:r>
              <a:rPr lang="ru-RU" sz="1400" b="1" dirty="0">
                <a:solidFill>
                  <a:prstClr val="black"/>
                </a:solidFill>
              </a:rPr>
              <a:t>район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2"/>
              </a:buBlip>
            </a:pPr>
            <a:endParaRPr lang="ru-RU" b="1" dirty="0">
              <a:solidFill>
                <a:prstClr val="black"/>
              </a:solidFill>
            </a:endParaRPr>
          </a:p>
          <a:p>
            <a:pPr marL="285750" lvl="0" indent="-285750" algn="just">
              <a:lnSpc>
                <a:spcPct val="150000"/>
              </a:lnSpc>
              <a:buBlip>
                <a:blip r:embed="rId2"/>
              </a:buBlip>
            </a:pPr>
            <a:endParaRPr lang="ru-RU" b="1" dirty="0">
              <a:solidFill>
                <a:prstClr val="black"/>
              </a:solidFill>
            </a:endParaRPr>
          </a:p>
          <a:p>
            <a:pPr marL="285750" lvl="0" indent="-285750" algn="just">
              <a:lnSpc>
                <a:spcPct val="150000"/>
              </a:lnSpc>
              <a:buBlip>
                <a:blip r:embed="rId2"/>
              </a:buBlip>
            </a:pPr>
            <a:endParaRPr lang="ru-RU" b="1" dirty="0">
              <a:solidFill>
                <a:prstClr val="black"/>
              </a:solidFill>
            </a:endParaRPr>
          </a:p>
          <a:p>
            <a:pPr marL="285750" lvl="0" indent="-285750" algn="just">
              <a:lnSpc>
                <a:spcPct val="150000"/>
              </a:lnSpc>
              <a:buBlip>
                <a:blip r:embed="rId2"/>
              </a:buBlip>
            </a:pP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31840" y="5038781"/>
            <a:ext cx="51184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/>
              <a:t>* В соответствии с пунктом 6 приложения 1 к Постановлению Правительства Орловской области от 19 декабря 2017 года № 528 "О проведении оценки качества управления муниципальными финансами и соблюдения муниципальными районами (муниципальными округами, городскими округами) Орловской области требований бюджетного законодательства и законодательства Российской Федерации о налогах и сборах" в случае выявления в муниципальном районе (муниципальном округе, городском округе) Орловской области несоответствия значений индикаторов соблюдения требований бюджетного законодательства </a:t>
            </a:r>
            <a:r>
              <a:rPr lang="ru-RU" sz="1000" dirty="0" smtClean="0"/>
              <a:t>целевым </a:t>
            </a:r>
            <a:r>
              <a:rPr lang="ru-RU" sz="1000" dirty="0"/>
              <a:t>значениям, указанному муниципальному образованию Орловской области не может быть присвоена I Степень качества независимо от Оценки качества.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187764388"/>
              </p:ext>
            </p:extLst>
          </p:nvPr>
        </p:nvGraphicFramePr>
        <p:xfrm>
          <a:off x="3707904" y="1412775"/>
          <a:ext cx="4104456" cy="33843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71275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6768752" cy="98636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60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Муниципальные районы (муниципальные округа, городские округа) Орловской области, которым присвоена </a:t>
            </a:r>
            <a:r>
              <a:rPr lang="en-US" sz="160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 </a:t>
            </a:r>
            <a:r>
              <a:rPr lang="ru-RU" sz="160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степень качества управления муниципальными финансами (ненадлежащее качество управления муниципальными финансами)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333591939"/>
              </p:ext>
            </p:extLst>
          </p:nvPr>
        </p:nvGraphicFramePr>
        <p:xfrm>
          <a:off x="3851920" y="2492896"/>
          <a:ext cx="4176464" cy="34563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60805" y="1340768"/>
            <a:ext cx="2792752" cy="39241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ct val="150000"/>
              </a:lnSpc>
            </a:pPr>
            <a:endParaRPr lang="ru-RU" b="1" dirty="0">
              <a:solidFill>
                <a:prstClr val="black"/>
              </a:solidFill>
            </a:endParaRPr>
          </a:p>
          <a:p>
            <a:pPr marL="285750" indent="-285750" algn="just">
              <a:lnSpc>
                <a:spcPct val="150000"/>
              </a:lnSpc>
              <a:buBlip>
                <a:blip r:embed="rId3"/>
              </a:buBlip>
            </a:pPr>
            <a:r>
              <a:rPr lang="ru-RU" sz="1400" b="1" dirty="0">
                <a:solidFill>
                  <a:prstClr val="black"/>
                </a:solidFill>
              </a:rPr>
              <a:t>город Орел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3"/>
              </a:buBlip>
            </a:pPr>
            <a:r>
              <a:rPr lang="ru-RU" sz="1400" b="1" dirty="0" err="1" smtClean="0">
                <a:solidFill>
                  <a:prstClr val="black"/>
                </a:solidFill>
              </a:rPr>
              <a:t>Верховский</a:t>
            </a:r>
            <a:r>
              <a:rPr lang="ru-RU" sz="1400" b="1" dirty="0" smtClean="0">
                <a:solidFill>
                  <a:prstClr val="black"/>
                </a:solidFill>
              </a:rPr>
              <a:t> </a:t>
            </a:r>
            <a:r>
              <a:rPr lang="ru-RU" sz="1400" b="1" dirty="0">
                <a:solidFill>
                  <a:prstClr val="black"/>
                </a:solidFill>
              </a:rPr>
              <a:t>район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3"/>
              </a:buBlip>
            </a:pPr>
            <a:r>
              <a:rPr lang="ru-RU" sz="1400" b="1" dirty="0" err="1" smtClean="0">
                <a:solidFill>
                  <a:prstClr val="black"/>
                </a:solidFill>
              </a:rPr>
              <a:t>Малоархангельский</a:t>
            </a:r>
            <a:r>
              <a:rPr lang="ru-RU" sz="1400" b="1" dirty="0" smtClean="0">
                <a:solidFill>
                  <a:prstClr val="black"/>
                </a:solidFill>
              </a:rPr>
              <a:t> </a:t>
            </a:r>
            <a:r>
              <a:rPr lang="ru-RU" sz="1400" b="1" dirty="0">
                <a:solidFill>
                  <a:prstClr val="black"/>
                </a:solidFill>
              </a:rPr>
              <a:t>район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3"/>
              </a:buBlip>
            </a:pPr>
            <a:r>
              <a:rPr lang="ru-RU" sz="1400" b="1" dirty="0" err="1" smtClean="0">
                <a:solidFill>
                  <a:prstClr val="black"/>
                </a:solidFill>
              </a:rPr>
              <a:t>Новосильский</a:t>
            </a:r>
            <a:r>
              <a:rPr lang="ru-RU" sz="1400" b="1" dirty="0" smtClean="0">
                <a:solidFill>
                  <a:prstClr val="black"/>
                </a:solidFill>
              </a:rPr>
              <a:t> </a:t>
            </a:r>
            <a:r>
              <a:rPr lang="ru-RU" sz="1400" b="1" dirty="0">
                <a:solidFill>
                  <a:prstClr val="black"/>
                </a:solidFill>
              </a:rPr>
              <a:t>район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3"/>
              </a:buBlip>
            </a:pPr>
            <a:r>
              <a:rPr lang="ru-RU" sz="1400" b="1" dirty="0">
                <a:solidFill>
                  <a:prstClr val="black"/>
                </a:solidFill>
              </a:rPr>
              <a:t>Свердловский </a:t>
            </a:r>
            <a:r>
              <a:rPr lang="ru-RU" sz="1400" b="1" dirty="0" smtClean="0">
                <a:solidFill>
                  <a:prstClr val="black"/>
                </a:solidFill>
              </a:rPr>
              <a:t>район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3"/>
              </a:buBlip>
            </a:pPr>
            <a:r>
              <a:rPr lang="ru-RU" sz="1400" b="1" dirty="0" err="1" smtClean="0">
                <a:solidFill>
                  <a:prstClr val="black"/>
                </a:solidFill>
              </a:rPr>
              <a:t>Троснянский</a:t>
            </a:r>
            <a:r>
              <a:rPr lang="ru-RU" sz="1400" b="1" dirty="0" smtClean="0">
                <a:solidFill>
                  <a:prstClr val="black"/>
                </a:solidFill>
              </a:rPr>
              <a:t> район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3"/>
              </a:buBlip>
            </a:pPr>
            <a:r>
              <a:rPr lang="ru-RU" sz="1400" b="1" dirty="0" err="1" smtClean="0">
                <a:solidFill>
                  <a:prstClr val="black"/>
                </a:solidFill>
              </a:rPr>
              <a:t>Хотынецкий</a:t>
            </a:r>
            <a:r>
              <a:rPr lang="ru-RU" sz="1400" b="1" dirty="0" smtClean="0">
                <a:solidFill>
                  <a:prstClr val="black"/>
                </a:solidFill>
              </a:rPr>
              <a:t> район</a:t>
            </a:r>
            <a:endParaRPr lang="ru-RU" sz="1400" b="1" dirty="0">
              <a:solidFill>
                <a:prstClr val="black"/>
              </a:solidFill>
            </a:endParaRPr>
          </a:p>
          <a:p>
            <a:pPr marL="285750" lvl="0" indent="-285750" algn="just">
              <a:lnSpc>
                <a:spcPct val="150000"/>
              </a:lnSpc>
              <a:buBlip>
                <a:blip r:embed="rId3"/>
              </a:buBlip>
            </a:pPr>
            <a:r>
              <a:rPr lang="ru-RU" sz="1400" b="1" dirty="0" err="1" smtClean="0">
                <a:solidFill>
                  <a:prstClr val="black"/>
                </a:solidFill>
              </a:rPr>
              <a:t>Шаблыкинский</a:t>
            </a:r>
            <a:r>
              <a:rPr lang="ru-RU" sz="1400" b="1" dirty="0" smtClean="0">
                <a:solidFill>
                  <a:prstClr val="black"/>
                </a:solidFill>
              </a:rPr>
              <a:t> </a:t>
            </a:r>
            <a:r>
              <a:rPr lang="ru-RU" sz="1400" b="1" dirty="0">
                <a:solidFill>
                  <a:prstClr val="black"/>
                </a:solidFill>
              </a:rPr>
              <a:t>район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4"/>
              </a:buBlip>
            </a:pPr>
            <a:endParaRPr lang="ru-RU" b="1" dirty="0">
              <a:solidFill>
                <a:prstClr val="black"/>
              </a:solidFill>
            </a:endParaRPr>
          </a:p>
          <a:p>
            <a:pPr lvl="0" algn="just">
              <a:lnSpc>
                <a:spcPct val="150000"/>
              </a:lnSpc>
            </a:pPr>
            <a:endParaRPr lang="ru-RU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664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16632"/>
            <a:ext cx="6768752" cy="914360"/>
          </a:xfrm>
        </p:spPr>
        <p:txBody>
          <a:bodyPr>
            <a:noAutofit/>
          </a:bodyPr>
          <a:lstStyle/>
          <a:p>
            <a:pPr algn="ctr"/>
            <a:r>
              <a:rPr lang="ru-RU" sz="160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Удельный вес расходов, формируемых в рамках программ, в общем объеме расходов местного бюджета</a:t>
            </a:r>
            <a:br>
              <a:rPr lang="ru-RU" sz="160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71661045"/>
              </p:ext>
            </p:extLst>
          </p:nvPr>
        </p:nvGraphicFramePr>
        <p:xfrm>
          <a:off x="0" y="1340768"/>
          <a:ext cx="8048114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-180528" y="3356992"/>
            <a:ext cx="792088" cy="4823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803461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7242048" cy="1143000"/>
          </a:xfrm>
        </p:spPr>
        <p:txBody>
          <a:bodyPr vert="horz" lIns="45720" tIns="0" rIns="45720" bIns="0" anchor="b" anchorCtr="0">
            <a:noAutofit/>
          </a:bodyPr>
          <a:lstStyle/>
          <a:p>
            <a:pPr algn="ctr"/>
            <a:r>
              <a:rPr lang="ru-RU" sz="160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Удельный вес Объема планируемых к привлечению бюджетных и коммерческих кредитов, предусмотренных в качестве источника финансирования дефицита бюджета, в общем  Объеме налоговых и неналоговых доходов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-108520" y="3356992"/>
            <a:ext cx="790829" cy="4823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%</a:t>
            </a: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499378049"/>
              </p:ext>
            </p:extLst>
          </p:nvPr>
        </p:nvGraphicFramePr>
        <p:xfrm>
          <a:off x="251520" y="1700808"/>
          <a:ext cx="6805775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50594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7992888" cy="648072"/>
          </a:xfrm>
        </p:spPr>
        <p:txBody>
          <a:bodyPr vert="horz" lIns="45720" tIns="0" rIns="45720" bIns="0" anchor="b" anchorCtr="0">
            <a:noAutofit/>
          </a:bodyPr>
          <a:lstStyle/>
          <a:p>
            <a:pPr algn="ctr"/>
            <a:r>
              <a:rPr lang="ru-RU" sz="160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Исполнение бюджета по налоговым доходам</a:t>
            </a: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193644744"/>
              </p:ext>
            </p:extLst>
          </p:nvPr>
        </p:nvGraphicFramePr>
        <p:xfrm>
          <a:off x="0" y="1196752"/>
          <a:ext cx="8136904" cy="602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58309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7560840" cy="710952"/>
          </a:xfrm>
        </p:spPr>
        <p:txBody>
          <a:bodyPr vert="horz" lIns="45720" tIns="0" rIns="45720" bIns="0" anchor="b" anchorCtr="0">
            <a:noAutofit/>
          </a:bodyPr>
          <a:lstStyle/>
          <a:p>
            <a:pPr algn="ctr"/>
            <a:r>
              <a:rPr lang="ru-RU" sz="120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Удельный вес фактически поступивших доходов местного бюджета в виде дотации и (или) поступлений налоговых доходов по дополнительным нормативам отчислений в</a:t>
            </a:r>
            <a:br>
              <a:rPr lang="ru-RU" sz="120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20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объеме доходов местного бюджета, за исключением субвенции из областного бюджета</a:t>
            </a:r>
            <a:br>
              <a:rPr lang="ru-RU" sz="120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1200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solidFill>
                <a:srgbClr val="1F497D">
                  <a:lumMod val="60000"/>
                  <a:lumOff val="4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625058766"/>
              </p:ext>
            </p:extLst>
          </p:nvPr>
        </p:nvGraphicFramePr>
        <p:xfrm>
          <a:off x="-27639" y="836712"/>
          <a:ext cx="8136904" cy="602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404046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820</TotalTime>
  <Words>472</Words>
  <Application>Microsoft Office PowerPoint</Application>
  <PresentationFormat>Экран (4:3)</PresentationFormat>
  <Paragraphs>70</Paragraphs>
  <Slides>10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Изящная</vt:lpstr>
      <vt:lpstr>оценка Качества управления муниципальными финансами муниципальных районов (муниципальных округов, городских округов) Орловской области за 2024 год</vt:lpstr>
      <vt:lpstr>Рейтинг муниципальных районов (муниципальных округов, городских округов) Орловской области по качеству управления муниципальными финансами за 2024 год</vt:lpstr>
      <vt:lpstr>Муниципальные районы (муниципальные округа, городские округа) Орловской области, КОТОРЫМ ПРИСВОЕНА I СТЕПЕНЬ КАЧЕСТВА управления муниципальными финансами</vt:lpstr>
      <vt:lpstr>Муниципальные районы (муниципальные округа, городские округа) Орловской области, которым присвоена II степень  качества управления муниципальными финансами</vt:lpstr>
      <vt:lpstr>Муниципальные районы (муниципальные округа, городские округа) Орловской области, которым присвоена III степень качества управления муниципальными финансами (ненадлежащее качество управления муниципальными финансами)</vt:lpstr>
      <vt:lpstr>Удельный вес расходов, формируемых в рамках программ, в общем объеме расходов местного бюджета </vt:lpstr>
      <vt:lpstr>Удельный вес Объема планируемых к привлечению бюджетных и коммерческих кредитов, предусмотренных в качестве источника финансирования дефицита бюджета, в общем  Объеме налоговых и неналоговых доходов</vt:lpstr>
      <vt:lpstr>Исполнение бюджета по налоговым доходам</vt:lpstr>
      <vt:lpstr>Удельный вес фактически поступивших доходов местного бюджета в виде дотации и (или) поступлений налоговых доходов по дополнительным нормативам отчислений в объеме доходов местного бюджета, за исключением субвенции из областного бюджета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Оценка качества управления региональными финансами за 2022 год</dc:title>
  <dc:creator>Жидкова Е.В.</dc:creator>
  <cp:lastModifiedBy>user</cp:lastModifiedBy>
  <cp:revision>117</cp:revision>
  <cp:lastPrinted>2024-04-25T14:04:39Z</cp:lastPrinted>
  <dcterms:created xsi:type="dcterms:W3CDTF">2023-11-28T11:35:58Z</dcterms:created>
  <dcterms:modified xsi:type="dcterms:W3CDTF">2025-05-06T13:56:49Z</dcterms:modified>
</cp:coreProperties>
</file>