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notesMasterIdLst>
    <p:notesMasterId r:id="rId11"/>
  </p:notesMasterIdLst>
  <p:sldIdLst>
    <p:sldId id="259" r:id="rId5"/>
    <p:sldId id="256" r:id="rId6"/>
    <p:sldId id="262" r:id="rId7"/>
    <p:sldId id="265" r:id="rId8"/>
    <p:sldId id="266" r:id="rId9"/>
    <p:sldId id="267"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7102AA-9234-4985-BD72-3C4D340CC500}" type="datetimeFigureOut">
              <a:rPr lang="ru-RU" smtClean="0"/>
              <a:t>28.03.2025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F52D84-D30C-4800-949B-2624CF691743}" type="slidenum">
              <a:rPr lang="ru-RU" smtClean="0"/>
              <a:t>‹#›</a:t>
            </a:fld>
            <a:endParaRPr lang="ru-RU"/>
          </a:p>
        </p:txBody>
      </p:sp>
    </p:spTree>
    <p:extLst>
      <p:ext uri="{BB962C8B-B14F-4D97-AF65-F5344CB8AC3E}">
        <p14:creationId xmlns:p14="http://schemas.microsoft.com/office/powerpoint/2010/main" val="2901357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t>28.03.2025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FD1887-CA2B-40CB-B4FA-82D820E27E8D}" type="slidenum">
              <a:rPr lang="ru-RU" smtClean="0"/>
              <a:t>‹#›</a:t>
            </a:fld>
            <a:endParaRPr lang="ru-RU"/>
          </a:p>
        </p:txBody>
      </p:sp>
    </p:spTree>
    <p:extLst>
      <p:ext uri="{BB962C8B-B14F-4D97-AF65-F5344CB8AC3E}">
        <p14:creationId xmlns:p14="http://schemas.microsoft.com/office/powerpoint/2010/main" val="2899608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t>28.03.2025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FD1887-CA2B-40CB-B4FA-82D820E27E8D}" type="slidenum">
              <a:rPr lang="ru-RU" smtClean="0"/>
              <a:t>‹#›</a:t>
            </a:fld>
            <a:endParaRPr lang="ru-RU"/>
          </a:p>
        </p:txBody>
      </p:sp>
    </p:spTree>
    <p:extLst>
      <p:ext uri="{BB962C8B-B14F-4D97-AF65-F5344CB8AC3E}">
        <p14:creationId xmlns:p14="http://schemas.microsoft.com/office/powerpoint/2010/main" val="372478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t>28.03.2025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FD1887-CA2B-40CB-B4FA-82D820E27E8D}" type="slidenum">
              <a:rPr lang="ru-RU" smtClean="0"/>
              <a:t>‹#›</a:t>
            </a:fld>
            <a:endParaRPr lang="ru-RU"/>
          </a:p>
        </p:txBody>
      </p:sp>
    </p:spTree>
    <p:extLst>
      <p:ext uri="{BB962C8B-B14F-4D97-AF65-F5344CB8AC3E}">
        <p14:creationId xmlns:p14="http://schemas.microsoft.com/office/powerpoint/2010/main" val="27798917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846787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941704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0099286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486994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861508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932383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6159274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28360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t>28.03.2025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FD1887-CA2B-40CB-B4FA-82D820E27E8D}" type="slidenum">
              <a:rPr lang="ru-RU" smtClean="0"/>
              <a:t>‹#›</a:t>
            </a:fld>
            <a:endParaRPr lang="ru-RU"/>
          </a:p>
        </p:txBody>
      </p:sp>
    </p:spTree>
    <p:extLst>
      <p:ext uri="{BB962C8B-B14F-4D97-AF65-F5344CB8AC3E}">
        <p14:creationId xmlns:p14="http://schemas.microsoft.com/office/powerpoint/2010/main" val="16760276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7940745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15093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552782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239195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401897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6472026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198665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794995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9076471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474767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A1175F4-3344-48A3-B491-EFC201011F07}" type="datetimeFigureOut">
              <a:rPr lang="ru-RU" smtClean="0"/>
              <a:t>28.03.2025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FD1887-CA2B-40CB-B4FA-82D820E27E8D}" type="slidenum">
              <a:rPr lang="ru-RU" smtClean="0"/>
              <a:t>‹#›</a:t>
            </a:fld>
            <a:endParaRPr lang="ru-RU"/>
          </a:p>
        </p:txBody>
      </p:sp>
    </p:spTree>
    <p:extLst>
      <p:ext uri="{BB962C8B-B14F-4D97-AF65-F5344CB8AC3E}">
        <p14:creationId xmlns:p14="http://schemas.microsoft.com/office/powerpoint/2010/main" val="13227430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8233491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55129091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18242915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4767512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5020998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0294003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23099171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2106177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8750308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08050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A1175F4-3344-48A3-B491-EFC201011F07}" type="datetimeFigureOut">
              <a:rPr lang="ru-RU" smtClean="0"/>
              <a:t>28.03.2025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FD1887-CA2B-40CB-B4FA-82D820E27E8D}" type="slidenum">
              <a:rPr lang="ru-RU" smtClean="0"/>
              <a:t>‹#›</a:t>
            </a:fld>
            <a:endParaRPr lang="ru-RU"/>
          </a:p>
        </p:txBody>
      </p:sp>
    </p:spTree>
    <p:extLst>
      <p:ext uri="{BB962C8B-B14F-4D97-AF65-F5344CB8AC3E}">
        <p14:creationId xmlns:p14="http://schemas.microsoft.com/office/powerpoint/2010/main" val="181902093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00338797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5556370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00478669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191326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87721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A1175F4-3344-48A3-B491-EFC201011F07}" type="datetimeFigureOut">
              <a:rPr lang="ru-RU" smtClean="0"/>
              <a:t>28.03.2025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FFD1887-CA2B-40CB-B4FA-82D820E27E8D}" type="slidenum">
              <a:rPr lang="ru-RU" smtClean="0"/>
              <a:t>‹#›</a:t>
            </a:fld>
            <a:endParaRPr lang="ru-RU"/>
          </a:p>
        </p:txBody>
      </p:sp>
    </p:spTree>
    <p:extLst>
      <p:ext uri="{BB962C8B-B14F-4D97-AF65-F5344CB8AC3E}">
        <p14:creationId xmlns:p14="http://schemas.microsoft.com/office/powerpoint/2010/main" val="161700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A1175F4-3344-48A3-B491-EFC201011F07}" type="datetimeFigureOut">
              <a:rPr lang="ru-RU" smtClean="0"/>
              <a:t>28.03.2025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FFD1887-CA2B-40CB-B4FA-82D820E27E8D}" type="slidenum">
              <a:rPr lang="ru-RU" smtClean="0"/>
              <a:t>‹#›</a:t>
            </a:fld>
            <a:endParaRPr lang="ru-RU"/>
          </a:p>
        </p:txBody>
      </p:sp>
    </p:spTree>
    <p:extLst>
      <p:ext uri="{BB962C8B-B14F-4D97-AF65-F5344CB8AC3E}">
        <p14:creationId xmlns:p14="http://schemas.microsoft.com/office/powerpoint/2010/main" val="3353083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A1175F4-3344-48A3-B491-EFC201011F07}" type="datetimeFigureOut">
              <a:rPr lang="ru-RU" smtClean="0"/>
              <a:t>28.03.2025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FFD1887-CA2B-40CB-B4FA-82D820E27E8D}" type="slidenum">
              <a:rPr lang="ru-RU" smtClean="0"/>
              <a:t>‹#›</a:t>
            </a:fld>
            <a:endParaRPr lang="ru-RU"/>
          </a:p>
        </p:txBody>
      </p:sp>
    </p:spTree>
    <p:extLst>
      <p:ext uri="{BB962C8B-B14F-4D97-AF65-F5344CB8AC3E}">
        <p14:creationId xmlns:p14="http://schemas.microsoft.com/office/powerpoint/2010/main" val="514563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A1175F4-3344-48A3-B491-EFC201011F07}" type="datetimeFigureOut">
              <a:rPr lang="ru-RU" smtClean="0"/>
              <a:t>28.03.2025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FD1887-CA2B-40CB-B4FA-82D820E27E8D}" type="slidenum">
              <a:rPr lang="ru-RU" smtClean="0"/>
              <a:t>‹#›</a:t>
            </a:fld>
            <a:endParaRPr lang="ru-RU"/>
          </a:p>
        </p:txBody>
      </p:sp>
    </p:spTree>
    <p:extLst>
      <p:ext uri="{BB962C8B-B14F-4D97-AF65-F5344CB8AC3E}">
        <p14:creationId xmlns:p14="http://schemas.microsoft.com/office/powerpoint/2010/main" val="1897899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A1175F4-3344-48A3-B491-EFC201011F07}" type="datetimeFigureOut">
              <a:rPr lang="ru-RU" smtClean="0"/>
              <a:t>28.03.2025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FD1887-CA2B-40CB-B4FA-82D820E27E8D}" type="slidenum">
              <a:rPr lang="ru-RU" smtClean="0"/>
              <a:t>‹#›</a:t>
            </a:fld>
            <a:endParaRPr lang="ru-RU"/>
          </a:p>
        </p:txBody>
      </p:sp>
    </p:spTree>
    <p:extLst>
      <p:ext uri="{BB962C8B-B14F-4D97-AF65-F5344CB8AC3E}">
        <p14:creationId xmlns:p14="http://schemas.microsoft.com/office/powerpoint/2010/main" val="1299534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1175F4-3344-48A3-B491-EFC201011F07}" type="datetimeFigureOut">
              <a:rPr lang="ru-RU" smtClean="0"/>
              <a:t>28.03.2025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FD1887-CA2B-40CB-B4FA-82D820E27E8D}" type="slidenum">
              <a:rPr lang="ru-RU" smtClean="0"/>
              <a:t>‹#›</a:t>
            </a:fld>
            <a:endParaRPr lang="ru-RU"/>
          </a:p>
        </p:txBody>
      </p:sp>
    </p:spTree>
    <p:extLst>
      <p:ext uri="{BB962C8B-B14F-4D97-AF65-F5344CB8AC3E}">
        <p14:creationId xmlns:p14="http://schemas.microsoft.com/office/powerpoint/2010/main" val="662015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10681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3400068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1175F4-3344-48A3-B491-EFC201011F07}" type="datetimeFigureOut">
              <a:rPr lang="ru-RU" smtClean="0">
                <a:solidFill>
                  <a:prstClr val="black">
                    <a:tint val="75000"/>
                  </a:prstClr>
                </a:solidFill>
              </a:rPr>
              <a:pPr/>
              <a:t>28.03.2025</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FD1887-CA2B-40CB-B4FA-82D820E27E8D}"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82594759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1013" y="0"/>
            <a:ext cx="1042987" cy="1042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Объект 7"/>
          <p:cNvGraphicFramePr>
            <a:graphicFrameLocks noGrp="1"/>
          </p:cNvGraphicFramePr>
          <p:nvPr>
            <p:ph idx="1"/>
            <p:extLst>
              <p:ext uri="{D42A27DB-BD31-4B8C-83A1-F6EECF244321}">
                <p14:modId xmlns:p14="http://schemas.microsoft.com/office/powerpoint/2010/main" val="1419947559"/>
              </p:ext>
            </p:extLst>
          </p:nvPr>
        </p:nvGraphicFramePr>
        <p:xfrm>
          <a:off x="179512" y="1531796"/>
          <a:ext cx="8676653" cy="5279430"/>
        </p:xfrm>
        <a:graphic>
          <a:graphicData uri="http://schemas.openxmlformats.org/drawingml/2006/table">
            <a:tbl>
              <a:tblPr firstRow="1" bandRow="1">
                <a:tableStyleId>{5C22544A-7EE6-4342-B048-85BDC9FD1C3A}</a:tableStyleId>
              </a:tblPr>
              <a:tblGrid>
                <a:gridCol w="5436293"/>
                <a:gridCol w="1080120"/>
                <a:gridCol w="1080120"/>
                <a:gridCol w="1080120"/>
              </a:tblGrid>
              <a:tr h="364148">
                <a:tc>
                  <a:txBody>
                    <a:bodyPr/>
                    <a:lstStyle/>
                    <a:p>
                      <a:pPr algn="ctr" fontAlgn="ctr"/>
                      <a:r>
                        <a:rPr lang="ru-RU" sz="1200" b="1" i="0" u="none" strike="noStrike" dirty="0">
                          <a:solidFill>
                            <a:schemeClr val="tx1"/>
                          </a:solidFill>
                          <a:effectLst/>
                          <a:latin typeface="Times New Roman" pitchFamily="18" charset="0"/>
                          <a:cs typeface="Times New Roman" pitchFamily="18" charset="0"/>
                        </a:rPr>
                        <a:t>Показатели</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ru-RU" sz="1200" b="1" dirty="0" smtClean="0">
                          <a:solidFill>
                            <a:schemeClr val="tx1"/>
                          </a:solidFill>
                          <a:latin typeface="Times New Roman" pitchFamily="18" charset="0"/>
                          <a:cs typeface="Times New Roman" pitchFamily="18" charset="0"/>
                        </a:rPr>
                        <a:t>2024 год</a:t>
                      </a:r>
                      <a:endParaRPr lang="ru-RU" sz="1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endParaRPr lang="ru-RU" sz="1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ru-RU" sz="1200" b="1" dirty="0" smtClean="0">
                          <a:solidFill>
                            <a:schemeClr val="tx1"/>
                          </a:solidFill>
                          <a:latin typeface="Times New Roman" pitchFamily="18" charset="0"/>
                          <a:cs typeface="Times New Roman" pitchFamily="18" charset="0"/>
                        </a:rPr>
                        <a:t>2023 год</a:t>
                      </a:r>
                      <a:endParaRPr lang="ru-RU" sz="1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426379">
                <a:tc>
                  <a:txBody>
                    <a:bodyPr/>
                    <a:lstStyle/>
                    <a:p>
                      <a:pPr algn="l" fontAlgn="t"/>
                      <a:r>
                        <a:rPr lang="ru-RU" sz="1400" b="0" i="0" u="none" strike="noStrike" dirty="0">
                          <a:solidFill>
                            <a:srgbClr val="000000"/>
                          </a:solidFill>
                          <a:effectLst/>
                          <a:latin typeface="Times New Roman"/>
                        </a:rPr>
                        <a:t>Количество муниципальных образований, с которыми должны быть заключены соглашения  на 2024 год</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27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27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4913">
                <a:tc>
                  <a:txBody>
                    <a:bodyPr/>
                    <a:lstStyle/>
                    <a:p>
                      <a:pPr algn="l" fontAlgn="t"/>
                      <a:r>
                        <a:rPr lang="ru-RU" sz="1400" b="0" i="0" u="none" strike="noStrike" dirty="0">
                          <a:solidFill>
                            <a:srgbClr val="000000"/>
                          </a:solidFill>
                          <a:effectLst/>
                          <a:latin typeface="Times New Roman"/>
                        </a:rPr>
                        <a:t>Количество муниципальных образований, заключивших соглашения о мерах по социально-экономическому развитию и оздоровлению муниципальных финансов Орловской области на 2024 год</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27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27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0208">
                <a:tc>
                  <a:txBody>
                    <a:bodyPr/>
                    <a:lstStyle/>
                    <a:p>
                      <a:pPr algn="l" fontAlgn="t"/>
                      <a:r>
                        <a:rPr lang="ru-RU" sz="1400" b="0" i="0" u="none" strike="noStrike" dirty="0">
                          <a:solidFill>
                            <a:srgbClr val="000000"/>
                          </a:solidFill>
                          <a:effectLst/>
                          <a:latin typeface="Times New Roman"/>
                        </a:rPr>
                        <a:t>Обеспечение роста налоговых и неналоговых доходов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26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25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7131">
                <a:tc>
                  <a:txBody>
                    <a:bodyPr/>
                    <a:lstStyle/>
                    <a:p>
                      <a:pPr algn="l" fontAlgn="t"/>
                      <a:r>
                        <a:rPr lang="ru-RU" sz="1400" b="0" i="0" u="none" strike="noStrike" dirty="0">
                          <a:solidFill>
                            <a:srgbClr val="000000"/>
                          </a:solidFill>
                          <a:effectLst/>
                          <a:latin typeface="Times New Roman"/>
                        </a:rPr>
                        <a:t>Утверждение и (или) обеспечение актуализации  плана ("дорожной карты") по погашению просроченной кредиторской </a:t>
                      </a:r>
                      <a:r>
                        <a:rPr lang="ru-RU" sz="1400" b="0" i="0" u="none" strike="noStrike" dirty="0" smtClean="0">
                          <a:solidFill>
                            <a:srgbClr val="000000"/>
                          </a:solidFill>
                          <a:effectLst/>
                          <a:latin typeface="Times New Roman"/>
                        </a:rPr>
                        <a:t>задолженности</a:t>
                      </a:r>
                      <a:endParaRPr lang="ru-RU" sz="1400" b="0"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27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27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6379">
                <a:tc>
                  <a:txBody>
                    <a:bodyPr/>
                    <a:lstStyle/>
                    <a:p>
                      <a:pPr algn="l" fontAlgn="t"/>
                      <a:r>
                        <a:rPr lang="ru-RU" sz="1400" b="0" i="0" u="none" strike="noStrike" dirty="0">
                          <a:solidFill>
                            <a:srgbClr val="000000"/>
                          </a:solidFill>
                          <a:effectLst/>
                          <a:latin typeface="Times New Roman"/>
                        </a:rPr>
                        <a:t>Утверждение и (или) обеспечение актуализации плана ("дорожной карты") по взысканию дебиторской задолженности</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27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27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4148">
                <a:tc>
                  <a:txBody>
                    <a:bodyPr/>
                    <a:lstStyle/>
                    <a:p>
                      <a:pPr algn="l" fontAlgn="t"/>
                      <a:r>
                        <a:rPr lang="ru-RU" sz="1400" b="0" i="0" u="none" strike="noStrike" dirty="0">
                          <a:solidFill>
                            <a:srgbClr val="000000"/>
                          </a:solidFill>
                          <a:effectLst/>
                          <a:latin typeface="Times New Roman"/>
                        </a:rPr>
                        <a:t>Соблюдение нормативов формирования расходов на содержание ОМСУ</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24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23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4148">
                <a:tc>
                  <a:txBody>
                    <a:bodyPr/>
                    <a:lstStyle/>
                    <a:p>
                      <a:pPr algn="l" fontAlgn="t"/>
                      <a:r>
                        <a:rPr lang="ru-RU" sz="1400" b="0" i="0" u="none" strike="noStrike" dirty="0">
                          <a:solidFill>
                            <a:srgbClr val="000000"/>
                          </a:solidFill>
                          <a:effectLst/>
                          <a:latin typeface="Times New Roman"/>
                        </a:rPr>
                        <a:t>Соблюдение требований к предельным значениям дефицита (ст. 92.1 БК РФ)</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26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26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4148">
                <a:tc>
                  <a:txBody>
                    <a:bodyPr/>
                    <a:lstStyle/>
                    <a:p>
                      <a:pPr algn="l" fontAlgn="t"/>
                      <a:r>
                        <a:rPr lang="ru-RU" sz="1400" b="0" i="0" u="none" strike="noStrike" dirty="0">
                          <a:solidFill>
                            <a:srgbClr val="000000"/>
                          </a:solidFill>
                          <a:effectLst/>
                          <a:latin typeface="Times New Roman"/>
                        </a:rPr>
                        <a:t>Соблюдение требований к предельному объему заимствований (ст. 106 БК РФ)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26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26</a:t>
                      </a:r>
                      <a:r>
                        <a:rPr lang="ru-RU" sz="1100" b="1" i="0" u="none" strike="noStrike" baseline="0" dirty="0" smtClean="0">
                          <a:solidFill>
                            <a:srgbClr val="000000"/>
                          </a:solidFill>
                          <a:effectLst/>
                          <a:latin typeface="Times New Roman"/>
                        </a:rPr>
                        <a:t>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4148">
                <a:tc>
                  <a:txBody>
                    <a:bodyPr/>
                    <a:lstStyle/>
                    <a:p>
                      <a:pPr algn="l" fontAlgn="t"/>
                      <a:r>
                        <a:rPr lang="ru-RU" sz="1400" b="0" i="0" u="none" strike="noStrike" dirty="0">
                          <a:solidFill>
                            <a:srgbClr val="000000"/>
                          </a:solidFill>
                          <a:effectLst/>
                          <a:latin typeface="Times New Roman"/>
                        </a:rPr>
                        <a:t>Соблюдение требований, установленных пунктом 5 статьи 107 БК РФ</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27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27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0388">
                <a:tc>
                  <a:txBody>
                    <a:bodyPr/>
                    <a:lstStyle/>
                    <a:p>
                      <a:pPr algn="l" fontAlgn="t"/>
                      <a:r>
                        <a:rPr lang="ru-RU" sz="1400" b="0" i="0" u="none" strike="noStrike" dirty="0" err="1">
                          <a:solidFill>
                            <a:srgbClr val="000000"/>
                          </a:solidFill>
                          <a:effectLst/>
                          <a:latin typeface="Times New Roman"/>
                        </a:rPr>
                        <a:t>Неустановление</a:t>
                      </a:r>
                      <a:r>
                        <a:rPr lang="ru-RU" sz="1400" b="0" i="0" u="none" strike="noStrike" dirty="0">
                          <a:solidFill>
                            <a:srgbClr val="000000"/>
                          </a:solidFill>
                          <a:effectLst/>
                          <a:latin typeface="Times New Roman"/>
                        </a:rPr>
                        <a:t> </a:t>
                      </a:r>
                      <a:r>
                        <a:rPr lang="ru-RU" sz="1400" b="0" i="0" u="none" strike="noStrike" dirty="0" smtClean="0">
                          <a:solidFill>
                            <a:srgbClr val="000000"/>
                          </a:solidFill>
                          <a:effectLst/>
                          <a:latin typeface="Times New Roman"/>
                        </a:rPr>
                        <a:t>расходных </a:t>
                      </a:r>
                      <a:r>
                        <a:rPr lang="ru-RU" sz="1400" b="0" i="0" u="none" strike="noStrike" dirty="0">
                          <a:solidFill>
                            <a:srgbClr val="000000"/>
                          </a:solidFill>
                          <a:effectLst/>
                          <a:latin typeface="Times New Roman"/>
                        </a:rPr>
                        <a:t>обязательств, не связанных с решением вопросов, отнесенных Конституцией Российской Федерации, федеральными законами, законами Орловской области к полномочиям соответствующих органов местного </a:t>
                      </a:r>
                      <a:r>
                        <a:rPr lang="ru-RU" sz="1400" b="0" i="0" u="none" strike="noStrike" dirty="0" smtClean="0">
                          <a:solidFill>
                            <a:srgbClr val="000000"/>
                          </a:solidFill>
                          <a:effectLst/>
                          <a:latin typeface="Times New Roman"/>
                        </a:rPr>
                        <a:t>самоуправления</a:t>
                      </a:r>
                      <a:endParaRPr lang="ru-RU" sz="1400" b="0"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23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19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9" name="Прямоугольник 8"/>
          <p:cNvSpPr/>
          <p:nvPr/>
        </p:nvSpPr>
        <p:spPr>
          <a:xfrm>
            <a:off x="-108520" y="23691"/>
            <a:ext cx="8353548" cy="1508105"/>
          </a:xfrm>
          <a:prstGeom prst="rect">
            <a:avLst/>
          </a:prstGeom>
        </p:spPr>
        <p:txBody>
          <a:bodyPr wrap="square">
            <a:spAutoFit/>
          </a:bodyPr>
          <a:lstStyle/>
          <a:p>
            <a:pPr lvl="0" algn="ctr"/>
            <a:r>
              <a:rPr lang="ru-RU" b="1" dirty="0" smtClean="0">
                <a:solidFill>
                  <a:prstClr val="white">
                    <a:lumMod val="95000"/>
                  </a:prstClr>
                </a:solidFill>
                <a:latin typeface="Arial Narrow" pitchFamily="34" charset="0"/>
                <a:ea typeface="Meiryo" pitchFamily="34" charset="-128"/>
                <a:cs typeface="Meiryo" pitchFamily="34" charset="-128"/>
              </a:rPr>
              <a:t>Показатели соблюдения муниципальными районами (муниципальными округами, городскими </a:t>
            </a:r>
            <a:r>
              <a:rPr lang="ru-RU" b="1" dirty="0">
                <a:solidFill>
                  <a:prstClr val="white">
                    <a:lumMod val="95000"/>
                  </a:prstClr>
                </a:solidFill>
                <a:latin typeface="Arial Narrow" pitchFamily="34" charset="0"/>
                <a:ea typeface="Meiryo" pitchFamily="34" charset="-128"/>
                <a:cs typeface="Meiryo" pitchFamily="34" charset="-128"/>
              </a:rPr>
              <a:t>округами) Орловской области обязательств, возникающих из соглашений о мерах по социально-экономическому развитию и оздоровлению муниципальных финансов муниципальных районов (муниципальных округов, городских округов) Орловской области за 2024 год</a:t>
            </a:r>
          </a:p>
        </p:txBody>
      </p:sp>
      <p:sp>
        <p:nvSpPr>
          <p:cNvPr id="10" name="Равнобедренный треугольник 9"/>
          <p:cNvSpPr/>
          <p:nvPr/>
        </p:nvSpPr>
        <p:spPr>
          <a:xfrm>
            <a:off x="7092280" y="1628800"/>
            <a:ext cx="216024" cy="14401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5" name="Прямая со стрелкой 14"/>
          <p:cNvCxnSpPr/>
          <p:nvPr/>
        </p:nvCxnSpPr>
        <p:spPr>
          <a:xfrm flipV="1">
            <a:off x="7200292" y="3068960"/>
            <a:ext cx="0" cy="216024"/>
          </a:xfrm>
          <a:prstGeom prst="straightConnector1">
            <a:avLst/>
          </a:prstGeom>
          <a:ln w="127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flipV="1">
            <a:off x="7200292" y="4365104"/>
            <a:ext cx="0" cy="216024"/>
          </a:xfrm>
          <a:prstGeom prst="straightConnector1">
            <a:avLst/>
          </a:prstGeom>
          <a:ln w="127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flipV="1">
            <a:off x="7200292" y="6237312"/>
            <a:ext cx="0" cy="288032"/>
          </a:xfrm>
          <a:prstGeom prst="straightConnector1">
            <a:avLst/>
          </a:prstGeom>
          <a:ln w="1270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7787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shadeToTitle="1">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pic>
        <p:nvPicPr>
          <p:cNvPr id="1026" name="Picture 2" descr="C:\Users\user\Desktop\для презентации\ДФ герб.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4853" y="0"/>
            <a:ext cx="1043608" cy="1043608"/>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3479" y="4683"/>
            <a:ext cx="8355632" cy="1938992"/>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r>
              <a:rPr lang="ru-RU" sz="2000" b="1" dirty="0" smtClean="0">
                <a:solidFill>
                  <a:schemeClr val="bg1">
                    <a:lumMod val="95000"/>
                  </a:schemeClr>
                </a:solidFill>
                <a:latin typeface="Arial Narrow" pitchFamily="34" charset="0"/>
                <a:ea typeface="Meiryo" pitchFamily="34" charset="-128"/>
                <a:cs typeface="Meiryo" pitchFamily="34" charset="-128"/>
              </a:rPr>
              <a:t>Исполнение </a:t>
            </a:r>
            <a:r>
              <a:rPr lang="ru-RU" sz="2000" b="1" dirty="0">
                <a:solidFill>
                  <a:schemeClr val="bg1">
                    <a:lumMod val="95000"/>
                  </a:schemeClr>
                </a:solidFill>
                <a:latin typeface="Arial Narrow" pitchFamily="34" charset="0"/>
                <a:ea typeface="Meiryo" pitchFamily="34" charset="-128"/>
                <a:cs typeface="Meiryo" pitchFamily="34" charset="-128"/>
              </a:rPr>
              <a:t>в полном объеме </a:t>
            </a:r>
            <a:r>
              <a:rPr lang="ru-RU" sz="2000" b="1" dirty="0" smtClean="0">
                <a:solidFill>
                  <a:schemeClr val="bg1">
                    <a:lumMod val="95000"/>
                  </a:schemeClr>
                </a:solidFill>
                <a:latin typeface="Arial Narrow" pitchFamily="34" charset="0"/>
                <a:ea typeface="Meiryo" pitchFamily="34" charset="-128"/>
                <a:cs typeface="Meiryo" pitchFamily="34" charset="-128"/>
              </a:rPr>
              <a:t> муниципальными районами (муниципальными округами, городскими </a:t>
            </a:r>
            <a:r>
              <a:rPr lang="ru-RU" sz="2000" b="1" dirty="0">
                <a:solidFill>
                  <a:schemeClr val="bg1">
                    <a:lumMod val="95000"/>
                  </a:schemeClr>
                </a:solidFill>
                <a:latin typeface="Arial Narrow" pitchFamily="34" charset="0"/>
                <a:ea typeface="Meiryo" pitchFamily="34" charset="-128"/>
                <a:cs typeface="Meiryo" pitchFamily="34" charset="-128"/>
              </a:rPr>
              <a:t>округами) Орловской </a:t>
            </a:r>
            <a:r>
              <a:rPr lang="ru-RU" sz="2000" b="1" dirty="0" smtClean="0">
                <a:solidFill>
                  <a:schemeClr val="bg1">
                    <a:lumMod val="95000"/>
                  </a:schemeClr>
                </a:solidFill>
                <a:latin typeface="Arial Narrow" pitchFamily="34" charset="0"/>
                <a:ea typeface="Meiryo" pitchFamily="34" charset="-128"/>
                <a:cs typeface="Meiryo" pitchFamily="34" charset="-128"/>
              </a:rPr>
              <a:t>области обязательств, </a:t>
            </a:r>
            <a:r>
              <a:rPr lang="ru-RU" sz="2000" b="1" dirty="0">
                <a:solidFill>
                  <a:schemeClr val="bg1">
                    <a:lumMod val="95000"/>
                  </a:schemeClr>
                </a:solidFill>
                <a:latin typeface="Arial Narrow" pitchFamily="34" charset="0"/>
                <a:ea typeface="Meiryo" pitchFamily="34" charset="-128"/>
                <a:cs typeface="Meiryo" pitchFamily="34" charset="-128"/>
              </a:rPr>
              <a:t>возникающих из соглашений о мерах по социально-экономическому развитию и оздоровлению муниципальных финансов муниципальных районов (муниципальных округов, городских округов) Орловской области за 2024 год</a:t>
            </a:r>
          </a:p>
        </p:txBody>
      </p:sp>
      <p:graphicFrame>
        <p:nvGraphicFramePr>
          <p:cNvPr id="5" name="Таблица 4"/>
          <p:cNvGraphicFramePr>
            <a:graphicFrameLocks noGrp="1"/>
          </p:cNvGraphicFramePr>
          <p:nvPr>
            <p:extLst>
              <p:ext uri="{D42A27DB-BD31-4B8C-83A1-F6EECF244321}">
                <p14:modId xmlns:p14="http://schemas.microsoft.com/office/powerpoint/2010/main" val="2083253161"/>
              </p:ext>
            </p:extLst>
          </p:nvPr>
        </p:nvGraphicFramePr>
        <p:xfrm>
          <a:off x="755576" y="1943675"/>
          <a:ext cx="2952328" cy="3464425"/>
        </p:xfrm>
        <a:graphic>
          <a:graphicData uri="http://schemas.openxmlformats.org/drawingml/2006/table">
            <a:tbl>
              <a:tblPr firstRow="1" bandRow="1">
                <a:tableStyleId>{5C22544A-7EE6-4342-B048-85BDC9FD1C3A}</a:tableStyleId>
              </a:tblPr>
              <a:tblGrid>
                <a:gridCol w="2952328"/>
              </a:tblGrid>
              <a:tr h="415180">
                <a:tc>
                  <a:txBody>
                    <a:bodyPr/>
                    <a:lstStyle/>
                    <a:p>
                      <a:pPr algn="ctr" fontAlgn="b"/>
                      <a:r>
                        <a:rPr lang="ru-RU" sz="1800" b="0" i="0" u="none" strike="noStrike" dirty="0" smtClean="0">
                          <a:solidFill>
                            <a:srgbClr val="000000"/>
                          </a:solidFill>
                          <a:effectLst/>
                          <a:latin typeface="Times New Roman" pitchFamily="18" charset="0"/>
                          <a:cs typeface="Times New Roman" pitchFamily="18" charset="0"/>
                        </a:rPr>
                        <a:t>Город </a:t>
                      </a:r>
                      <a:r>
                        <a:rPr lang="ru-RU" sz="1800" b="0" i="0" u="none" strike="noStrike" dirty="0">
                          <a:solidFill>
                            <a:srgbClr val="000000"/>
                          </a:solidFill>
                          <a:effectLst/>
                          <a:latin typeface="Times New Roman" pitchFamily="18" charset="0"/>
                          <a:cs typeface="Times New Roman" pitchFamily="18" charset="0"/>
                        </a:rPr>
                        <a:t>Ливны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5180">
                <a:tc>
                  <a:txBody>
                    <a:bodyPr/>
                    <a:lstStyle/>
                    <a:p>
                      <a:pPr algn="ctr" fontAlgn="b"/>
                      <a:r>
                        <a:rPr lang="ru-RU" sz="1800" b="0" i="0" u="none" strike="noStrike" dirty="0" smtClean="0">
                          <a:solidFill>
                            <a:srgbClr val="000000"/>
                          </a:solidFill>
                          <a:effectLst/>
                          <a:latin typeface="Times New Roman" pitchFamily="18" charset="0"/>
                          <a:cs typeface="Times New Roman" pitchFamily="18" charset="0"/>
                        </a:rPr>
                        <a:t>Город </a:t>
                      </a:r>
                      <a:r>
                        <a:rPr lang="ru-RU" sz="1800" b="0" i="0" u="none" strike="noStrike" dirty="0">
                          <a:solidFill>
                            <a:srgbClr val="000000"/>
                          </a:solidFill>
                          <a:effectLst/>
                          <a:latin typeface="Times New Roman" pitchFamily="18" charset="0"/>
                          <a:cs typeface="Times New Roman" pitchFamily="18" charset="0"/>
                        </a:rPr>
                        <a:t>Мценск</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3284">
                <a:tc>
                  <a:txBody>
                    <a:bodyPr/>
                    <a:lstStyle/>
                    <a:p>
                      <a:pPr algn="ctr" fontAlgn="b"/>
                      <a:r>
                        <a:rPr lang="ru-RU" sz="1800" b="0" i="0" u="none" strike="noStrike" dirty="0">
                          <a:solidFill>
                            <a:srgbClr val="000000"/>
                          </a:solidFill>
                          <a:effectLst/>
                          <a:latin typeface="Times New Roman" pitchFamily="18" charset="0"/>
                          <a:cs typeface="Times New Roman" pitchFamily="18" charset="0"/>
                        </a:rPr>
                        <a:t>Орловский </a:t>
                      </a:r>
                      <a:r>
                        <a:rPr lang="ru-RU" sz="1800" b="0" i="0" u="none" strike="noStrike" dirty="0" smtClean="0">
                          <a:solidFill>
                            <a:srgbClr val="000000"/>
                          </a:solidFill>
                          <a:effectLst/>
                          <a:latin typeface="Times New Roman" pitchFamily="18" charset="0"/>
                          <a:cs typeface="Times New Roman" pitchFamily="18" charset="0"/>
                        </a:rPr>
                        <a:t>муниципальный округ</a:t>
                      </a:r>
                      <a:endParaRPr lang="ru-RU" sz="1800" b="0" i="0" u="none" strike="noStrike" dirty="0">
                        <a:solidFill>
                          <a:srgbClr val="000000"/>
                        </a:solidFill>
                        <a:effectLst/>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5180">
                <a:tc>
                  <a:txBody>
                    <a:bodyPr/>
                    <a:lstStyle/>
                    <a:p>
                      <a:pPr algn="ctr" fontAlgn="b"/>
                      <a:r>
                        <a:rPr lang="ru-RU" sz="1800" b="0" i="0" u="none" strike="noStrike" dirty="0">
                          <a:solidFill>
                            <a:srgbClr val="000000"/>
                          </a:solidFill>
                          <a:effectLst/>
                          <a:latin typeface="Times New Roman" pitchFamily="18" charset="0"/>
                          <a:cs typeface="Times New Roman" pitchFamily="18" charset="0"/>
                        </a:rPr>
                        <a:t>Болховский </a:t>
                      </a:r>
                      <a:r>
                        <a:rPr lang="ru-RU" sz="1800" b="0" i="0" u="none" strike="noStrike" dirty="0" smtClean="0">
                          <a:solidFill>
                            <a:srgbClr val="000000"/>
                          </a:solidFill>
                          <a:effectLst/>
                          <a:latin typeface="Times New Roman" pitchFamily="18" charset="0"/>
                          <a:cs typeface="Times New Roman" pitchFamily="18" charset="0"/>
                        </a:rPr>
                        <a:t>район</a:t>
                      </a:r>
                      <a:endParaRPr lang="ru-RU" sz="1800" b="0" i="0" u="none" strike="noStrike" dirty="0">
                        <a:solidFill>
                          <a:srgbClr val="000000"/>
                        </a:solidFill>
                        <a:effectLst/>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5180">
                <a:tc>
                  <a:txBody>
                    <a:bodyPr/>
                    <a:lstStyle/>
                    <a:p>
                      <a:pPr algn="ctr"/>
                      <a:r>
                        <a:rPr lang="ru-RU" sz="1800" dirty="0" smtClean="0">
                          <a:latin typeface="Times New Roman" pitchFamily="18" charset="0"/>
                          <a:cs typeface="Times New Roman" pitchFamily="18" charset="0"/>
                        </a:rPr>
                        <a:t>Дмитровский район</a:t>
                      </a:r>
                      <a:endParaRPr lang="ru-RU" sz="1800" dirty="0">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5180">
                <a:tc>
                  <a:txBody>
                    <a:bodyPr/>
                    <a:lstStyle/>
                    <a:p>
                      <a:pPr algn="ctr"/>
                      <a:r>
                        <a:rPr lang="ru-RU" sz="1800" dirty="0" err="1" smtClean="0">
                          <a:latin typeface="Times New Roman" pitchFamily="18" charset="0"/>
                          <a:cs typeface="Times New Roman" pitchFamily="18" charset="0"/>
                        </a:rPr>
                        <a:t>Должанский</a:t>
                      </a:r>
                      <a:r>
                        <a:rPr lang="ru-RU" sz="1800" dirty="0" smtClean="0">
                          <a:latin typeface="Times New Roman" pitchFamily="18" charset="0"/>
                          <a:cs typeface="Times New Roman" pitchFamily="18" charset="0"/>
                        </a:rPr>
                        <a:t> район</a:t>
                      </a:r>
                      <a:endParaRPr lang="ru-RU" sz="1800" dirty="0">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5180">
                <a:tc>
                  <a:txBody>
                    <a:bodyPr/>
                    <a:lstStyle/>
                    <a:p>
                      <a:pPr algn="ctr"/>
                      <a:r>
                        <a:rPr lang="ru-RU" sz="1800" dirty="0" smtClean="0">
                          <a:latin typeface="Times New Roman" pitchFamily="18" charset="0"/>
                          <a:cs typeface="Times New Roman" pitchFamily="18" charset="0"/>
                        </a:rPr>
                        <a:t>Знаменский район</a:t>
                      </a:r>
                      <a:endParaRPr lang="ru-RU" sz="1800" dirty="0">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5180">
                <a:tc>
                  <a:txBody>
                    <a:bodyPr/>
                    <a:lstStyle/>
                    <a:p>
                      <a:pPr algn="ctr"/>
                      <a:r>
                        <a:rPr lang="ru-RU" sz="1800" dirty="0" err="1" smtClean="0">
                          <a:latin typeface="Times New Roman" pitchFamily="18" charset="0"/>
                          <a:cs typeface="Times New Roman" pitchFamily="18" charset="0"/>
                        </a:rPr>
                        <a:t>Корсаковский</a:t>
                      </a:r>
                      <a:r>
                        <a:rPr lang="ru-RU" sz="1800" baseline="0" dirty="0" smtClean="0">
                          <a:latin typeface="Times New Roman" pitchFamily="18" charset="0"/>
                          <a:cs typeface="Times New Roman" pitchFamily="18" charset="0"/>
                        </a:rPr>
                        <a:t> район</a:t>
                      </a:r>
                      <a:endParaRPr lang="ru-RU" sz="1800" dirty="0">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Таблица 5"/>
          <p:cNvGraphicFramePr>
            <a:graphicFrameLocks noGrp="1"/>
          </p:cNvGraphicFramePr>
          <p:nvPr>
            <p:extLst>
              <p:ext uri="{D42A27DB-BD31-4B8C-83A1-F6EECF244321}">
                <p14:modId xmlns:p14="http://schemas.microsoft.com/office/powerpoint/2010/main" val="1340979915"/>
              </p:ext>
            </p:extLst>
          </p:nvPr>
        </p:nvGraphicFramePr>
        <p:xfrm>
          <a:off x="4860032" y="1943666"/>
          <a:ext cx="2736304" cy="3429549"/>
        </p:xfrm>
        <a:graphic>
          <a:graphicData uri="http://schemas.openxmlformats.org/drawingml/2006/table">
            <a:tbl>
              <a:tblPr firstRow="1" bandRow="1">
                <a:tableStyleId>{5C22544A-7EE6-4342-B048-85BDC9FD1C3A}</a:tableStyleId>
              </a:tblPr>
              <a:tblGrid>
                <a:gridCol w="2736304"/>
              </a:tblGrid>
              <a:tr h="381061">
                <a:tc>
                  <a:txBody>
                    <a:bodyPr/>
                    <a:lstStyle/>
                    <a:p>
                      <a:pPr algn="ctr"/>
                      <a:r>
                        <a:rPr lang="ru-RU" b="0" dirty="0" err="1" smtClean="0">
                          <a:solidFill>
                            <a:schemeClr val="tx1"/>
                          </a:solidFill>
                          <a:latin typeface="Times New Roman" pitchFamily="18" charset="0"/>
                          <a:cs typeface="Times New Roman" pitchFamily="18" charset="0"/>
                        </a:rPr>
                        <a:t>Краснозоренский</a:t>
                      </a:r>
                      <a:r>
                        <a:rPr lang="ru-RU" b="0" dirty="0" smtClean="0">
                          <a:solidFill>
                            <a:schemeClr val="tx1"/>
                          </a:solidFill>
                          <a:latin typeface="Times New Roman" pitchFamily="18" charset="0"/>
                          <a:cs typeface="Times New Roman" pitchFamily="18" charset="0"/>
                        </a:rPr>
                        <a:t>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61">
                <a:tc>
                  <a:txBody>
                    <a:bodyPr/>
                    <a:lstStyle/>
                    <a:p>
                      <a:pPr algn="ctr"/>
                      <a:r>
                        <a:rPr lang="ru-RU" b="0" dirty="0" err="1" smtClean="0">
                          <a:solidFill>
                            <a:schemeClr val="tx1"/>
                          </a:solidFill>
                          <a:latin typeface="Times New Roman" pitchFamily="18" charset="0"/>
                          <a:cs typeface="Times New Roman" pitchFamily="18" charset="0"/>
                        </a:rPr>
                        <a:t>Кромской</a:t>
                      </a:r>
                      <a:r>
                        <a:rPr lang="ru-RU" b="0" dirty="0" smtClean="0">
                          <a:solidFill>
                            <a:schemeClr val="tx1"/>
                          </a:solidFill>
                          <a:latin typeface="Times New Roman" pitchFamily="18" charset="0"/>
                          <a:cs typeface="Times New Roman" pitchFamily="18" charset="0"/>
                        </a:rPr>
                        <a:t>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61">
                <a:tc>
                  <a:txBody>
                    <a:bodyPr/>
                    <a:lstStyle/>
                    <a:p>
                      <a:pPr algn="ctr"/>
                      <a:r>
                        <a:rPr lang="ru-RU" b="0" dirty="0" err="1" smtClean="0">
                          <a:solidFill>
                            <a:schemeClr val="tx1"/>
                          </a:solidFill>
                          <a:latin typeface="Times New Roman" pitchFamily="18" charset="0"/>
                          <a:cs typeface="Times New Roman" pitchFamily="18" charset="0"/>
                        </a:rPr>
                        <a:t>Ливенский</a:t>
                      </a:r>
                      <a:r>
                        <a:rPr lang="ru-RU" b="0" dirty="0" smtClean="0">
                          <a:solidFill>
                            <a:schemeClr val="tx1"/>
                          </a:solidFill>
                          <a:latin typeface="Times New Roman" pitchFamily="18" charset="0"/>
                          <a:cs typeface="Times New Roman" pitchFamily="18" charset="0"/>
                        </a:rPr>
                        <a:t>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61">
                <a:tc>
                  <a:txBody>
                    <a:bodyPr/>
                    <a:lstStyle/>
                    <a:p>
                      <a:pPr algn="ctr"/>
                      <a:r>
                        <a:rPr lang="ru-RU" b="0" dirty="0" err="1" smtClean="0">
                          <a:solidFill>
                            <a:schemeClr val="tx1"/>
                          </a:solidFill>
                          <a:latin typeface="Times New Roman" pitchFamily="18" charset="0"/>
                          <a:cs typeface="Times New Roman" pitchFamily="18" charset="0"/>
                        </a:rPr>
                        <a:t>Мценский</a:t>
                      </a:r>
                      <a:r>
                        <a:rPr lang="ru-RU" b="0" dirty="0" smtClean="0">
                          <a:solidFill>
                            <a:schemeClr val="tx1"/>
                          </a:solidFill>
                          <a:latin typeface="Times New Roman" pitchFamily="18" charset="0"/>
                          <a:cs typeface="Times New Roman" pitchFamily="18" charset="0"/>
                        </a:rPr>
                        <a:t>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61">
                <a:tc>
                  <a:txBody>
                    <a:bodyPr/>
                    <a:lstStyle/>
                    <a:p>
                      <a:pPr algn="ctr"/>
                      <a:r>
                        <a:rPr lang="ru-RU" b="0" dirty="0" smtClean="0">
                          <a:solidFill>
                            <a:schemeClr val="tx1"/>
                          </a:solidFill>
                          <a:latin typeface="Times New Roman" pitchFamily="18" charset="0"/>
                          <a:cs typeface="Times New Roman" pitchFamily="18" charset="0"/>
                        </a:rPr>
                        <a:t>Покровский</a:t>
                      </a:r>
                      <a:r>
                        <a:rPr lang="ru-RU" b="0" baseline="0" dirty="0" smtClean="0">
                          <a:solidFill>
                            <a:schemeClr val="tx1"/>
                          </a:solidFill>
                          <a:latin typeface="Times New Roman" pitchFamily="18" charset="0"/>
                          <a:cs typeface="Times New Roman" pitchFamily="18" charset="0"/>
                        </a:rPr>
                        <a:t>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61">
                <a:tc>
                  <a:txBody>
                    <a:bodyPr/>
                    <a:lstStyle/>
                    <a:p>
                      <a:pPr algn="ctr"/>
                      <a:r>
                        <a:rPr lang="ru-RU" b="0" dirty="0" err="1" smtClean="0">
                          <a:solidFill>
                            <a:schemeClr val="tx1"/>
                          </a:solidFill>
                          <a:latin typeface="Times New Roman" pitchFamily="18" charset="0"/>
                          <a:cs typeface="Times New Roman" pitchFamily="18" charset="0"/>
                        </a:rPr>
                        <a:t>Сосковский</a:t>
                      </a:r>
                      <a:r>
                        <a:rPr lang="ru-RU" b="0" dirty="0" smtClean="0">
                          <a:solidFill>
                            <a:schemeClr val="tx1"/>
                          </a:solidFill>
                          <a:latin typeface="Times New Roman" pitchFamily="18" charset="0"/>
                          <a:cs typeface="Times New Roman" pitchFamily="18" charset="0"/>
                        </a:rPr>
                        <a:t>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61">
                <a:tc>
                  <a:txBody>
                    <a:bodyPr/>
                    <a:lstStyle/>
                    <a:p>
                      <a:pPr algn="ctr"/>
                      <a:r>
                        <a:rPr lang="ru-RU" b="0" dirty="0" err="1" smtClean="0">
                          <a:solidFill>
                            <a:schemeClr val="tx1"/>
                          </a:solidFill>
                          <a:latin typeface="Times New Roman" pitchFamily="18" charset="0"/>
                          <a:cs typeface="Times New Roman" pitchFamily="18" charset="0"/>
                        </a:rPr>
                        <a:t>Троснянский</a:t>
                      </a:r>
                      <a:r>
                        <a:rPr lang="ru-RU" b="0" dirty="0" smtClean="0">
                          <a:solidFill>
                            <a:schemeClr val="tx1"/>
                          </a:solidFill>
                          <a:latin typeface="Times New Roman" pitchFamily="18" charset="0"/>
                          <a:cs typeface="Times New Roman" pitchFamily="18" charset="0"/>
                        </a:rPr>
                        <a:t>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61">
                <a:tc>
                  <a:txBody>
                    <a:bodyPr/>
                    <a:lstStyle/>
                    <a:p>
                      <a:pPr algn="ctr"/>
                      <a:r>
                        <a:rPr lang="ru-RU" b="0" dirty="0" smtClean="0">
                          <a:solidFill>
                            <a:schemeClr val="tx1"/>
                          </a:solidFill>
                          <a:latin typeface="Times New Roman" pitchFamily="18" charset="0"/>
                          <a:cs typeface="Times New Roman" pitchFamily="18" charset="0"/>
                        </a:rPr>
                        <a:t>Урицкий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1061">
                <a:tc>
                  <a:txBody>
                    <a:bodyPr/>
                    <a:lstStyle/>
                    <a:p>
                      <a:pPr algn="ctr"/>
                      <a:r>
                        <a:rPr lang="ru-RU" b="0" dirty="0" err="1" smtClean="0">
                          <a:solidFill>
                            <a:schemeClr val="tx1"/>
                          </a:solidFill>
                          <a:latin typeface="Times New Roman" pitchFamily="18" charset="0"/>
                          <a:cs typeface="Times New Roman" pitchFamily="18" charset="0"/>
                        </a:rPr>
                        <a:t>Шаблыкинский</a:t>
                      </a:r>
                      <a:r>
                        <a:rPr lang="ru-RU" b="0" dirty="0" smtClean="0">
                          <a:solidFill>
                            <a:schemeClr val="tx1"/>
                          </a:solidFill>
                          <a:latin typeface="Times New Roman" pitchFamily="18" charset="0"/>
                          <a:cs typeface="Times New Roman" pitchFamily="18" charset="0"/>
                        </a:rPr>
                        <a:t>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Лента лицом вверх 6"/>
          <p:cNvSpPr/>
          <p:nvPr/>
        </p:nvSpPr>
        <p:spPr>
          <a:xfrm>
            <a:off x="2411760" y="5445224"/>
            <a:ext cx="4176464" cy="1222366"/>
          </a:xfrm>
          <a:prstGeom prst="ribbon2">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8" name="TextBox 7"/>
          <p:cNvSpPr txBox="1"/>
          <p:nvPr/>
        </p:nvSpPr>
        <p:spPr>
          <a:xfrm>
            <a:off x="3348033" y="5517232"/>
            <a:ext cx="2159902" cy="815608"/>
          </a:xfrm>
          <a:prstGeom prst="rect">
            <a:avLst/>
          </a:prstGeom>
          <a:noFill/>
        </p:spPr>
        <p:txBody>
          <a:bodyPr wrap="square" rtlCol="0">
            <a:spAutoFit/>
          </a:bodyPr>
          <a:lstStyle/>
          <a:p>
            <a:pPr algn="ctr"/>
            <a:r>
              <a:rPr lang="ru-RU" sz="1400" b="1" dirty="0" smtClean="0">
                <a:latin typeface="Times New Roman" pitchFamily="18" charset="0"/>
                <a:cs typeface="Times New Roman" pitchFamily="18" charset="0"/>
              </a:rPr>
              <a:t>Итого 17 МО</a:t>
            </a:r>
          </a:p>
          <a:p>
            <a:pPr algn="ctr"/>
            <a:r>
              <a:rPr lang="ru-RU" sz="1100" dirty="0" smtClean="0">
                <a:latin typeface="Times New Roman" pitchFamily="18" charset="0"/>
                <a:cs typeface="Times New Roman" pitchFamily="18" charset="0"/>
              </a:rPr>
              <a:t>(2 городских округа, </a:t>
            </a:r>
          </a:p>
          <a:p>
            <a:pPr algn="ctr"/>
            <a:r>
              <a:rPr lang="ru-RU" sz="1100" dirty="0" smtClean="0">
                <a:latin typeface="Times New Roman" pitchFamily="18" charset="0"/>
                <a:cs typeface="Times New Roman" pitchFamily="18" charset="0"/>
              </a:rPr>
              <a:t>1 муниципальный округ, </a:t>
            </a:r>
          </a:p>
          <a:p>
            <a:pPr algn="ctr"/>
            <a:r>
              <a:rPr lang="ru-RU" sz="1100" dirty="0" smtClean="0">
                <a:latin typeface="Times New Roman" pitchFamily="18" charset="0"/>
                <a:cs typeface="Times New Roman" pitchFamily="18" charset="0"/>
              </a:rPr>
              <a:t>14 муниципальных районов)</a:t>
            </a:r>
            <a:endParaRPr lang="ru-RU" sz="1100" dirty="0">
              <a:latin typeface="Times New Roman" pitchFamily="18" charset="0"/>
              <a:cs typeface="Times New Roman" pitchFamily="18" charset="0"/>
            </a:endParaRPr>
          </a:p>
        </p:txBody>
      </p:sp>
    </p:spTree>
    <p:extLst>
      <p:ext uri="{BB962C8B-B14F-4D97-AF65-F5344CB8AC3E}">
        <p14:creationId xmlns:p14="http://schemas.microsoft.com/office/powerpoint/2010/main" val="1519552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shadeToTitle="1">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pic>
        <p:nvPicPr>
          <p:cNvPr id="1026" name="Picture 2" descr="C:\Users\user\Desktop\для презентации\ДФ герб.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4853" y="0"/>
            <a:ext cx="1043608" cy="1043608"/>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3479" y="116632"/>
            <a:ext cx="8355632" cy="163121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r>
              <a:rPr lang="ru-RU" sz="2000" b="1" dirty="0" smtClean="0">
                <a:solidFill>
                  <a:schemeClr val="bg1">
                    <a:lumMod val="95000"/>
                  </a:schemeClr>
                </a:solidFill>
                <a:latin typeface="Arial Narrow" pitchFamily="34" charset="0"/>
                <a:ea typeface="Meiryo" pitchFamily="34" charset="-128"/>
                <a:cs typeface="Meiryo" pitchFamily="34" charset="-128"/>
              </a:rPr>
              <a:t>Неисполнение муниципальными районами (муниципальными округами, городскими </a:t>
            </a:r>
            <a:r>
              <a:rPr lang="ru-RU" sz="2000" b="1" dirty="0">
                <a:solidFill>
                  <a:schemeClr val="bg1">
                    <a:lumMod val="95000"/>
                  </a:schemeClr>
                </a:solidFill>
                <a:latin typeface="Arial Narrow" pitchFamily="34" charset="0"/>
                <a:ea typeface="Meiryo" pitchFamily="34" charset="-128"/>
                <a:cs typeface="Meiryo" pitchFamily="34" charset="-128"/>
              </a:rPr>
              <a:t>округами) Орловской </a:t>
            </a:r>
            <a:r>
              <a:rPr lang="ru-RU" sz="2000" b="1" dirty="0" smtClean="0">
                <a:solidFill>
                  <a:schemeClr val="bg1">
                    <a:lumMod val="95000"/>
                  </a:schemeClr>
                </a:solidFill>
                <a:latin typeface="Arial Narrow" pitchFamily="34" charset="0"/>
                <a:ea typeface="Meiryo" pitchFamily="34" charset="-128"/>
                <a:cs typeface="Meiryo" pitchFamily="34" charset="-128"/>
              </a:rPr>
              <a:t>области обязательств, </a:t>
            </a:r>
            <a:r>
              <a:rPr lang="ru-RU" sz="2000" b="1" dirty="0">
                <a:solidFill>
                  <a:schemeClr val="bg1">
                    <a:lumMod val="95000"/>
                  </a:schemeClr>
                </a:solidFill>
                <a:latin typeface="Arial Narrow" pitchFamily="34" charset="0"/>
                <a:ea typeface="Meiryo" pitchFamily="34" charset="-128"/>
                <a:cs typeface="Meiryo" pitchFamily="34" charset="-128"/>
              </a:rPr>
              <a:t>возникающих из соглашений о мерах по социально-экономическому развитию и оздоровлению муниципальных финансов муниципальных районов (муниципальных округов, городских округов) Орловской области за 2024 год</a:t>
            </a:r>
          </a:p>
        </p:txBody>
      </p:sp>
      <p:graphicFrame>
        <p:nvGraphicFramePr>
          <p:cNvPr id="5" name="Таблица 4"/>
          <p:cNvGraphicFramePr>
            <a:graphicFrameLocks noGrp="1"/>
          </p:cNvGraphicFramePr>
          <p:nvPr>
            <p:extLst>
              <p:ext uri="{D42A27DB-BD31-4B8C-83A1-F6EECF244321}">
                <p14:modId xmlns:p14="http://schemas.microsoft.com/office/powerpoint/2010/main" val="2468624532"/>
              </p:ext>
            </p:extLst>
          </p:nvPr>
        </p:nvGraphicFramePr>
        <p:xfrm>
          <a:off x="755576" y="2132854"/>
          <a:ext cx="3672409" cy="2147910"/>
        </p:xfrm>
        <a:graphic>
          <a:graphicData uri="http://schemas.openxmlformats.org/drawingml/2006/table">
            <a:tbl>
              <a:tblPr bandRow="1">
                <a:tableStyleId>{5C22544A-7EE6-4342-B048-85BDC9FD1C3A}</a:tableStyleId>
              </a:tblPr>
              <a:tblGrid>
                <a:gridCol w="3672409"/>
              </a:tblGrid>
              <a:tr h="429582">
                <a:tc>
                  <a:txBody>
                    <a:bodyPr/>
                    <a:lstStyle/>
                    <a:p>
                      <a:pPr algn="ctr" fontAlgn="b"/>
                      <a:r>
                        <a:rPr lang="ru-RU" sz="1800" u="none" strike="noStrike" dirty="0" smtClean="0">
                          <a:effectLst/>
                          <a:latin typeface="Times New Roman" pitchFamily="18" charset="0"/>
                          <a:cs typeface="Times New Roman" pitchFamily="18" charset="0"/>
                        </a:rPr>
                        <a:t>Город Орел</a:t>
                      </a:r>
                      <a:endParaRPr lang="ru-RU" sz="1800" b="0" i="0" u="none" strike="noStrike" dirty="0">
                        <a:solidFill>
                          <a:srgbClr val="000000"/>
                        </a:solidFill>
                        <a:effectLst/>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9582">
                <a:tc>
                  <a:txBody>
                    <a:bodyPr/>
                    <a:lstStyle/>
                    <a:p>
                      <a:pPr algn="ctr" fontAlgn="b"/>
                      <a:r>
                        <a:rPr lang="ru-RU" sz="1800" u="none" strike="noStrike" dirty="0" err="1" smtClean="0">
                          <a:effectLst/>
                          <a:latin typeface="Times New Roman" pitchFamily="18" charset="0"/>
                          <a:cs typeface="Times New Roman" pitchFamily="18" charset="0"/>
                        </a:rPr>
                        <a:t>Верховский</a:t>
                      </a:r>
                      <a:r>
                        <a:rPr lang="ru-RU" sz="1800" u="none" strike="noStrike" baseline="0" dirty="0" smtClean="0">
                          <a:effectLst/>
                          <a:latin typeface="Times New Roman" pitchFamily="18" charset="0"/>
                          <a:cs typeface="Times New Roman" pitchFamily="18" charset="0"/>
                        </a:rPr>
                        <a:t> район</a:t>
                      </a:r>
                      <a:endParaRPr lang="ru-RU" sz="1800" b="0" i="0" u="none" strike="noStrike" dirty="0">
                        <a:solidFill>
                          <a:srgbClr val="000000"/>
                        </a:solidFill>
                        <a:effectLst/>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9582">
                <a:tc>
                  <a:txBody>
                    <a:bodyPr/>
                    <a:lstStyle/>
                    <a:p>
                      <a:pPr algn="ctr" fontAlgn="b"/>
                      <a:r>
                        <a:rPr lang="ru-RU" sz="1800" u="none" strike="noStrike" dirty="0" err="1" smtClean="0">
                          <a:effectLst/>
                          <a:latin typeface="Times New Roman" pitchFamily="18" charset="0"/>
                          <a:cs typeface="Times New Roman" pitchFamily="18" charset="0"/>
                        </a:rPr>
                        <a:t>Глазуновский</a:t>
                      </a:r>
                      <a:r>
                        <a:rPr lang="ru-RU" sz="1800" u="none" strike="noStrike" dirty="0" smtClean="0">
                          <a:effectLst/>
                          <a:latin typeface="Times New Roman" pitchFamily="18" charset="0"/>
                          <a:cs typeface="Times New Roman" pitchFamily="18" charset="0"/>
                        </a:rPr>
                        <a:t> район</a:t>
                      </a:r>
                      <a:endParaRPr lang="ru-RU" sz="1800" b="0" i="0" u="none" strike="noStrike" dirty="0">
                        <a:solidFill>
                          <a:srgbClr val="000000"/>
                        </a:solidFill>
                        <a:effectLst/>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9582">
                <a:tc>
                  <a:txBody>
                    <a:bodyPr/>
                    <a:lstStyle/>
                    <a:p>
                      <a:pPr algn="ctr" fontAlgn="b"/>
                      <a:r>
                        <a:rPr lang="ru-RU" sz="1800" u="none" strike="noStrike" dirty="0" err="1" smtClean="0">
                          <a:effectLst/>
                          <a:latin typeface="Times New Roman" pitchFamily="18" charset="0"/>
                          <a:cs typeface="Times New Roman" pitchFamily="18" charset="0"/>
                        </a:rPr>
                        <a:t>Залегощенский</a:t>
                      </a:r>
                      <a:r>
                        <a:rPr lang="ru-RU" sz="1800" u="none" strike="noStrike" dirty="0" smtClean="0">
                          <a:effectLst/>
                          <a:latin typeface="Times New Roman" pitchFamily="18" charset="0"/>
                          <a:cs typeface="Times New Roman" pitchFamily="18" charset="0"/>
                        </a:rPr>
                        <a:t> район</a:t>
                      </a:r>
                      <a:endParaRPr lang="ru-RU" sz="1800" b="0" i="0" u="none" strike="noStrike" dirty="0">
                        <a:solidFill>
                          <a:srgbClr val="000000"/>
                        </a:solidFill>
                        <a:effectLst/>
                        <a:latin typeface="Times New Roman" pitchFamily="18" charset="0"/>
                        <a:cs typeface="Times New Roman"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9582">
                <a:tc>
                  <a:txBody>
                    <a:bodyPr/>
                    <a:lstStyle/>
                    <a:p>
                      <a:pPr algn="ctr"/>
                      <a:r>
                        <a:rPr lang="ru-RU" sz="1800" dirty="0" err="1" smtClean="0">
                          <a:latin typeface="Times New Roman" pitchFamily="18" charset="0"/>
                          <a:cs typeface="Times New Roman" pitchFamily="18" charset="0"/>
                        </a:rPr>
                        <a:t>Колпнянский</a:t>
                      </a:r>
                      <a:r>
                        <a:rPr lang="ru-RU" sz="1800" dirty="0" smtClean="0">
                          <a:latin typeface="Times New Roman" pitchFamily="18" charset="0"/>
                          <a:cs typeface="Times New Roman" pitchFamily="18" charset="0"/>
                        </a:rPr>
                        <a:t> район</a:t>
                      </a:r>
                      <a:endParaRPr lang="ru-RU" sz="1800" dirty="0">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Таблица 5"/>
          <p:cNvGraphicFramePr>
            <a:graphicFrameLocks noGrp="1"/>
          </p:cNvGraphicFramePr>
          <p:nvPr>
            <p:extLst>
              <p:ext uri="{D42A27DB-BD31-4B8C-83A1-F6EECF244321}">
                <p14:modId xmlns:p14="http://schemas.microsoft.com/office/powerpoint/2010/main" val="1224993244"/>
              </p:ext>
            </p:extLst>
          </p:nvPr>
        </p:nvGraphicFramePr>
        <p:xfrm>
          <a:off x="4833684" y="2132856"/>
          <a:ext cx="3509079" cy="2160240"/>
        </p:xfrm>
        <a:graphic>
          <a:graphicData uri="http://schemas.openxmlformats.org/drawingml/2006/table">
            <a:tbl>
              <a:tblPr bandRow="1">
                <a:tableStyleId>{5C22544A-7EE6-4342-B048-85BDC9FD1C3A}</a:tableStyleId>
              </a:tblPr>
              <a:tblGrid>
                <a:gridCol w="3509079"/>
              </a:tblGrid>
              <a:tr h="432048">
                <a:tc>
                  <a:txBody>
                    <a:bodyPr/>
                    <a:lstStyle/>
                    <a:p>
                      <a:pPr algn="ctr"/>
                      <a:r>
                        <a:rPr lang="ru-RU" dirty="0" err="1" smtClean="0">
                          <a:latin typeface="Times New Roman" pitchFamily="18" charset="0"/>
                          <a:cs typeface="Times New Roman" pitchFamily="18" charset="0"/>
                        </a:rPr>
                        <a:t>Малоархангельский</a:t>
                      </a:r>
                      <a:r>
                        <a:rPr lang="ru-RU" dirty="0" smtClean="0">
                          <a:latin typeface="Times New Roman" pitchFamily="18" charset="0"/>
                          <a:cs typeface="Times New Roman" pitchFamily="18" charset="0"/>
                        </a:rPr>
                        <a:t>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2048">
                <a:tc>
                  <a:txBody>
                    <a:bodyPr/>
                    <a:lstStyle/>
                    <a:p>
                      <a:pPr algn="ctr"/>
                      <a:r>
                        <a:rPr lang="ru-RU" dirty="0" err="1" smtClean="0">
                          <a:latin typeface="Times New Roman" pitchFamily="18" charset="0"/>
                          <a:cs typeface="Times New Roman" pitchFamily="18" charset="0"/>
                        </a:rPr>
                        <a:t>Новодеревеньковский</a:t>
                      </a:r>
                      <a:r>
                        <a:rPr lang="ru-RU" dirty="0" smtClean="0">
                          <a:latin typeface="Times New Roman" pitchFamily="18" charset="0"/>
                          <a:cs typeface="Times New Roman" pitchFamily="18" charset="0"/>
                        </a:rPr>
                        <a:t>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2048">
                <a:tc>
                  <a:txBody>
                    <a:bodyPr/>
                    <a:lstStyle/>
                    <a:p>
                      <a:pPr algn="ctr"/>
                      <a:r>
                        <a:rPr lang="ru-RU" dirty="0" err="1" smtClean="0">
                          <a:latin typeface="Times New Roman" pitchFamily="18" charset="0"/>
                          <a:cs typeface="Times New Roman" pitchFamily="18" charset="0"/>
                        </a:rPr>
                        <a:t>Новосильский</a:t>
                      </a:r>
                      <a:r>
                        <a:rPr lang="ru-RU" dirty="0" smtClean="0">
                          <a:latin typeface="Times New Roman" pitchFamily="18" charset="0"/>
                          <a:cs typeface="Times New Roman" pitchFamily="18" charset="0"/>
                        </a:rPr>
                        <a:t>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2048">
                <a:tc>
                  <a:txBody>
                    <a:bodyPr/>
                    <a:lstStyle/>
                    <a:p>
                      <a:pPr algn="ctr"/>
                      <a:r>
                        <a:rPr lang="ru-RU" dirty="0" smtClean="0">
                          <a:latin typeface="Times New Roman" pitchFamily="18" charset="0"/>
                          <a:cs typeface="Times New Roman" pitchFamily="18" charset="0"/>
                        </a:rPr>
                        <a:t>Свердловский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2048">
                <a:tc>
                  <a:txBody>
                    <a:bodyPr/>
                    <a:lstStyle/>
                    <a:p>
                      <a:pPr algn="ctr"/>
                      <a:r>
                        <a:rPr lang="ru-RU" dirty="0" err="1" smtClean="0">
                          <a:latin typeface="Times New Roman" pitchFamily="18" charset="0"/>
                          <a:cs typeface="Times New Roman" pitchFamily="18" charset="0"/>
                        </a:rPr>
                        <a:t>Хотынецкий</a:t>
                      </a:r>
                      <a:r>
                        <a:rPr lang="ru-RU" dirty="0" smtClean="0">
                          <a:latin typeface="Times New Roman" pitchFamily="18" charset="0"/>
                          <a:cs typeface="Times New Roman" pitchFamily="18" charset="0"/>
                        </a:rPr>
                        <a:t> район</a:t>
                      </a:r>
                      <a:endParaRPr lang="ru-RU" b="0" dirty="0">
                        <a:solidFill>
                          <a:schemeClr val="tx1"/>
                        </a:solidFill>
                        <a:latin typeface="Times New Roman" pitchFamily="18" charset="0"/>
                        <a:cs typeface="Times New Roman"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Лента лицом вверх 6"/>
          <p:cNvSpPr/>
          <p:nvPr/>
        </p:nvSpPr>
        <p:spPr>
          <a:xfrm>
            <a:off x="2411760" y="5445224"/>
            <a:ext cx="4176464" cy="1222366"/>
          </a:xfrm>
          <a:prstGeom prst="ribbon2">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8" name="TextBox 7"/>
          <p:cNvSpPr txBox="1"/>
          <p:nvPr/>
        </p:nvSpPr>
        <p:spPr>
          <a:xfrm>
            <a:off x="3219099" y="5589240"/>
            <a:ext cx="2561785" cy="707886"/>
          </a:xfrm>
          <a:prstGeom prst="rect">
            <a:avLst/>
          </a:prstGeom>
          <a:noFill/>
        </p:spPr>
        <p:txBody>
          <a:bodyPr wrap="square" rtlCol="0">
            <a:spAutoFit/>
          </a:bodyPr>
          <a:lstStyle/>
          <a:p>
            <a:pPr algn="ctr"/>
            <a:r>
              <a:rPr lang="ru-RU" sz="1600" b="1" dirty="0" smtClean="0">
                <a:latin typeface="Times New Roman" pitchFamily="18" charset="0"/>
                <a:cs typeface="Times New Roman" pitchFamily="18" charset="0"/>
              </a:rPr>
              <a:t>Итого 10 МО</a:t>
            </a:r>
          </a:p>
          <a:p>
            <a:pPr algn="ctr"/>
            <a:r>
              <a:rPr lang="ru-RU" sz="1200" dirty="0" smtClean="0">
                <a:latin typeface="Times New Roman" pitchFamily="18" charset="0"/>
                <a:cs typeface="Times New Roman" pitchFamily="18" charset="0"/>
              </a:rPr>
              <a:t>(1 городской округ, </a:t>
            </a:r>
          </a:p>
          <a:p>
            <a:pPr algn="ctr"/>
            <a:r>
              <a:rPr lang="ru-RU" sz="1200" dirty="0" smtClean="0">
                <a:latin typeface="Times New Roman" pitchFamily="18" charset="0"/>
                <a:cs typeface="Times New Roman" pitchFamily="18" charset="0"/>
              </a:rPr>
              <a:t>9 муниципальных районов)</a:t>
            </a:r>
            <a:endParaRPr lang="ru-RU" sz="1200" dirty="0">
              <a:latin typeface="Times New Roman" pitchFamily="18" charset="0"/>
              <a:cs typeface="Times New Roman" pitchFamily="18" charset="0"/>
            </a:endParaRPr>
          </a:p>
        </p:txBody>
      </p:sp>
    </p:spTree>
    <p:extLst>
      <p:ext uri="{BB962C8B-B14F-4D97-AF65-F5344CB8AC3E}">
        <p14:creationId xmlns:p14="http://schemas.microsoft.com/office/powerpoint/2010/main" val="12698773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shadeToTitle="1">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pic>
        <p:nvPicPr>
          <p:cNvPr id="1026" name="Picture 2" descr="C:\Users\user\Desktop\для презентации\ДФ герб.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4853" y="0"/>
            <a:ext cx="1043608" cy="1043608"/>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62497" y="0"/>
            <a:ext cx="8244408" cy="1323439"/>
          </a:xfrm>
          <a:prstGeom prst="rect">
            <a:avLst/>
          </a:prstGeom>
        </p:spPr>
        <p:txBody>
          <a:bodyPr wrap="square">
            <a:spAutoFit/>
          </a:bodyPr>
          <a:lstStyle/>
          <a:p>
            <a:pPr algn="ctr"/>
            <a:r>
              <a:rPr lang="ru-RU" sz="1600" b="1" dirty="0">
                <a:solidFill>
                  <a:prstClr val="white">
                    <a:lumMod val="95000"/>
                  </a:prstClr>
                </a:solidFill>
                <a:latin typeface="Arial Narrow" pitchFamily="34" charset="0"/>
                <a:ea typeface="Meiryo" pitchFamily="34" charset="-128"/>
                <a:cs typeface="Meiryo" pitchFamily="34" charset="-128"/>
              </a:rPr>
              <a:t>Неисполнение муниципальными районами (муниципальными округами, городскими округами) Орловской области обязательств, возникающих из соглашений о мерах по социально-экономическому развитию и оздоровлению муниципальных финансов муниципальных районов (муниципальных округов, городских округов) Орловской области за 2024 год</a:t>
            </a:r>
          </a:p>
          <a:p>
            <a:pPr algn="ctr"/>
            <a:endParaRPr lang="ru-RU" sz="1600" b="1" dirty="0">
              <a:solidFill>
                <a:prstClr val="white">
                  <a:lumMod val="95000"/>
                </a:prstClr>
              </a:solidFill>
              <a:latin typeface="Arial Narrow" pitchFamily="34" charset="0"/>
              <a:ea typeface="Meiryo" pitchFamily="34" charset="-128"/>
              <a:cs typeface="Meiryo" pitchFamily="34" charset="-128"/>
            </a:endParaRPr>
          </a:p>
        </p:txBody>
      </p:sp>
      <p:graphicFrame>
        <p:nvGraphicFramePr>
          <p:cNvPr id="5" name="Таблица 4"/>
          <p:cNvGraphicFramePr>
            <a:graphicFrameLocks noGrp="1"/>
          </p:cNvGraphicFramePr>
          <p:nvPr>
            <p:extLst>
              <p:ext uri="{D42A27DB-BD31-4B8C-83A1-F6EECF244321}">
                <p14:modId xmlns:p14="http://schemas.microsoft.com/office/powerpoint/2010/main" val="869164417"/>
              </p:ext>
            </p:extLst>
          </p:nvPr>
        </p:nvGraphicFramePr>
        <p:xfrm>
          <a:off x="181956" y="2060848"/>
          <a:ext cx="2589844" cy="298556"/>
        </p:xfrm>
        <a:graphic>
          <a:graphicData uri="http://schemas.openxmlformats.org/drawingml/2006/table">
            <a:tbl>
              <a:tblPr firstRow="1" bandRow="1">
                <a:tableStyleId>{69CF1AB2-1976-4502-BF36-3FF5EA218861}</a:tableStyleId>
              </a:tblPr>
              <a:tblGrid>
                <a:gridCol w="2589844"/>
              </a:tblGrid>
              <a:tr h="298556">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smtClean="0">
                          <a:solidFill>
                            <a:schemeClr val="dk1"/>
                          </a:solidFill>
                          <a:effectLst/>
                          <a:latin typeface="Times New Roman" pitchFamily="18" charset="0"/>
                          <a:cs typeface="Times New Roman" pitchFamily="18" charset="0"/>
                        </a:rPr>
                        <a:t>Свердловский</a:t>
                      </a:r>
                      <a:r>
                        <a:rPr lang="ru-RU" sz="1200" b="0" i="0" u="none" strike="noStrike" baseline="0" dirty="0" smtClean="0">
                          <a:solidFill>
                            <a:schemeClr val="dk1"/>
                          </a:solidFill>
                          <a:effectLst/>
                          <a:latin typeface="Times New Roman" pitchFamily="18" charset="0"/>
                          <a:cs typeface="Times New Roman" pitchFamily="18" charset="0"/>
                        </a:rPr>
                        <a:t> район</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bl>
          </a:graphicData>
        </a:graphic>
      </p:graphicFrame>
      <p:sp>
        <p:nvSpPr>
          <p:cNvPr id="2" name="Стрелка вниз 1"/>
          <p:cNvSpPr/>
          <p:nvPr/>
        </p:nvSpPr>
        <p:spPr>
          <a:xfrm>
            <a:off x="980388" y="1772816"/>
            <a:ext cx="720080" cy="28803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3" name="Прямоугольник 2"/>
          <p:cNvSpPr/>
          <p:nvPr/>
        </p:nvSpPr>
        <p:spPr>
          <a:xfrm>
            <a:off x="181956" y="1124744"/>
            <a:ext cx="2589844" cy="64807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ru-RU" sz="1100" b="1" dirty="0">
                <a:solidFill>
                  <a:prstClr val="black"/>
                </a:solidFill>
                <a:latin typeface="Times New Roman" pitchFamily="18" charset="0"/>
                <a:cs typeface="Times New Roman" pitchFamily="18" charset="0"/>
              </a:rPr>
              <a:t>Обеспечение роста налоговых и неналоговых доходов</a:t>
            </a:r>
          </a:p>
        </p:txBody>
      </p:sp>
      <p:graphicFrame>
        <p:nvGraphicFramePr>
          <p:cNvPr id="10" name="Таблица 9"/>
          <p:cNvGraphicFramePr>
            <a:graphicFrameLocks noGrp="1"/>
          </p:cNvGraphicFramePr>
          <p:nvPr>
            <p:extLst>
              <p:ext uri="{D42A27DB-BD31-4B8C-83A1-F6EECF244321}">
                <p14:modId xmlns:p14="http://schemas.microsoft.com/office/powerpoint/2010/main" val="1425746888"/>
              </p:ext>
            </p:extLst>
          </p:nvPr>
        </p:nvGraphicFramePr>
        <p:xfrm>
          <a:off x="2922673" y="2400770"/>
          <a:ext cx="2820514" cy="220363"/>
        </p:xfrm>
        <a:graphic>
          <a:graphicData uri="http://schemas.openxmlformats.org/drawingml/2006/table">
            <a:tbl>
              <a:tblPr firstRow="1" bandRow="1">
                <a:tableStyleId>{69CF1AB2-1976-4502-BF36-3FF5EA218861}</a:tableStyleId>
              </a:tblPr>
              <a:tblGrid>
                <a:gridCol w="2820514"/>
              </a:tblGrid>
              <a:tr h="220363">
                <a:tc>
                  <a:txBody>
                    <a:bodyPr/>
                    <a:lstStyle/>
                    <a:p>
                      <a:pPr algn="ctr" fontAlgn="b"/>
                      <a:r>
                        <a:rPr lang="ru-RU" sz="1200" b="0" i="0" u="none" strike="noStrike" dirty="0" err="1" smtClean="0">
                          <a:solidFill>
                            <a:srgbClr val="000000"/>
                          </a:solidFill>
                          <a:effectLst/>
                          <a:latin typeface="Times New Roman" pitchFamily="18" charset="0"/>
                          <a:cs typeface="Times New Roman" pitchFamily="18" charset="0"/>
                        </a:rPr>
                        <a:t>Новосильский</a:t>
                      </a:r>
                      <a:r>
                        <a:rPr lang="ru-RU" sz="1200" b="0" i="0" u="none" strike="noStrike" dirty="0" smtClean="0">
                          <a:solidFill>
                            <a:srgbClr val="000000"/>
                          </a:solidFill>
                          <a:effectLst/>
                          <a:latin typeface="Times New Roman" pitchFamily="18" charset="0"/>
                          <a:cs typeface="Times New Roman" pitchFamily="18" charset="0"/>
                        </a:rPr>
                        <a:t> район</a:t>
                      </a:r>
                      <a:endParaRPr lang="ru-RU" sz="1200" b="0" i="0" u="none" strike="noStrike" dirty="0">
                        <a:solidFill>
                          <a:srgbClr val="000000"/>
                        </a:solidFill>
                        <a:effectLst/>
                        <a:latin typeface="Times New Roman" pitchFamily="18" charset="0"/>
                        <a:cs typeface="Times New Roman" pitchFamily="18" charset="0"/>
                      </a:endParaRPr>
                    </a:p>
                  </a:txBody>
                  <a:tcPr marL="9525" marR="9525" marT="9525" marB="0" anchor="ctr"/>
                </a:tc>
              </a:tr>
            </a:tbl>
          </a:graphicData>
        </a:graphic>
      </p:graphicFrame>
      <p:sp>
        <p:nvSpPr>
          <p:cNvPr id="11" name="Стрелка вниз 10"/>
          <p:cNvSpPr/>
          <p:nvPr/>
        </p:nvSpPr>
        <p:spPr>
          <a:xfrm>
            <a:off x="3851920" y="2112738"/>
            <a:ext cx="720080" cy="28803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2" name="Прямоугольник 11"/>
          <p:cNvSpPr/>
          <p:nvPr/>
        </p:nvSpPr>
        <p:spPr>
          <a:xfrm>
            <a:off x="2922673" y="1453181"/>
            <a:ext cx="2877876" cy="64807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ru-RU" sz="1100" b="1" dirty="0">
                <a:solidFill>
                  <a:prstClr val="black"/>
                </a:solidFill>
                <a:latin typeface="Times New Roman" pitchFamily="18" charset="0"/>
                <a:cs typeface="Times New Roman" pitchFamily="18" charset="0"/>
              </a:rPr>
              <a:t>Соблюдение требований к предельным значениям дефицита (ст. 92.1 БК РФ), предельному объему заимствований (ст. 106 БК РФ) </a:t>
            </a:r>
          </a:p>
        </p:txBody>
      </p:sp>
      <p:graphicFrame>
        <p:nvGraphicFramePr>
          <p:cNvPr id="13" name="Таблица 12"/>
          <p:cNvGraphicFramePr>
            <a:graphicFrameLocks noGrp="1"/>
          </p:cNvGraphicFramePr>
          <p:nvPr>
            <p:extLst>
              <p:ext uri="{D42A27DB-BD31-4B8C-83A1-F6EECF244321}">
                <p14:modId xmlns:p14="http://schemas.microsoft.com/office/powerpoint/2010/main" val="639045600"/>
              </p:ext>
            </p:extLst>
          </p:nvPr>
        </p:nvGraphicFramePr>
        <p:xfrm>
          <a:off x="6132016" y="5105250"/>
          <a:ext cx="2965250" cy="267966"/>
        </p:xfrm>
        <a:graphic>
          <a:graphicData uri="http://schemas.openxmlformats.org/drawingml/2006/table">
            <a:tbl>
              <a:tblPr firstRow="1" bandRow="1">
                <a:tableStyleId>{69CF1AB2-1976-4502-BF36-3FF5EA218861}</a:tableStyleId>
              </a:tblPr>
              <a:tblGrid>
                <a:gridCol w="2965250"/>
              </a:tblGrid>
              <a:tr h="267966">
                <a:tc>
                  <a:txBody>
                    <a:bodyPr/>
                    <a:lstStyle/>
                    <a:p>
                      <a:pPr algn="ctr" fontAlgn="b"/>
                      <a:r>
                        <a:rPr lang="ru-RU" sz="1200" b="0" i="0" u="none" strike="noStrike" dirty="0" smtClean="0">
                          <a:solidFill>
                            <a:srgbClr val="000000"/>
                          </a:solidFill>
                          <a:effectLst/>
                          <a:latin typeface="Times New Roman" pitchFamily="18" charset="0"/>
                          <a:cs typeface="Times New Roman" pitchFamily="18" charset="0"/>
                        </a:rPr>
                        <a:t>Город Орел</a:t>
                      </a:r>
                      <a:endParaRPr lang="ru-RU" sz="1200" b="0" i="0" u="none" strike="noStrike" dirty="0">
                        <a:solidFill>
                          <a:srgbClr val="000000"/>
                        </a:solidFill>
                        <a:effectLst/>
                        <a:latin typeface="Times New Roman" pitchFamily="18" charset="0"/>
                        <a:cs typeface="Times New Roman" pitchFamily="18" charset="0"/>
                      </a:endParaRPr>
                    </a:p>
                  </a:txBody>
                  <a:tcPr marL="9525" marR="9525" marT="9525" marB="0" anchor="ctr"/>
                </a:tc>
              </a:tr>
            </a:tbl>
          </a:graphicData>
        </a:graphic>
      </p:graphicFrame>
      <p:sp>
        <p:nvSpPr>
          <p:cNvPr id="14" name="Стрелка вниз 13"/>
          <p:cNvSpPr/>
          <p:nvPr/>
        </p:nvSpPr>
        <p:spPr>
          <a:xfrm>
            <a:off x="7254601" y="1750974"/>
            <a:ext cx="720080" cy="28803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5" name="Прямоугольник 14"/>
          <p:cNvSpPr/>
          <p:nvPr/>
        </p:nvSpPr>
        <p:spPr>
          <a:xfrm>
            <a:off x="5970740" y="1192172"/>
            <a:ext cx="3113427" cy="3483347"/>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ru-RU" sz="1100" b="1" dirty="0" smtClean="0">
                <a:solidFill>
                  <a:schemeClr val="accent2">
                    <a:lumMod val="75000"/>
                  </a:schemeClr>
                </a:solidFill>
                <a:latin typeface="Times New Roman" pitchFamily="18" charset="0"/>
                <a:cs typeface="Times New Roman" pitchFamily="18" charset="0"/>
              </a:rPr>
              <a:t>Несоблюдение </a:t>
            </a:r>
            <a:r>
              <a:rPr lang="ru-RU" sz="1100" b="1" dirty="0">
                <a:solidFill>
                  <a:schemeClr val="accent2">
                    <a:lumMod val="75000"/>
                  </a:schemeClr>
                </a:solidFill>
                <a:latin typeface="Times New Roman" pitchFamily="18" charset="0"/>
                <a:cs typeface="Times New Roman" pitchFamily="18" charset="0"/>
              </a:rPr>
              <a:t>обязательств за 2024 год муниципальными образованиями, отнесенными к группе заемщиков с низким уровнем долговой устойчивости согласно статье 107.1 БК </a:t>
            </a:r>
            <a:r>
              <a:rPr lang="ru-RU" sz="1100" b="1" dirty="0" smtClean="0">
                <a:solidFill>
                  <a:schemeClr val="accent2">
                    <a:lumMod val="75000"/>
                  </a:schemeClr>
                </a:solidFill>
                <a:latin typeface="Times New Roman" pitchFamily="18" charset="0"/>
                <a:cs typeface="Times New Roman" pitchFamily="18" charset="0"/>
              </a:rPr>
              <a:t>РФ</a:t>
            </a:r>
          </a:p>
          <a:p>
            <a:pPr marL="171450" indent="-171450" algn="just" fontAlgn="t">
              <a:buFont typeface="Wingdings" pitchFamily="2" charset="2"/>
              <a:buChar char="§"/>
            </a:pPr>
            <a:r>
              <a:rPr lang="ru-RU" sz="1100" b="1" dirty="0" smtClean="0">
                <a:solidFill>
                  <a:prstClr val="black"/>
                </a:solidFill>
                <a:latin typeface="Times New Roman" pitchFamily="18" charset="0"/>
                <a:cs typeface="Times New Roman" pitchFamily="18" charset="0"/>
              </a:rPr>
              <a:t>Невнесение </a:t>
            </a:r>
            <a:r>
              <a:rPr lang="ru-RU" sz="1100" b="1" dirty="0">
                <a:solidFill>
                  <a:prstClr val="black"/>
                </a:solidFill>
                <a:latin typeface="Times New Roman" pitchFamily="18" charset="0"/>
                <a:cs typeface="Times New Roman" pitchFamily="18" charset="0"/>
              </a:rPr>
              <a:t>в представительный орган муниципального образования Орловской области  проектов решений без учета рекомендаций Департамента финансов Орловской </a:t>
            </a:r>
            <a:r>
              <a:rPr lang="ru-RU" sz="1100" b="1" dirty="0" smtClean="0">
                <a:solidFill>
                  <a:prstClr val="black"/>
                </a:solidFill>
                <a:latin typeface="Times New Roman" pitchFamily="18" charset="0"/>
                <a:cs typeface="Times New Roman" pitchFamily="18" charset="0"/>
              </a:rPr>
              <a:t>области</a:t>
            </a:r>
          </a:p>
          <a:p>
            <a:pPr marL="171450" indent="-171450" algn="just" fontAlgn="t">
              <a:buFont typeface="Arial" pitchFamily="34" charset="0"/>
              <a:buChar char="•"/>
            </a:pPr>
            <a:r>
              <a:rPr lang="ru-RU" sz="1100" b="1" dirty="0">
                <a:solidFill>
                  <a:prstClr val="black"/>
                </a:solidFill>
                <a:latin typeface="Times New Roman" pitchFamily="18" charset="0"/>
                <a:cs typeface="Times New Roman" pitchFamily="18" charset="0"/>
              </a:rPr>
              <a:t>Обеспечение </a:t>
            </a:r>
            <a:r>
              <a:rPr lang="ru-RU" sz="1100" b="1" dirty="0" err="1">
                <a:solidFill>
                  <a:prstClr val="black"/>
                </a:solidFill>
                <a:latin typeface="Times New Roman" pitchFamily="18" charset="0"/>
                <a:cs typeface="Times New Roman" pitchFamily="18" charset="0"/>
              </a:rPr>
              <a:t>неувеличения</a:t>
            </a:r>
            <a:r>
              <a:rPr lang="ru-RU" sz="1100" b="1" dirty="0">
                <a:solidFill>
                  <a:prstClr val="black"/>
                </a:solidFill>
                <a:latin typeface="Times New Roman" pitchFamily="18" charset="0"/>
                <a:cs typeface="Times New Roman" pitchFamily="18" charset="0"/>
              </a:rPr>
              <a:t> численности работников органов местного </a:t>
            </a:r>
            <a:r>
              <a:rPr lang="ru-RU" sz="1100" b="1" dirty="0" smtClean="0">
                <a:solidFill>
                  <a:prstClr val="black"/>
                </a:solidFill>
                <a:latin typeface="Times New Roman" pitchFamily="18" charset="0"/>
                <a:cs typeface="Times New Roman" pitchFamily="18" charset="0"/>
              </a:rPr>
              <a:t>самоуправления</a:t>
            </a:r>
          </a:p>
          <a:p>
            <a:pPr marL="171450" indent="-171450" algn="just" fontAlgn="t">
              <a:buFont typeface="Arial" pitchFamily="34" charset="0"/>
              <a:buChar char="•"/>
            </a:pPr>
            <a:r>
              <a:rPr lang="ru-RU" sz="1100" b="1" dirty="0">
                <a:solidFill>
                  <a:prstClr val="black"/>
                </a:solidFill>
                <a:latin typeface="Times New Roman" pitchFamily="18" charset="0"/>
                <a:cs typeface="Times New Roman" pitchFamily="18" charset="0"/>
              </a:rPr>
              <a:t>Обеспечение реализации </a:t>
            </a:r>
            <a:r>
              <a:rPr lang="ru-RU" sz="1100" b="1" dirty="0" smtClean="0">
                <a:solidFill>
                  <a:prstClr val="black"/>
                </a:solidFill>
                <a:latin typeface="Times New Roman" pitchFamily="18" charset="0"/>
                <a:cs typeface="Times New Roman" pitchFamily="18" charset="0"/>
              </a:rPr>
              <a:t>плана </a:t>
            </a:r>
            <a:r>
              <a:rPr lang="ru-RU" sz="1100" b="1" dirty="0">
                <a:solidFill>
                  <a:prstClr val="black"/>
                </a:solidFill>
                <a:latin typeface="Times New Roman" pitchFamily="18" charset="0"/>
                <a:cs typeface="Times New Roman" pitchFamily="18" charset="0"/>
              </a:rPr>
              <a:t>мероприятий по увеличению налоговых доходов и сокращению расходов муниципального района (муниципального округа, городского округа) Орловской области</a:t>
            </a:r>
          </a:p>
        </p:txBody>
      </p:sp>
      <p:sp>
        <p:nvSpPr>
          <p:cNvPr id="16" name="Стрелка вниз 15"/>
          <p:cNvSpPr/>
          <p:nvPr/>
        </p:nvSpPr>
        <p:spPr>
          <a:xfrm>
            <a:off x="7092280" y="4672253"/>
            <a:ext cx="720080" cy="36004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graphicFrame>
        <p:nvGraphicFramePr>
          <p:cNvPr id="18" name="Таблица 17"/>
          <p:cNvGraphicFramePr>
            <a:graphicFrameLocks noGrp="1"/>
          </p:cNvGraphicFramePr>
          <p:nvPr>
            <p:extLst>
              <p:ext uri="{D42A27DB-BD31-4B8C-83A1-F6EECF244321}">
                <p14:modId xmlns:p14="http://schemas.microsoft.com/office/powerpoint/2010/main" val="3527101482"/>
              </p:ext>
            </p:extLst>
          </p:nvPr>
        </p:nvGraphicFramePr>
        <p:xfrm>
          <a:off x="116795" y="3402401"/>
          <a:ext cx="2664296" cy="671168"/>
        </p:xfrm>
        <a:graphic>
          <a:graphicData uri="http://schemas.openxmlformats.org/drawingml/2006/table">
            <a:tbl>
              <a:tblPr firstRow="1" bandRow="1">
                <a:tableStyleId>{69CF1AB2-1976-4502-BF36-3FF5EA218861}</a:tableStyleId>
              </a:tblPr>
              <a:tblGrid>
                <a:gridCol w="2664296"/>
              </a:tblGrid>
              <a:tr h="228939">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rgbClr val="000000"/>
                          </a:solidFill>
                          <a:effectLst/>
                          <a:latin typeface="Times New Roman" pitchFamily="18" charset="0"/>
                          <a:cs typeface="Times New Roman" pitchFamily="18" charset="0"/>
                        </a:rPr>
                        <a:t>Колпнянский</a:t>
                      </a:r>
                      <a:r>
                        <a:rPr lang="ru-RU" sz="1200" b="0" i="0" u="none" strike="noStrike" baseline="0" dirty="0" smtClean="0">
                          <a:solidFill>
                            <a:srgbClr val="000000"/>
                          </a:solidFill>
                          <a:effectLst/>
                          <a:latin typeface="Times New Roman" pitchFamily="18" charset="0"/>
                          <a:cs typeface="Times New Roman" pitchFamily="18" charset="0"/>
                        </a:rPr>
                        <a:t> район</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33901">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smtClean="0">
                          <a:solidFill>
                            <a:srgbClr val="000000"/>
                          </a:solidFill>
                          <a:effectLst/>
                          <a:latin typeface="Times New Roman" pitchFamily="18" charset="0"/>
                          <a:cs typeface="Times New Roman" pitchFamily="18" charset="0"/>
                        </a:rPr>
                        <a:t>Свердловский район</a:t>
                      </a:r>
                    </a:p>
                  </a:txBody>
                  <a:tcPr marL="9525" marR="9525" marT="9525" marB="0" anchor="ctr"/>
                </a:tc>
              </a:tr>
              <a:tr h="2083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u="none" strike="noStrike" dirty="0" err="1" smtClean="0">
                          <a:effectLst/>
                          <a:latin typeface="Times New Roman" pitchFamily="18" charset="0"/>
                          <a:cs typeface="Times New Roman" pitchFamily="18" charset="0"/>
                        </a:rPr>
                        <a:t>Хотынецкий</a:t>
                      </a:r>
                      <a:r>
                        <a:rPr lang="ru-RU" sz="1200" b="0" u="none" strike="noStrike" dirty="0" smtClean="0">
                          <a:effectLst/>
                          <a:latin typeface="Times New Roman" pitchFamily="18" charset="0"/>
                          <a:cs typeface="Times New Roman" pitchFamily="18" charset="0"/>
                        </a:rPr>
                        <a:t> район</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bl>
          </a:graphicData>
        </a:graphic>
      </p:graphicFrame>
      <p:sp>
        <p:nvSpPr>
          <p:cNvPr id="19" name="Стрелка вниз 18"/>
          <p:cNvSpPr/>
          <p:nvPr/>
        </p:nvSpPr>
        <p:spPr>
          <a:xfrm>
            <a:off x="1004147" y="3114369"/>
            <a:ext cx="720080" cy="28803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20" name="Прямоугольник 19"/>
          <p:cNvSpPr/>
          <p:nvPr/>
        </p:nvSpPr>
        <p:spPr>
          <a:xfrm>
            <a:off x="148633" y="2466297"/>
            <a:ext cx="2589844" cy="64807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ru-RU" sz="1100" b="1" dirty="0">
                <a:solidFill>
                  <a:prstClr val="black"/>
                </a:solidFill>
                <a:latin typeface="Times New Roman" pitchFamily="18" charset="0"/>
                <a:cs typeface="Times New Roman" pitchFamily="18" charset="0"/>
              </a:rPr>
              <a:t>Соблюдение нормативов формирования расходов на содержание ОМСУ</a:t>
            </a:r>
          </a:p>
        </p:txBody>
      </p:sp>
      <p:graphicFrame>
        <p:nvGraphicFramePr>
          <p:cNvPr id="21" name="Таблица 20"/>
          <p:cNvGraphicFramePr>
            <a:graphicFrameLocks noGrp="1"/>
          </p:cNvGraphicFramePr>
          <p:nvPr>
            <p:extLst>
              <p:ext uri="{D42A27DB-BD31-4B8C-83A1-F6EECF244321}">
                <p14:modId xmlns:p14="http://schemas.microsoft.com/office/powerpoint/2010/main" val="3371421951"/>
              </p:ext>
            </p:extLst>
          </p:nvPr>
        </p:nvGraphicFramePr>
        <p:xfrm>
          <a:off x="3046528" y="5027910"/>
          <a:ext cx="2877876" cy="1008112"/>
        </p:xfrm>
        <a:graphic>
          <a:graphicData uri="http://schemas.openxmlformats.org/drawingml/2006/table">
            <a:tbl>
              <a:tblPr firstRow="1" bandRow="1">
                <a:tableStyleId>{69CF1AB2-1976-4502-BF36-3FF5EA218861}</a:tableStyleId>
              </a:tblPr>
              <a:tblGrid>
                <a:gridCol w="2877876"/>
              </a:tblGrid>
              <a:tr h="2520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rgbClr val="000000"/>
                          </a:solidFill>
                          <a:effectLst/>
                          <a:latin typeface="Times New Roman" pitchFamily="18" charset="0"/>
                          <a:cs typeface="Times New Roman" pitchFamily="18" charset="0"/>
                        </a:rPr>
                        <a:t>Глазуновский</a:t>
                      </a:r>
                      <a:r>
                        <a:rPr lang="ru-RU" sz="1200" b="0" i="0" u="none" strike="noStrike" dirty="0" smtClean="0">
                          <a:solidFill>
                            <a:srgbClr val="000000"/>
                          </a:solidFill>
                          <a:effectLst/>
                          <a:latin typeface="Times New Roman" pitchFamily="18" charset="0"/>
                          <a:cs typeface="Times New Roman" pitchFamily="18" charset="0"/>
                        </a:rPr>
                        <a:t> район</a:t>
                      </a:r>
                    </a:p>
                  </a:txBody>
                  <a:tcPr marL="9525" marR="9525" marT="9525" marB="0" anchor="ctr"/>
                </a:tc>
              </a:tr>
              <a:tr h="2520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rgbClr val="000000"/>
                          </a:solidFill>
                          <a:effectLst/>
                          <a:latin typeface="Times New Roman" pitchFamily="18" charset="0"/>
                          <a:cs typeface="Times New Roman" pitchFamily="18" charset="0"/>
                        </a:rPr>
                        <a:t>Колпнянский</a:t>
                      </a:r>
                      <a:r>
                        <a:rPr lang="ru-RU" sz="1200" b="0" i="0" u="none" strike="noStrike" dirty="0" smtClean="0">
                          <a:solidFill>
                            <a:srgbClr val="000000"/>
                          </a:solidFill>
                          <a:effectLst/>
                          <a:latin typeface="Times New Roman" pitchFamily="18" charset="0"/>
                          <a:cs typeface="Times New Roman" pitchFamily="18" charset="0"/>
                        </a:rPr>
                        <a:t> район</a:t>
                      </a:r>
                    </a:p>
                  </a:txBody>
                  <a:tcPr marL="9525" marR="9525" marT="9525" marB="0" anchor="ctr"/>
                </a:tc>
              </a:tr>
              <a:tr h="2520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rgbClr val="000000"/>
                          </a:solidFill>
                          <a:effectLst/>
                          <a:latin typeface="Times New Roman" pitchFamily="18" charset="0"/>
                          <a:cs typeface="Times New Roman" pitchFamily="18" charset="0"/>
                        </a:rPr>
                        <a:t>Малоархангельский</a:t>
                      </a:r>
                      <a:r>
                        <a:rPr lang="ru-RU" sz="1200" b="0" i="0" u="none" strike="noStrike" dirty="0" smtClean="0">
                          <a:solidFill>
                            <a:srgbClr val="000000"/>
                          </a:solidFill>
                          <a:effectLst/>
                          <a:latin typeface="Times New Roman" pitchFamily="18" charset="0"/>
                          <a:cs typeface="Times New Roman" pitchFamily="18" charset="0"/>
                        </a:rPr>
                        <a:t> район</a:t>
                      </a:r>
                    </a:p>
                  </a:txBody>
                  <a:tcPr marL="9525" marR="9525" marT="9525" marB="0" anchor="ctr"/>
                </a:tc>
              </a:tr>
              <a:tr h="2520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rgbClr val="000000"/>
                          </a:solidFill>
                          <a:effectLst/>
                          <a:latin typeface="Times New Roman" pitchFamily="18" charset="0"/>
                          <a:cs typeface="Times New Roman" pitchFamily="18" charset="0"/>
                        </a:rPr>
                        <a:t>Новодеревеньковский</a:t>
                      </a:r>
                      <a:r>
                        <a:rPr lang="ru-RU" sz="1200" b="0" i="0" u="none" strike="noStrike" dirty="0" smtClean="0">
                          <a:solidFill>
                            <a:srgbClr val="000000"/>
                          </a:solidFill>
                          <a:effectLst/>
                          <a:latin typeface="Times New Roman" pitchFamily="18" charset="0"/>
                          <a:cs typeface="Times New Roman" pitchFamily="18" charset="0"/>
                        </a:rPr>
                        <a:t> район</a:t>
                      </a:r>
                    </a:p>
                  </a:txBody>
                  <a:tcPr marL="9525" marR="9525" marT="9525" marB="0" anchor="ctr"/>
                </a:tc>
              </a:tr>
            </a:tbl>
          </a:graphicData>
        </a:graphic>
      </p:graphicFrame>
      <p:sp>
        <p:nvSpPr>
          <p:cNvPr id="22" name="Стрелка вниз 21"/>
          <p:cNvSpPr/>
          <p:nvPr/>
        </p:nvSpPr>
        <p:spPr>
          <a:xfrm>
            <a:off x="4001571" y="4723376"/>
            <a:ext cx="720080" cy="28803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23" name="Прямоугольник 22"/>
          <p:cNvSpPr/>
          <p:nvPr/>
        </p:nvSpPr>
        <p:spPr>
          <a:xfrm>
            <a:off x="3046528" y="2933846"/>
            <a:ext cx="2754021" cy="179129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ru-RU" sz="1100" b="1" dirty="0" err="1">
                <a:solidFill>
                  <a:prstClr val="black"/>
                </a:solidFill>
                <a:latin typeface="Times New Roman" pitchFamily="18" charset="0"/>
                <a:cs typeface="Times New Roman" pitchFamily="18" charset="0"/>
              </a:rPr>
              <a:t>Неустановление</a:t>
            </a:r>
            <a:r>
              <a:rPr lang="ru-RU" sz="1100" b="1" dirty="0">
                <a:solidFill>
                  <a:prstClr val="black"/>
                </a:solidFill>
                <a:latin typeface="Times New Roman" pitchFamily="18" charset="0"/>
                <a:cs typeface="Times New Roman" pitchFamily="18" charset="0"/>
              </a:rPr>
              <a:t> </a:t>
            </a:r>
            <a:r>
              <a:rPr lang="ru-RU" sz="1100" b="1" dirty="0" smtClean="0">
                <a:solidFill>
                  <a:prstClr val="black"/>
                </a:solidFill>
                <a:latin typeface="Times New Roman" pitchFamily="18" charset="0"/>
                <a:cs typeface="Times New Roman" pitchFamily="18" charset="0"/>
              </a:rPr>
              <a:t>расходных </a:t>
            </a:r>
            <a:r>
              <a:rPr lang="ru-RU" sz="1100" b="1" dirty="0">
                <a:solidFill>
                  <a:prstClr val="black"/>
                </a:solidFill>
                <a:latin typeface="Times New Roman" pitchFamily="18" charset="0"/>
                <a:cs typeface="Times New Roman" pitchFamily="18" charset="0"/>
              </a:rPr>
              <a:t>обязательств, не связанных с решением вопросов, отнесенных Конституцией Российской Федерации, федеральными законами, законами Орловской области к полномочиям соответствующих органов местного самоуправления</a:t>
            </a:r>
          </a:p>
        </p:txBody>
      </p:sp>
      <p:sp>
        <p:nvSpPr>
          <p:cNvPr id="24" name="Прямоугольник 23"/>
          <p:cNvSpPr/>
          <p:nvPr/>
        </p:nvSpPr>
        <p:spPr>
          <a:xfrm>
            <a:off x="126087" y="4221088"/>
            <a:ext cx="2645713" cy="115212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ru-RU" sz="1100" b="1" dirty="0" smtClean="0">
                <a:solidFill>
                  <a:prstClr val="black"/>
                </a:solidFill>
                <a:latin typeface="Times New Roman" pitchFamily="18" charset="0"/>
                <a:cs typeface="Times New Roman" pitchFamily="18" charset="0"/>
              </a:rPr>
              <a:t>Обеспечение реализации плана («дорожной карты») по погашению просроченной кредиторской задолженности</a:t>
            </a:r>
            <a:endParaRPr lang="ru-RU" sz="1100" b="1" dirty="0">
              <a:solidFill>
                <a:prstClr val="black"/>
              </a:solidFill>
              <a:latin typeface="Times New Roman" pitchFamily="18" charset="0"/>
              <a:cs typeface="Times New Roman" pitchFamily="18" charset="0"/>
            </a:endParaRPr>
          </a:p>
        </p:txBody>
      </p:sp>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7149" y="5373216"/>
            <a:ext cx="854075"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5" name="Таблица 24"/>
          <p:cNvGraphicFramePr>
            <a:graphicFrameLocks noGrp="1"/>
          </p:cNvGraphicFramePr>
          <p:nvPr>
            <p:extLst>
              <p:ext uri="{D42A27DB-BD31-4B8C-83A1-F6EECF244321}">
                <p14:modId xmlns:p14="http://schemas.microsoft.com/office/powerpoint/2010/main" val="3775464766"/>
              </p:ext>
            </p:extLst>
          </p:nvPr>
        </p:nvGraphicFramePr>
        <p:xfrm>
          <a:off x="181956" y="5733256"/>
          <a:ext cx="2664296" cy="671168"/>
        </p:xfrm>
        <a:graphic>
          <a:graphicData uri="http://schemas.openxmlformats.org/drawingml/2006/table">
            <a:tbl>
              <a:tblPr firstRow="1" bandRow="1">
                <a:tableStyleId>{69CF1AB2-1976-4502-BF36-3FF5EA218861}</a:tableStyleId>
              </a:tblPr>
              <a:tblGrid>
                <a:gridCol w="2664296"/>
              </a:tblGrid>
              <a:tr h="228939">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rgbClr val="000000"/>
                          </a:solidFill>
                          <a:effectLst/>
                          <a:latin typeface="Times New Roman" pitchFamily="18" charset="0"/>
                          <a:cs typeface="Times New Roman" pitchFamily="18" charset="0"/>
                        </a:rPr>
                        <a:t>Верховский</a:t>
                      </a:r>
                      <a:r>
                        <a:rPr lang="ru-RU" sz="1200" b="0" i="0" u="none" strike="noStrike" baseline="0" dirty="0" smtClean="0">
                          <a:solidFill>
                            <a:srgbClr val="000000"/>
                          </a:solidFill>
                          <a:effectLst/>
                          <a:latin typeface="Times New Roman" pitchFamily="18" charset="0"/>
                          <a:cs typeface="Times New Roman" pitchFamily="18" charset="0"/>
                        </a:rPr>
                        <a:t> район</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33901">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rgbClr val="000000"/>
                          </a:solidFill>
                          <a:effectLst/>
                          <a:latin typeface="Times New Roman" pitchFamily="18" charset="0"/>
                          <a:cs typeface="Times New Roman" pitchFamily="18" charset="0"/>
                        </a:rPr>
                        <a:t>Залегощенский</a:t>
                      </a:r>
                      <a:r>
                        <a:rPr lang="ru-RU" sz="1200" b="0" i="0" u="none" strike="noStrike" dirty="0" smtClean="0">
                          <a:solidFill>
                            <a:srgbClr val="000000"/>
                          </a:solidFill>
                          <a:effectLst/>
                          <a:latin typeface="Times New Roman" pitchFamily="18" charset="0"/>
                          <a:cs typeface="Times New Roman" pitchFamily="18" charset="0"/>
                        </a:rPr>
                        <a:t> район</a:t>
                      </a:r>
                    </a:p>
                  </a:txBody>
                  <a:tcPr marL="9525" marR="9525" marT="9525" marB="0" anchor="ctr"/>
                </a:tc>
              </a:tr>
              <a:tr h="2083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u="none" strike="noStrike" dirty="0" err="1" smtClean="0">
                          <a:effectLst/>
                          <a:latin typeface="Times New Roman" pitchFamily="18" charset="0"/>
                          <a:cs typeface="Times New Roman" pitchFamily="18" charset="0"/>
                        </a:rPr>
                        <a:t>Малоархангельский</a:t>
                      </a:r>
                      <a:r>
                        <a:rPr lang="ru-RU" sz="1200" b="0" u="none" strike="noStrike" baseline="0" dirty="0" smtClean="0">
                          <a:effectLst/>
                          <a:latin typeface="Times New Roman" pitchFamily="18" charset="0"/>
                          <a:cs typeface="Times New Roman" pitchFamily="18" charset="0"/>
                        </a:rPr>
                        <a:t> </a:t>
                      </a:r>
                      <a:r>
                        <a:rPr lang="ru-RU" sz="1200" b="0" u="none" strike="noStrike" dirty="0" smtClean="0">
                          <a:effectLst/>
                          <a:latin typeface="Times New Roman" pitchFamily="18" charset="0"/>
                          <a:cs typeface="Times New Roman" pitchFamily="18" charset="0"/>
                        </a:rPr>
                        <a:t>район</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bl>
          </a:graphicData>
        </a:graphic>
      </p:graphicFrame>
    </p:spTree>
    <p:extLst>
      <p:ext uri="{BB962C8B-B14F-4D97-AF65-F5344CB8AC3E}">
        <p14:creationId xmlns:p14="http://schemas.microsoft.com/office/powerpoint/2010/main" val="2748111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1013" y="0"/>
            <a:ext cx="1042987" cy="1042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Объект 7"/>
          <p:cNvGraphicFramePr>
            <a:graphicFrameLocks noGrp="1"/>
          </p:cNvGraphicFramePr>
          <p:nvPr>
            <p:ph idx="1"/>
            <p:extLst>
              <p:ext uri="{D42A27DB-BD31-4B8C-83A1-F6EECF244321}">
                <p14:modId xmlns:p14="http://schemas.microsoft.com/office/powerpoint/2010/main" val="3163830254"/>
              </p:ext>
            </p:extLst>
          </p:nvPr>
        </p:nvGraphicFramePr>
        <p:xfrm>
          <a:off x="107504" y="984443"/>
          <a:ext cx="8928992" cy="5804864"/>
        </p:xfrm>
        <a:graphic>
          <a:graphicData uri="http://schemas.openxmlformats.org/drawingml/2006/table">
            <a:tbl>
              <a:tblPr firstRow="1" bandRow="1">
                <a:tableStyleId>{5C22544A-7EE6-4342-B048-85BDC9FD1C3A}</a:tableStyleId>
              </a:tblPr>
              <a:tblGrid>
                <a:gridCol w="7957392"/>
                <a:gridCol w="971600"/>
              </a:tblGrid>
              <a:tr h="446059">
                <a:tc>
                  <a:txBody>
                    <a:bodyPr/>
                    <a:lstStyle/>
                    <a:p>
                      <a:pPr algn="ctr" fontAlgn="ctr"/>
                      <a:r>
                        <a:rPr lang="ru-RU" sz="1200" b="1" i="0" u="none" strike="noStrike" dirty="0">
                          <a:solidFill>
                            <a:schemeClr val="tx1"/>
                          </a:solidFill>
                          <a:effectLst/>
                          <a:latin typeface="Times New Roman" pitchFamily="18" charset="0"/>
                          <a:cs typeface="Times New Roman" pitchFamily="18" charset="0"/>
                        </a:rPr>
                        <a:t>Показатели</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ru-RU" sz="1200" b="1" dirty="0" smtClean="0">
                          <a:solidFill>
                            <a:schemeClr val="tx1"/>
                          </a:solidFill>
                          <a:latin typeface="Times New Roman" pitchFamily="18" charset="0"/>
                          <a:cs typeface="Times New Roman" pitchFamily="18" charset="0"/>
                        </a:rPr>
                        <a:t>На 1.01.2025</a:t>
                      </a:r>
                      <a:endParaRPr lang="ru-RU" sz="1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296987">
                <a:tc>
                  <a:txBody>
                    <a:bodyPr/>
                    <a:lstStyle/>
                    <a:p>
                      <a:pPr algn="l" fontAlgn="t"/>
                      <a:r>
                        <a:rPr lang="ru-RU" sz="1200" b="0" i="0" u="none" strike="noStrike" dirty="0" smtClean="0">
                          <a:solidFill>
                            <a:srgbClr val="000000"/>
                          </a:solidFill>
                          <a:effectLst/>
                          <a:latin typeface="Times New Roman"/>
                        </a:rPr>
                        <a:t>Количество муниципальных образований, заключивших соглашение о мерах по восстановлению платежеспособности</a:t>
                      </a:r>
                      <a:endParaRPr lang="ru-RU" sz="1200" b="0" i="0" u="none" strike="noStrike" dirty="0">
                        <a:solidFill>
                          <a:srgbClr val="000000"/>
                        </a:solidFill>
                        <a:effectLst/>
                        <a:latin typeface="Times New Roman"/>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9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717">
                <a:tc>
                  <a:txBody>
                    <a:bodyPr/>
                    <a:lstStyle/>
                    <a:p>
                      <a:pPr algn="l" fontAlgn="t"/>
                      <a:r>
                        <a:rPr lang="ru-RU" sz="1200" b="0" i="0" u="none" strike="noStrike" dirty="0" smtClean="0">
                          <a:solidFill>
                            <a:srgbClr val="000000"/>
                          </a:solidFill>
                          <a:effectLst/>
                          <a:latin typeface="Times New Roman"/>
                        </a:rPr>
                        <a:t>Количество муниципальных образований, утвердивших план восстановления платежеспособности</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4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6140">
                <a:tc>
                  <a:txBody>
                    <a:bodyPr/>
                    <a:lstStyle/>
                    <a:p>
                      <a:pPr algn="l" fontAlgn="t"/>
                      <a:r>
                        <a:rPr lang="ru-RU" sz="1200" b="0" i="0" u="none" strike="noStrike" dirty="0" smtClean="0">
                          <a:solidFill>
                            <a:srgbClr val="000000"/>
                          </a:solidFill>
                          <a:effectLst/>
                          <a:latin typeface="Times New Roman"/>
                        </a:rPr>
                        <a:t>Количество муниципальных образований, заключивших соглашение с Управлением Федерального казначейства по Орловской области о применении режима первоочередных расходов</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3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6140">
                <a:tc>
                  <a:txBody>
                    <a:bodyPr/>
                    <a:lstStyle/>
                    <a:p>
                      <a:pPr algn="l" fontAlgn="t"/>
                      <a:r>
                        <a:rPr lang="ru-RU" sz="1200" b="0" i="0" u="none" strike="noStrike" dirty="0" smtClean="0">
                          <a:solidFill>
                            <a:srgbClr val="000000"/>
                          </a:solidFill>
                          <a:effectLst/>
                          <a:latin typeface="Times New Roman"/>
                        </a:rPr>
                        <a:t>Количество муниципальных образований, осуществляющих в соответствии с бюджетным законодательством РФ </a:t>
                      </a:r>
                      <a:r>
                        <a:rPr lang="ru-RU" sz="1200" b="0" i="0" u="none" strike="noStrike" dirty="0" smtClean="0">
                          <a:solidFill>
                            <a:srgbClr val="000000"/>
                          </a:solidFill>
                          <a:effectLst/>
                          <a:latin typeface="Times New Roman"/>
                        </a:rPr>
                        <a:t>казначейское сопровождение</a:t>
                      </a:r>
                      <a:r>
                        <a:rPr lang="ru-RU" sz="1200" b="0" i="0" u="none" strike="noStrike" baseline="0" dirty="0" smtClean="0">
                          <a:solidFill>
                            <a:srgbClr val="000000"/>
                          </a:solidFill>
                          <a:effectLst/>
                          <a:latin typeface="Times New Roman"/>
                        </a:rPr>
                        <a:t> авансовых платежей по контрактам</a:t>
                      </a:r>
                      <a:endParaRPr lang="ru-RU" sz="1200" b="0" i="0" u="none" strike="noStrike" dirty="0" smtClean="0">
                        <a:solidFill>
                          <a:srgbClr val="000000"/>
                        </a:solidFill>
                        <a:effectLst/>
                        <a:latin typeface="Times New Roman"/>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9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4564">
                <a:tc>
                  <a:txBody>
                    <a:bodyPr/>
                    <a:lstStyle/>
                    <a:p>
                      <a:pPr algn="l" fontAlgn="t"/>
                      <a:r>
                        <a:rPr lang="ru-RU" sz="1200" b="0" i="0" u="none" strike="noStrike" dirty="0" smtClean="0">
                          <a:solidFill>
                            <a:srgbClr val="000000"/>
                          </a:solidFill>
                          <a:effectLst/>
                          <a:latin typeface="Times New Roman"/>
                        </a:rPr>
                        <a:t>Количество муниципальных образований, соблюдающих запрет на финансовое обеспечение за счет средств бюджета муниципального образования капитальных вложений в объекты муниципальной собственности (в т. ч. в форме субсидий и иных межбюджетных трансфертов)</a:t>
                      </a:r>
                      <a:endParaRPr lang="ru-RU" sz="1200" b="0" i="0" u="none" strike="noStrike" dirty="0">
                        <a:solidFill>
                          <a:srgbClr val="000000"/>
                        </a:solidFill>
                        <a:effectLst/>
                        <a:latin typeface="Times New Roman"/>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9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36683">
                <a:tc>
                  <a:txBody>
                    <a:bodyPr/>
                    <a:lstStyle/>
                    <a:p>
                      <a:pPr algn="l" fontAlgn="t"/>
                      <a:r>
                        <a:rPr lang="ru-RU" sz="1200" b="0" i="0" u="none" strike="noStrike" dirty="0" smtClean="0">
                          <a:solidFill>
                            <a:srgbClr val="000000"/>
                          </a:solidFill>
                          <a:effectLst/>
                          <a:latin typeface="Times New Roman"/>
                        </a:rPr>
                        <a:t>Количество муниципальных образований, установивших в договоре (муниципальном контракте) о выполнении работ по строительству, реконструкции и капитальному ремонту объектов капитального строительства муниципальной собственности муниципального образования, в целях </a:t>
                      </a:r>
                      <a:r>
                        <a:rPr lang="ru-RU" sz="1200" b="0" i="0" u="none" strike="noStrike" dirty="0" err="1" smtClean="0">
                          <a:solidFill>
                            <a:srgbClr val="000000"/>
                          </a:solidFill>
                          <a:effectLst/>
                          <a:latin typeface="Times New Roman"/>
                        </a:rPr>
                        <a:t>софинансирования</a:t>
                      </a:r>
                      <a:r>
                        <a:rPr lang="ru-RU" sz="1200" b="0" i="0" u="none" strike="noStrike" dirty="0" smtClean="0">
                          <a:solidFill>
                            <a:srgbClr val="000000"/>
                          </a:solidFill>
                          <a:effectLst/>
                          <a:latin typeface="Times New Roman"/>
                        </a:rPr>
                        <a:t> которых предоставляются субсидии, авансовых платежей в размере, не превышающем 30 % суммы соответствующего договора (муниципального контракта), если иное не предусмотрено нормативными правовыми актами Правительства Орловской области (за исключением нормативных правовых актов Правительства Орловской области, устанавливающих правила предоставления субсидий), но не более лимитов бюджетных обязательств на соответствующий финансовый год, доведенных до получателя средств бюджета муниципального образования</a:t>
                      </a:r>
                      <a:endParaRPr lang="ru-RU" sz="1200" b="0" i="0" u="none" strike="noStrike" dirty="0">
                        <a:solidFill>
                          <a:srgbClr val="000000"/>
                        </a:solidFill>
                        <a:effectLst/>
                        <a:latin typeface="Times New Roman"/>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9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2988">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ru-RU" sz="1200" b="0" i="0" u="none" strike="noStrike" dirty="0" smtClean="0">
                          <a:solidFill>
                            <a:srgbClr val="000000"/>
                          </a:solidFill>
                          <a:effectLst/>
                          <a:latin typeface="Times New Roman"/>
                        </a:rPr>
                        <a:t>Количество муниципальных образований, согласовавших с Департаментом финансов</a:t>
                      </a:r>
                      <a:r>
                        <a:rPr lang="ru-RU" sz="1200" b="0" i="0" u="none" strike="noStrike" baseline="0" dirty="0" smtClean="0">
                          <a:solidFill>
                            <a:srgbClr val="000000"/>
                          </a:solidFill>
                          <a:effectLst/>
                          <a:latin typeface="Times New Roman"/>
                        </a:rPr>
                        <a:t> </a:t>
                      </a:r>
                      <a:r>
                        <a:rPr lang="ru-RU" sz="1200" b="0" i="0" u="none" strike="noStrike" dirty="0" smtClean="0">
                          <a:solidFill>
                            <a:srgbClr val="000000"/>
                          </a:solidFill>
                          <a:effectLst/>
                          <a:latin typeface="Times New Roman"/>
                        </a:rPr>
                        <a:t>проекты решений о бюджете муниципального образования Орловской области на очередной финансовый год и плановый период и о внесении изменений в решение о бюджете муниципального образования Орловской области до внесения в представительный орган муниципального образования</a:t>
                      </a:r>
                      <a:endParaRPr lang="ru-RU" sz="1200" b="0" i="0" u="none" strike="noStrike" dirty="0">
                        <a:solidFill>
                          <a:srgbClr val="000000"/>
                        </a:solidFill>
                        <a:effectLst/>
                        <a:latin typeface="Times New Roman"/>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4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6140">
                <a:tc>
                  <a:txBody>
                    <a:bodyPr/>
                    <a:lstStyle/>
                    <a:p>
                      <a:pPr algn="l" fontAlgn="t"/>
                      <a:r>
                        <a:rPr lang="ru-RU" sz="1200" b="0" i="0" u="none" strike="noStrike" dirty="0" smtClean="0">
                          <a:solidFill>
                            <a:srgbClr val="000000"/>
                          </a:solidFill>
                          <a:effectLst/>
                          <a:latin typeface="Times New Roman"/>
                        </a:rPr>
                        <a:t>Количество муниципальных образований, утвердивших план мероприятий по оздоровлению муниципальных финансов муниципального образования </a:t>
                      </a:r>
                      <a:endParaRPr lang="ru-RU" sz="1200" b="0" i="0" u="none" strike="noStrike" dirty="0">
                        <a:solidFill>
                          <a:srgbClr val="000000"/>
                        </a:solidFill>
                        <a:effectLst/>
                        <a:latin typeface="Times New Roman"/>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0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6140">
                <a:tc>
                  <a:txBody>
                    <a:bodyPr/>
                    <a:lstStyle/>
                    <a:p>
                      <a:pPr algn="l" fontAlgn="t"/>
                      <a:r>
                        <a:rPr lang="ru-RU" sz="1200" b="0" i="0" u="none" strike="noStrike" dirty="0" smtClean="0">
                          <a:solidFill>
                            <a:srgbClr val="000000"/>
                          </a:solidFill>
                          <a:effectLst/>
                          <a:latin typeface="Times New Roman"/>
                        </a:rPr>
                        <a:t>Количество муниципальных образований, соблюдающих условие по согласованию с Департаментом финансов объемов и условий привлечения заемных средств на рефинансирование муниципального долга</a:t>
                      </a:r>
                      <a:endParaRPr lang="ru-RU" sz="1200" b="0" i="0" u="none" strike="noStrike" dirty="0">
                        <a:solidFill>
                          <a:srgbClr val="000000"/>
                        </a:solidFill>
                        <a:effectLst/>
                        <a:latin typeface="Times New Roman"/>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9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5357">
                <a:tc>
                  <a:txBody>
                    <a:bodyPr/>
                    <a:lstStyle/>
                    <a:p>
                      <a:pPr algn="l" fontAlgn="t"/>
                      <a:r>
                        <a:rPr lang="ru-RU" sz="1200" b="0" i="0" u="none" strike="noStrike" dirty="0" smtClean="0">
                          <a:solidFill>
                            <a:srgbClr val="000000"/>
                          </a:solidFill>
                          <a:effectLst/>
                          <a:latin typeface="Times New Roman"/>
                        </a:rPr>
                        <a:t>Количество муниципальных образований, соблюдающих условия п.п.8 соглашения о мерах по восстановлению платежеспособности по ежегодному сокращению просроченных долговых и (или) бюджетных обязательств муниципального образования Орловской области </a:t>
                      </a:r>
                      <a:endParaRPr lang="ru-RU" sz="1200" b="0" i="0" u="none" strike="noStrike" dirty="0">
                        <a:solidFill>
                          <a:srgbClr val="000000"/>
                        </a:solidFill>
                        <a:effectLst/>
                        <a:latin typeface="Times New Roman"/>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ru-RU" sz="1100" b="1" i="0" u="none" strike="noStrike" dirty="0" smtClean="0">
                          <a:solidFill>
                            <a:srgbClr val="000000"/>
                          </a:solidFill>
                          <a:effectLst/>
                          <a:latin typeface="Times New Roman"/>
                        </a:rPr>
                        <a:t>7 ед.</a:t>
                      </a:r>
                      <a:endParaRPr lang="ru-RU" sz="1100" b="1" i="0" u="none" strike="noStrike" dirty="0">
                        <a:solidFill>
                          <a:srgbClr val="000000"/>
                        </a:solidFill>
                        <a:effectLst/>
                        <a:latin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9" name="Прямоугольник 8"/>
          <p:cNvSpPr/>
          <p:nvPr/>
        </p:nvSpPr>
        <p:spPr>
          <a:xfrm>
            <a:off x="28450" y="105994"/>
            <a:ext cx="8114843" cy="830997"/>
          </a:xfrm>
          <a:prstGeom prst="rect">
            <a:avLst/>
          </a:prstGeom>
        </p:spPr>
        <p:txBody>
          <a:bodyPr wrap="square">
            <a:spAutoFit/>
          </a:bodyPr>
          <a:lstStyle/>
          <a:p>
            <a:pPr algn="ctr"/>
            <a:r>
              <a:rPr lang="ru-RU" sz="1600" b="1" dirty="0" smtClean="0">
                <a:solidFill>
                  <a:prstClr val="white">
                    <a:lumMod val="95000"/>
                  </a:prstClr>
                </a:solidFill>
                <a:latin typeface="Arial Narrow" pitchFamily="34" charset="0"/>
                <a:ea typeface="Meiryo" pitchFamily="34" charset="-128"/>
                <a:cs typeface="Meiryo" pitchFamily="34" charset="-128"/>
              </a:rPr>
              <a:t>Показатели соблюдения муниципальными образованиями </a:t>
            </a:r>
            <a:r>
              <a:rPr lang="ru-RU" sz="1600" b="1" dirty="0">
                <a:solidFill>
                  <a:prstClr val="white">
                    <a:lumMod val="95000"/>
                  </a:prstClr>
                </a:solidFill>
                <a:latin typeface="Arial Narrow" pitchFamily="34" charset="0"/>
                <a:ea typeface="Meiryo" pitchFamily="34" charset="-128"/>
                <a:cs typeface="Meiryo" pitchFamily="34" charset="-128"/>
              </a:rPr>
              <a:t>Орловской области обязательств, возникающих из </a:t>
            </a:r>
            <a:r>
              <a:rPr lang="ru-RU" sz="1600" b="1" dirty="0" smtClean="0">
                <a:solidFill>
                  <a:prstClr val="white">
                    <a:lumMod val="95000"/>
                  </a:prstClr>
                </a:solidFill>
                <a:latin typeface="Arial Narrow" pitchFamily="34" charset="0"/>
                <a:ea typeface="Meiryo" pitchFamily="34" charset="-128"/>
                <a:cs typeface="Meiryo" pitchFamily="34" charset="-128"/>
              </a:rPr>
              <a:t>соглашени</a:t>
            </a:r>
            <a:r>
              <a:rPr lang="ru-RU" sz="1600" b="1" dirty="0">
                <a:solidFill>
                  <a:prstClr val="white">
                    <a:lumMod val="95000"/>
                  </a:prstClr>
                </a:solidFill>
                <a:latin typeface="Arial Narrow" pitchFamily="34" charset="0"/>
                <a:ea typeface="Meiryo" pitchFamily="34" charset="-128"/>
                <a:cs typeface="Meiryo" pitchFamily="34" charset="-128"/>
              </a:rPr>
              <a:t>й</a:t>
            </a:r>
            <a:r>
              <a:rPr lang="ru-RU" sz="1600" b="1" dirty="0" smtClean="0">
                <a:solidFill>
                  <a:prstClr val="white">
                    <a:lumMod val="95000"/>
                  </a:prstClr>
                </a:solidFill>
                <a:latin typeface="Arial Narrow" pitchFamily="34" charset="0"/>
                <a:ea typeface="Meiryo" pitchFamily="34" charset="-128"/>
                <a:cs typeface="Meiryo" pitchFamily="34" charset="-128"/>
              </a:rPr>
              <a:t> </a:t>
            </a:r>
            <a:r>
              <a:rPr lang="ru-RU" sz="1600" b="1" dirty="0">
                <a:solidFill>
                  <a:prstClr val="white">
                    <a:lumMod val="95000"/>
                  </a:prstClr>
                </a:solidFill>
                <a:latin typeface="Arial Narrow" pitchFamily="34" charset="0"/>
                <a:ea typeface="Meiryo" pitchFamily="34" charset="-128"/>
                <a:cs typeface="Meiryo" pitchFamily="34" charset="-128"/>
              </a:rPr>
              <a:t>о мерах по восстановлению платежеспособности </a:t>
            </a:r>
            <a:r>
              <a:rPr lang="ru-RU" sz="1600" b="1" dirty="0" smtClean="0">
                <a:solidFill>
                  <a:prstClr val="white">
                    <a:lumMod val="95000"/>
                  </a:prstClr>
                </a:solidFill>
                <a:latin typeface="Arial Narrow" pitchFamily="34" charset="0"/>
                <a:ea typeface="Meiryo" pitchFamily="34" charset="-128"/>
                <a:cs typeface="Meiryo" pitchFamily="34" charset="-128"/>
              </a:rPr>
              <a:t>муниципальных образований </a:t>
            </a:r>
            <a:r>
              <a:rPr lang="ru-RU" sz="1600" b="1" dirty="0">
                <a:solidFill>
                  <a:prstClr val="white">
                    <a:lumMod val="95000"/>
                  </a:prstClr>
                </a:solidFill>
                <a:latin typeface="Arial Narrow" pitchFamily="34" charset="0"/>
                <a:ea typeface="Meiryo" pitchFamily="34" charset="-128"/>
                <a:cs typeface="Meiryo" pitchFamily="34" charset="-128"/>
              </a:rPr>
              <a:t>Орловской </a:t>
            </a:r>
            <a:r>
              <a:rPr lang="ru-RU" sz="1600" b="1" dirty="0" smtClean="0">
                <a:solidFill>
                  <a:prstClr val="white">
                    <a:lumMod val="95000"/>
                  </a:prstClr>
                </a:solidFill>
                <a:latin typeface="Arial Narrow" pitchFamily="34" charset="0"/>
                <a:ea typeface="Meiryo" pitchFamily="34" charset="-128"/>
                <a:cs typeface="Meiryo" pitchFamily="34" charset="-128"/>
              </a:rPr>
              <a:t>области  на 1.01.2025</a:t>
            </a:r>
            <a:endParaRPr lang="ru-RU" sz="1600" b="1" dirty="0">
              <a:solidFill>
                <a:prstClr val="white">
                  <a:lumMod val="95000"/>
                </a:prstClr>
              </a:solidFill>
              <a:latin typeface="Arial Narrow" pitchFamily="34" charset="0"/>
              <a:ea typeface="Meiryo" pitchFamily="34" charset="-128"/>
              <a:cs typeface="Meiryo" pitchFamily="34" charset="-128"/>
            </a:endParaRPr>
          </a:p>
        </p:txBody>
      </p:sp>
    </p:spTree>
    <p:extLst>
      <p:ext uri="{BB962C8B-B14F-4D97-AF65-F5344CB8AC3E}">
        <p14:creationId xmlns:p14="http://schemas.microsoft.com/office/powerpoint/2010/main" val="2481972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shadeToTitle="1">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pic>
        <p:nvPicPr>
          <p:cNvPr id="1026" name="Picture 2" descr="C:\Users\user\Desktop\для презентации\ДФ герб.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4853" y="0"/>
            <a:ext cx="1043608" cy="1043608"/>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09948" y="4683"/>
            <a:ext cx="8014905" cy="1077218"/>
          </a:xfrm>
          <a:prstGeom prst="rect">
            <a:avLst/>
          </a:prstGeom>
        </p:spPr>
        <p:txBody>
          <a:bodyPr wrap="square">
            <a:spAutoFit/>
          </a:bodyPr>
          <a:lstStyle/>
          <a:p>
            <a:pPr algn="ctr"/>
            <a:r>
              <a:rPr lang="ru-RU" sz="1600" b="1" dirty="0">
                <a:solidFill>
                  <a:prstClr val="white">
                    <a:lumMod val="95000"/>
                  </a:prstClr>
                </a:solidFill>
                <a:latin typeface="Arial Narrow" pitchFamily="34" charset="0"/>
                <a:ea typeface="Meiryo" pitchFamily="34" charset="-128"/>
                <a:cs typeface="Meiryo" pitchFamily="34" charset="-128"/>
              </a:rPr>
              <a:t>Муниципальные образования Орловской области, нарушающие обязательства, </a:t>
            </a:r>
            <a:r>
              <a:rPr lang="ru-RU" sz="1600" b="1" dirty="0" smtClean="0">
                <a:solidFill>
                  <a:prstClr val="white">
                    <a:lumMod val="95000"/>
                  </a:prstClr>
                </a:solidFill>
                <a:latin typeface="Arial Narrow" pitchFamily="34" charset="0"/>
                <a:ea typeface="Meiryo" pitchFamily="34" charset="-128"/>
                <a:cs typeface="Meiryo" pitchFamily="34" charset="-128"/>
              </a:rPr>
              <a:t>возникающие </a:t>
            </a:r>
            <a:r>
              <a:rPr lang="ru-RU" sz="1600" b="1" dirty="0">
                <a:solidFill>
                  <a:prstClr val="white">
                    <a:lumMod val="95000"/>
                  </a:prstClr>
                </a:solidFill>
                <a:latin typeface="Arial Narrow" pitchFamily="34" charset="0"/>
                <a:ea typeface="Meiryo" pitchFamily="34" charset="-128"/>
                <a:cs typeface="Meiryo" pitchFamily="34" charset="-128"/>
              </a:rPr>
              <a:t>из </a:t>
            </a:r>
            <a:r>
              <a:rPr lang="ru-RU" sz="1600" b="1" dirty="0" smtClean="0">
                <a:solidFill>
                  <a:prstClr val="white">
                    <a:lumMod val="95000"/>
                  </a:prstClr>
                </a:solidFill>
                <a:latin typeface="Arial Narrow" pitchFamily="34" charset="0"/>
                <a:ea typeface="Meiryo" pitchFamily="34" charset="-128"/>
                <a:cs typeface="Meiryo" pitchFamily="34" charset="-128"/>
              </a:rPr>
              <a:t>соглашения </a:t>
            </a:r>
            <a:r>
              <a:rPr lang="ru-RU" sz="1600" b="1" dirty="0">
                <a:solidFill>
                  <a:prstClr val="white">
                    <a:lumMod val="95000"/>
                  </a:prstClr>
                </a:solidFill>
                <a:latin typeface="Arial Narrow" pitchFamily="34" charset="0"/>
                <a:ea typeface="Meiryo" pitchFamily="34" charset="-128"/>
                <a:cs typeface="Meiryo" pitchFamily="34" charset="-128"/>
              </a:rPr>
              <a:t>о мерах по восстановлению платежеспособности муниципального образования Орловской области  на 1.01.2025</a:t>
            </a:r>
          </a:p>
          <a:p>
            <a:pPr algn="ctr"/>
            <a:endParaRPr lang="ru-RU" sz="1600" b="1" dirty="0">
              <a:solidFill>
                <a:prstClr val="white">
                  <a:lumMod val="95000"/>
                </a:prstClr>
              </a:solidFill>
              <a:latin typeface="Arial Narrow" pitchFamily="34" charset="0"/>
              <a:ea typeface="Meiryo" pitchFamily="34" charset="-128"/>
              <a:cs typeface="Meiryo" pitchFamily="34" charset="-128"/>
            </a:endParaRPr>
          </a:p>
        </p:txBody>
      </p:sp>
      <p:graphicFrame>
        <p:nvGraphicFramePr>
          <p:cNvPr id="5" name="Таблица 4"/>
          <p:cNvGraphicFramePr>
            <a:graphicFrameLocks noGrp="1"/>
          </p:cNvGraphicFramePr>
          <p:nvPr>
            <p:extLst>
              <p:ext uri="{D42A27DB-BD31-4B8C-83A1-F6EECF244321}">
                <p14:modId xmlns:p14="http://schemas.microsoft.com/office/powerpoint/2010/main" val="869661042"/>
              </p:ext>
            </p:extLst>
          </p:nvPr>
        </p:nvGraphicFramePr>
        <p:xfrm>
          <a:off x="33440" y="2115888"/>
          <a:ext cx="2877876" cy="1025080"/>
        </p:xfrm>
        <a:graphic>
          <a:graphicData uri="http://schemas.openxmlformats.org/drawingml/2006/table">
            <a:tbl>
              <a:tblPr firstRow="1" bandRow="1">
                <a:tableStyleId>{69CF1AB2-1976-4502-BF36-3FF5EA218861}</a:tableStyleId>
              </a:tblPr>
              <a:tblGrid>
                <a:gridCol w="2877876"/>
              </a:tblGrid>
              <a:tr h="298556">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u="none" strike="noStrike" dirty="0" err="1" smtClean="0">
                          <a:effectLst/>
                          <a:latin typeface="Times New Roman" pitchFamily="18" charset="0"/>
                          <a:cs typeface="Times New Roman" pitchFamily="18" charset="0"/>
                        </a:rPr>
                        <a:t>Грачевское</a:t>
                      </a:r>
                      <a:r>
                        <a:rPr lang="ru-RU" sz="1200" b="0" u="none" strike="noStrike" dirty="0" smtClean="0">
                          <a:effectLst/>
                          <a:latin typeface="Times New Roman" pitchFamily="18" charset="0"/>
                          <a:cs typeface="Times New Roman" pitchFamily="18" charset="0"/>
                        </a:rPr>
                        <a:t> СП </a:t>
                      </a:r>
                      <a:r>
                        <a:rPr lang="ru-RU" sz="1200" b="0" u="none" strike="noStrike" dirty="0" err="1" smtClean="0">
                          <a:effectLst/>
                          <a:latin typeface="Times New Roman" pitchFamily="18" charset="0"/>
                          <a:cs typeface="Times New Roman" pitchFamily="18" charset="0"/>
                        </a:rPr>
                        <a:t>Залегощенского</a:t>
                      </a:r>
                      <a:r>
                        <a:rPr lang="ru-RU" sz="1200" b="0" u="none" strike="noStrike" dirty="0" smtClean="0">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23855">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u="none" strike="noStrike" dirty="0" err="1" smtClean="0">
                          <a:effectLst/>
                          <a:latin typeface="Times New Roman" pitchFamily="18" charset="0"/>
                          <a:cs typeface="Times New Roman" pitchFamily="18" charset="0"/>
                        </a:rPr>
                        <a:t>Дубовицкое</a:t>
                      </a:r>
                      <a:r>
                        <a:rPr lang="ru-RU" sz="1200" u="none" strike="noStrike" baseline="0" dirty="0" smtClean="0">
                          <a:effectLst/>
                          <a:latin typeface="Times New Roman" pitchFamily="18" charset="0"/>
                          <a:cs typeface="Times New Roman" pitchFamily="18" charset="0"/>
                        </a:rPr>
                        <a:t> СП </a:t>
                      </a:r>
                      <a:r>
                        <a:rPr lang="ru-RU" sz="1200" u="none" strike="noStrike" baseline="0" dirty="0" err="1" smtClean="0">
                          <a:effectLst/>
                          <a:latin typeface="Times New Roman" pitchFamily="18" charset="0"/>
                          <a:cs typeface="Times New Roman" pitchFamily="18" charset="0"/>
                        </a:rPr>
                        <a:t>Малоархангельского</a:t>
                      </a:r>
                      <a:r>
                        <a:rPr lang="ru-RU" sz="1200" u="none" strike="noStrike" baseline="0" dirty="0" smtClean="0">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78814">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u="none" strike="noStrike" dirty="0" err="1" smtClean="0">
                          <a:effectLst/>
                          <a:latin typeface="Times New Roman" pitchFamily="18" charset="0"/>
                          <a:cs typeface="Times New Roman" pitchFamily="18" charset="0"/>
                        </a:rPr>
                        <a:t>Золотаревское</a:t>
                      </a:r>
                      <a:r>
                        <a:rPr lang="ru-RU" sz="1200" b="0" u="none" strike="noStrike" dirty="0" smtClean="0">
                          <a:effectLst/>
                          <a:latin typeface="Times New Roman" pitchFamily="18" charset="0"/>
                          <a:cs typeface="Times New Roman" pitchFamily="18" charset="0"/>
                        </a:rPr>
                        <a:t> СП </a:t>
                      </a:r>
                      <a:r>
                        <a:rPr lang="ru-RU" sz="1200" b="0" u="none" strike="noStrike" dirty="0" err="1" smtClean="0">
                          <a:effectLst/>
                          <a:latin typeface="Times New Roman" pitchFamily="18" charset="0"/>
                          <a:cs typeface="Times New Roman" pitchFamily="18" charset="0"/>
                        </a:rPr>
                        <a:t>Залегощенского</a:t>
                      </a:r>
                      <a:r>
                        <a:rPr lang="ru-RU" sz="1200" b="0" u="none" strike="noStrike" baseline="0" dirty="0" smtClean="0">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23855">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chemeClr val="dk1"/>
                          </a:solidFill>
                          <a:effectLst/>
                          <a:latin typeface="Times New Roman" pitchFamily="18" charset="0"/>
                          <a:cs typeface="Times New Roman" pitchFamily="18" charset="0"/>
                        </a:rPr>
                        <a:t>Красненское</a:t>
                      </a:r>
                      <a:r>
                        <a:rPr lang="ru-RU" sz="1200" b="0" i="0" u="none" strike="noStrike" baseline="0" dirty="0" smtClean="0">
                          <a:solidFill>
                            <a:schemeClr val="dk1"/>
                          </a:solidFill>
                          <a:effectLst/>
                          <a:latin typeface="Times New Roman" pitchFamily="18" charset="0"/>
                          <a:cs typeface="Times New Roman" pitchFamily="18" charset="0"/>
                        </a:rPr>
                        <a:t> СП </a:t>
                      </a:r>
                      <a:r>
                        <a:rPr lang="ru-RU" sz="1200" b="0" i="0" u="none" strike="noStrike" baseline="0" dirty="0" err="1" smtClean="0">
                          <a:solidFill>
                            <a:schemeClr val="dk1"/>
                          </a:solidFill>
                          <a:effectLst/>
                          <a:latin typeface="Times New Roman" pitchFamily="18" charset="0"/>
                          <a:cs typeface="Times New Roman" pitchFamily="18" charset="0"/>
                        </a:rPr>
                        <a:t>Залегощенского</a:t>
                      </a:r>
                      <a:r>
                        <a:rPr lang="ru-RU" sz="1200" b="0" i="0" u="none" strike="noStrike" baseline="0" dirty="0" smtClean="0">
                          <a:solidFill>
                            <a:schemeClr val="dk1"/>
                          </a:solidFill>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bl>
          </a:graphicData>
        </a:graphic>
      </p:graphicFrame>
      <p:sp>
        <p:nvSpPr>
          <p:cNvPr id="2" name="Стрелка вниз 1"/>
          <p:cNvSpPr/>
          <p:nvPr/>
        </p:nvSpPr>
        <p:spPr>
          <a:xfrm>
            <a:off x="1188846" y="1772816"/>
            <a:ext cx="720080" cy="28803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3" name="Прямоугольник 2"/>
          <p:cNvSpPr/>
          <p:nvPr/>
        </p:nvSpPr>
        <p:spPr>
          <a:xfrm>
            <a:off x="181956" y="1124744"/>
            <a:ext cx="2589844" cy="64807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ru-RU" sz="1100" b="1" dirty="0">
                <a:solidFill>
                  <a:prstClr val="black"/>
                </a:solidFill>
                <a:latin typeface="Times New Roman" pitchFamily="18" charset="0"/>
                <a:cs typeface="Times New Roman" pitchFamily="18" charset="0"/>
              </a:rPr>
              <a:t>Отсутствует план восстановления платежеспособности</a:t>
            </a:r>
          </a:p>
        </p:txBody>
      </p:sp>
      <p:graphicFrame>
        <p:nvGraphicFramePr>
          <p:cNvPr id="10" name="Таблица 9"/>
          <p:cNvGraphicFramePr>
            <a:graphicFrameLocks noGrp="1"/>
          </p:cNvGraphicFramePr>
          <p:nvPr>
            <p:extLst>
              <p:ext uri="{D42A27DB-BD31-4B8C-83A1-F6EECF244321}">
                <p14:modId xmlns:p14="http://schemas.microsoft.com/office/powerpoint/2010/main" val="343174092"/>
              </p:ext>
            </p:extLst>
          </p:nvPr>
        </p:nvGraphicFramePr>
        <p:xfrm>
          <a:off x="3007622" y="2204864"/>
          <a:ext cx="2877876" cy="1209470"/>
        </p:xfrm>
        <a:graphic>
          <a:graphicData uri="http://schemas.openxmlformats.org/drawingml/2006/table">
            <a:tbl>
              <a:tblPr firstRow="1" bandRow="1">
                <a:tableStyleId>{69CF1AB2-1976-4502-BF36-3FF5EA218861}</a:tableStyleId>
              </a:tblPr>
              <a:tblGrid>
                <a:gridCol w="2877876"/>
              </a:tblGrid>
              <a:tr h="220363">
                <a:tc>
                  <a:txBody>
                    <a:bodyPr/>
                    <a:lstStyle/>
                    <a:p>
                      <a:pPr algn="ctr" fontAlgn="b"/>
                      <a:r>
                        <a:rPr lang="ru-RU" sz="1200" b="0" i="0" u="none" strike="noStrike" dirty="0" err="1" smtClean="0">
                          <a:solidFill>
                            <a:srgbClr val="000000"/>
                          </a:solidFill>
                          <a:effectLst/>
                          <a:latin typeface="Times New Roman" pitchFamily="18" charset="0"/>
                          <a:cs typeface="Times New Roman" pitchFamily="18" charset="0"/>
                        </a:rPr>
                        <a:t>Бортновское</a:t>
                      </a:r>
                      <a:r>
                        <a:rPr lang="ru-RU" sz="1200" b="0" i="0" u="none" strike="noStrike" dirty="0" smtClean="0">
                          <a:solidFill>
                            <a:srgbClr val="000000"/>
                          </a:solidFill>
                          <a:effectLst/>
                          <a:latin typeface="Times New Roman" pitchFamily="18" charset="0"/>
                          <a:cs typeface="Times New Roman" pitchFamily="18" charset="0"/>
                        </a:rPr>
                        <a:t> СП </a:t>
                      </a:r>
                      <a:r>
                        <a:rPr lang="ru-RU" sz="1200" b="0" i="0" u="none" strike="noStrike" dirty="0" err="1" smtClean="0">
                          <a:solidFill>
                            <a:srgbClr val="000000"/>
                          </a:solidFill>
                          <a:effectLst/>
                          <a:latin typeface="Times New Roman" pitchFamily="18" charset="0"/>
                          <a:cs typeface="Times New Roman" pitchFamily="18" charset="0"/>
                        </a:rPr>
                        <a:t>Залегощенского</a:t>
                      </a:r>
                      <a:r>
                        <a:rPr lang="ru-RU" sz="1200" b="0" i="0" u="none" strike="noStrike" dirty="0" smtClean="0">
                          <a:solidFill>
                            <a:srgbClr val="000000"/>
                          </a:solidFill>
                          <a:effectLst/>
                          <a:latin typeface="Times New Roman" pitchFamily="18" charset="0"/>
                          <a:cs typeface="Times New Roman" pitchFamily="18" charset="0"/>
                        </a:rPr>
                        <a:t> р-на</a:t>
                      </a:r>
                      <a:endParaRPr lang="ru-RU" sz="1200" b="0" i="0" u="none" strike="noStrike" dirty="0">
                        <a:solidFill>
                          <a:srgbClr val="000000"/>
                        </a:solidFill>
                        <a:effectLst/>
                        <a:latin typeface="Times New Roman" pitchFamily="18" charset="0"/>
                        <a:cs typeface="Times New Roman" pitchFamily="18" charset="0"/>
                      </a:endParaRPr>
                    </a:p>
                  </a:txBody>
                  <a:tcPr marL="9525" marR="9525" marT="9525" marB="0" anchor="ctr"/>
                </a:tc>
              </a:tr>
              <a:tr h="180161">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u="none" strike="noStrike" dirty="0" err="1" smtClean="0">
                          <a:effectLst/>
                          <a:latin typeface="Times New Roman" pitchFamily="18" charset="0"/>
                          <a:cs typeface="Times New Roman" pitchFamily="18" charset="0"/>
                        </a:rPr>
                        <a:t>Грачевское</a:t>
                      </a:r>
                      <a:r>
                        <a:rPr lang="ru-RU" sz="1200" u="none" strike="noStrike" dirty="0" smtClean="0">
                          <a:effectLst/>
                          <a:latin typeface="Times New Roman" pitchFamily="18" charset="0"/>
                          <a:cs typeface="Times New Roman" pitchFamily="18" charset="0"/>
                        </a:rPr>
                        <a:t> СП </a:t>
                      </a:r>
                      <a:r>
                        <a:rPr lang="ru-RU" sz="1200" u="none" strike="noStrike" dirty="0" err="1" smtClean="0">
                          <a:effectLst/>
                          <a:latin typeface="Times New Roman" pitchFamily="18" charset="0"/>
                          <a:cs typeface="Times New Roman" pitchFamily="18" charset="0"/>
                        </a:rPr>
                        <a:t>Залегощенского</a:t>
                      </a:r>
                      <a:r>
                        <a:rPr lang="ru-RU" sz="1200" u="none" strike="noStrike" dirty="0" smtClean="0">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19487">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u="none" strike="noStrike" dirty="0" err="1" smtClean="0">
                          <a:effectLst/>
                          <a:latin typeface="Times New Roman" pitchFamily="18" charset="0"/>
                          <a:cs typeface="Times New Roman" pitchFamily="18" charset="0"/>
                        </a:rPr>
                        <a:t>Дубовицкое</a:t>
                      </a:r>
                      <a:r>
                        <a:rPr lang="ru-RU" sz="1200" u="none" strike="noStrike" baseline="0" dirty="0" smtClean="0">
                          <a:effectLst/>
                          <a:latin typeface="Times New Roman" pitchFamily="18" charset="0"/>
                          <a:cs typeface="Times New Roman" pitchFamily="18" charset="0"/>
                        </a:rPr>
                        <a:t> СП </a:t>
                      </a:r>
                      <a:r>
                        <a:rPr lang="ru-RU" sz="1200" u="none" strike="noStrike" baseline="0" dirty="0" err="1" smtClean="0">
                          <a:effectLst/>
                          <a:latin typeface="Times New Roman" pitchFamily="18" charset="0"/>
                          <a:cs typeface="Times New Roman" pitchFamily="18" charset="0"/>
                        </a:rPr>
                        <a:t>Малоархангельского</a:t>
                      </a:r>
                      <a:r>
                        <a:rPr lang="ru-RU" sz="1200" u="none" strike="noStrike" baseline="0" dirty="0" smtClean="0">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164172">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u="none" strike="noStrike" dirty="0" err="1" smtClean="0">
                          <a:effectLst/>
                          <a:latin typeface="Times New Roman" pitchFamily="18" charset="0"/>
                          <a:cs typeface="Times New Roman" pitchFamily="18" charset="0"/>
                        </a:rPr>
                        <a:t>Золотаревское</a:t>
                      </a:r>
                      <a:r>
                        <a:rPr lang="ru-RU" sz="1200" b="0" u="none" strike="noStrike" dirty="0" smtClean="0">
                          <a:effectLst/>
                          <a:latin typeface="Times New Roman" pitchFamily="18" charset="0"/>
                          <a:cs typeface="Times New Roman" pitchFamily="18" charset="0"/>
                        </a:rPr>
                        <a:t> СП </a:t>
                      </a:r>
                      <a:r>
                        <a:rPr lang="ru-RU" sz="1200" b="0" u="none" strike="noStrike" dirty="0" err="1" smtClean="0">
                          <a:effectLst/>
                          <a:latin typeface="Times New Roman" pitchFamily="18" charset="0"/>
                          <a:cs typeface="Times New Roman" pitchFamily="18" charset="0"/>
                        </a:rPr>
                        <a:t>Залегощенского</a:t>
                      </a:r>
                      <a:r>
                        <a:rPr lang="ru-RU" sz="1200" b="0" u="none" strike="noStrike" baseline="0" dirty="0" smtClean="0">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144016">
                <a:tc>
                  <a:txBody>
                    <a:bodyPr/>
                    <a:lstStyle/>
                    <a:p>
                      <a:pPr algn="ctr" fontAlgn="b"/>
                      <a:r>
                        <a:rPr lang="ru-RU" sz="1200" b="0" i="0" u="none" strike="noStrike" dirty="0" smtClean="0">
                          <a:solidFill>
                            <a:srgbClr val="000000"/>
                          </a:solidFill>
                          <a:effectLst/>
                          <a:latin typeface="Times New Roman" pitchFamily="18" charset="0"/>
                          <a:cs typeface="Times New Roman" pitchFamily="18" charset="0"/>
                        </a:rPr>
                        <a:t>Ленинское</a:t>
                      </a:r>
                      <a:r>
                        <a:rPr lang="ru-RU" sz="1200" b="0" i="0" u="none" strike="noStrike" baseline="0" dirty="0" smtClean="0">
                          <a:solidFill>
                            <a:srgbClr val="000000"/>
                          </a:solidFill>
                          <a:effectLst/>
                          <a:latin typeface="Times New Roman" pitchFamily="18" charset="0"/>
                          <a:cs typeface="Times New Roman" pitchFamily="18" charset="0"/>
                        </a:rPr>
                        <a:t> СП </a:t>
                      </a:r>
                      <a:r>
                        <a:rPr lang="ru-RU" sz="1200" b="0" i="0" u="none" strike="noStrike" baseline="0" dirty="0" err="1" smtClean="0">
                          <a:solidFill>
                            <a:srgbClr val="000000"/>
                          </a:solidFill>
                          <a:effectLst/>
                          <a:latin typeface="Times New Roman" pitchFamily="18" charset="0"/>
                          <a:cs typeface="Times New Roman" pitchFamily="18" charset="0"/>
                        </a:rPr>
                        <a:t>Залегощенского</a:t>
                      </a:r>
                      <a:r>
                        <a:rPr lang="ru-RU" sz="1200" b="0" i="0" u="none" strike="noStrike" baseline="0" dirty="0" smtClean="0">
                          <a:solidFill>
                            <a:srgbClr val="000000"/>
                          </a:solidFill>
                          <a:effectLst/>
                          <a:latin typeface="Times New Roman" pitchFamily="18" charset="0"/>
                          <a:cs typeface="Times New Roman" pitchFamily="18" charset="0"/>
                        </a:rPr>
                        <a:t> р-на</a:t>
                      </a:r>
                      <a:endParaRPr lang="ru-RU" sz="1200" b="0" i="0" u="none" strike="noStrike" dirty="0">
                        <a:solidFill>
                          <a:srgbClr val="000000"/>
                        </a:solidFill>
                        <a:effectLst/>
                        <a:latin typeface="Times New Roman" pitchFamily="18" charset="0"/>
                        <a:cs typeface="Times New Roman" pitchFamily="18" charset="0"/>
                      </a:endParaRPr>
                    </a:p>
                  </a:txBody>
                  <a:tcPr marL="9525" marR="9525" marT="9525" marB="0" anchor="ctr"/>
                </a:tc>
              </a:tr>
              <a:tr h="144016">
                <a:tc>
                  <a:txBody>
                    <a:bodyPr/>
                    <a:lstStyle/>
                    <a:p>
                      <a:pPr algn="ctr" fontAlgn="b"/>
                      <a:r>
                        <a:rPr lang="ru-RU" sz="1200" b="0" i="0" u="none" strike="noStrike" dirty="0" err="1" smtClean="0">
                          <a:solidFill>
                            <a:srgbClr val="000000"/>
                          </a:solidFill>
                          <a:effectLst/>
                          <a:latin typeface="Times New Roman" pitchFamily="18" charset="0"/>
                          <a:cs typeface="Times New Roman" pitchFamily="18" charset="0"/>
                        </a:rPr>
                        <a:t>Титовское</a:t>
                      </a:r>
                      <a:r>
                        <a:rPr lang="ru-RU" sz="1200" b="0" i="0" u="none" strike="noStrike" dirty="0" smtClean="0">
                          <a:solidFill>
                            <a:srgbClr val="000000"/>
                          </a:solidFill>
                          <a:effectLst/>
                          <a:latin typeface="Times New Roman" pitchFamily="18" charset="0"/>
                          <a:cs typeface="Times New Roman" pitchFamily="18" charset="0"/>
                        </a:rPr>
                        <a:t> СП </a:t>
                      </a:r>
                      <a:r>
                        <a:rPr lang="ru-RU" sz="1200" b="0" i="0" u="none" strike="noStrike" dirty="0" err="1" smtClean="0">
                          <a:solidFill>
                            <a:srgbClr val="000000"/>
                          </a:solidFill>
                          <a:effectLst/>
                          <a:latin typeface="Times New Roman" pitchFamily="18" charset="0"/>
                          <a:cs typeface="Times New Roman" pitchFamily="18" charset="0"/>
                        </a:rPr>
                        <a:t>Шаблыкинского</a:t>
                      </a:r>
                      <a:r>
                        <a:rPr lang="ru-RU" sz="1200" b="0" i="0" u="none" strike="noStrike" dirty="0" smtClean="0">
                          <a:solidFill>
                            <a:srgbClr val="000000"/>
                          </a:solidFill>
                          <a:effectLst/>
                          <a:latin typeface="Times New Roman" pitchFamily="18" charset="0"/>
                          <a:cs typeface="Times New Roman" pitchFamily="18" charset="0"/>
                        </a:rPr>
                        <a:t> р-на</a:t>
                      </a:r>
                      <a:endParaRPr lang="ru-RU" sz="1200" b="0" i="0" u="none" strike="noStrike" dirty="0">
                        <a:solidFill>
                          <a:srgbClr val="000000"/>
                        </a:solidFill>
                        <a:effectLst/>
                        <a:latin typeface="Times New Roman" pitchFamily="18" charset="0"/>
                        <a:cs typeface="Times New Roman" pitchFamily="18" charset="0"/>
                      </a:endParaRPr>
                    </a:p>
                  </a:txBody>
                  <a:tcPr marL="9525" marR="9525" marT="9525" marB="0" anchor="ctr"/>
                </a:tc>
              </a:tr>
            </a:tbl>
          </a:graphicData>
        </a:graphic>
      </p:graphicFrame>
      <p:sp>
        <p:nvSpPr>
          <p:cNvPr id="11" name="Стрелка вниз 10"/>
          <p:cNvSpPr/>
          <p:nvPr/>
        </p:nvSpPr>
        <p:spPr>
          <a:xfrm>
            <a:off x="4059707" y="1916832"/>
            <a:ext cx="720080" cy="28803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2" name="Прямоугольник 11"/>
          <p:cNvSpPr/>
          <p:nvPr/>
        </p:nvSpPr>
        <p:spPr>
          <a:xfrm>
            <a:off x="3025953" y="1268760"/>
            <a:ext cx="2877876" cy="64807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ru-RU" sz="1100" b="1" dirty="0">
                <a:solidFill>
                  <a:prstClr val="black"/>
                </a:solidFill>
                <a:latin typeface="Times New Roman" pitchFamily="18" charset="0"/>
                <a:cs typeface="Times New Roman" pitchFamily="18" charset="0"/>
              </a:rPr>
              <a:t>Отсутствует соглашение с Управлением Федерального казначейства по Орловской области о применении режима первоочередных расходов</a:t>
            </a:r>
          </a:p>
        </p:txBody>
      </p:sp>
      <p:graphicFrame>
        <p:nvGraphicFramePr>
          <p:cNvPr id="13" name="Таблица 12"/>
          <p:cNvGraphicFramePr>
            <a:graphicFrameLocks noGrp="1"/>
          </p:cNvGraphicFramePr>
          <p:nvPr>
            <p:extLst>
              <p:ext uri="{D42A27DB-BD31-4B8C-83A1-F6EECF244321}">
                <p14:modId xmlns:p14="http://schemas.microsoft.com/office/powerpoint/2010/main" val="1406074827"/>
              </p:ext>
            </p:extLst>
          </p:nvPr>
        </p:nvGraphicFramePr>
        <p:xfrm>
          <a:off x="6156176" y="3212976"/>
          <a:ext cx="2803078" cy="1368152"/>
        </p:xfrm>
        <a:graphic>
          <a:graphicData uri="http://schemas.openxmlformats.org/drawingml/2006/table">
            <a:tbl>
              <a:tblPr firstRow="1" bandRow="1">
                <a:tableStyleId>{69CF1AB2-1976-4502-BF36-3FF5EA218861}</a:tableStyleId>
              </a:tblPr>
              <a:tblGrid>
                <a:gridCol w="2803078"/>
              </a:tblGrid>
              <a:tr h="218432">
                <a:tc>
                  <a:txBody>
                    <a:bodyPr/>
                    <a:lstStyle/>
                    <a:p>
                      <a:pPr algn="ctr" fontAlgn="b"/>
                      <a:r>
                        <a:rPr lang="ru-RU" sz="1200" b="0" i="0" u="none" strike="noStrike" dirty="0" smtClean="0">
                          <a:solidFill>
                            <a:srgbClr val="000000"/>
                          </a:solidFill>
                          <a:effectLst/>
                          <a:latin typeface="Times New Roman" pitchFamily="18" charset="0"/>
                          <a:cs typeface="Times New Roman" pitchFamily="18" charset="0"/>
                        </a:rPr>
                        <a:t>Город Орел</a:t>
                      </a:r>
                      <a:endParaRPr lang="ru-RU" sz="1200" b="0" i="0" u="none" strike="noStrike" dirty="0">
                        <a:solidFill>
                          <a:srgbClr val="000000"/>
                        </a:solidFill>
                        <a:effectLst/>
                        <a:latin typeface="Times New Roman" pitchFamily="18" charset="0"/>
                        <a:cs typeface="Times New Roman" pitchFamily="18" charset="0"/>
                      </a:endParaRPr>
                    </a:p>
                  </a:txBody>
                  <a:tcPr marL="9525" marR="9525" marT="9525" marB="0" anchor="ctr"/>
                </a:tc>
              </a:tr>
              <a:tr h="245246">
                <a:tc>
                  <a:txBody>
                    <a:bodyPr/>
                    <a:lstStyle/>
                    <a:p>
                      <a:pPr algn="ctr" fontAlgn="b"/>
                      <a:r>
                        <a:rPr lang="ru-RU" sz="1200" b="0" i="0" u="none" strike="noStrike" dirty="0" err="1" smtClean="0">
                          <a:solidFill>
                            <a:srgbClr val="000000"/>
                          </a:solidFill>
                          <a:effectLst/>
                          <a:latin typeface="Times New Roman" pitchFamily="18" charset="0"/>
                          <a:cs typeface="Times New Roman" pitchFamily="18" charset="0"/>
                        </a:rPr>
                        <a:t>Бортновское</a:t>
                      </a:r>
                      <a:r>
                        <a:rPr lang="ru-RU" sz="1200" b="0" i="0" u="none" strike="noStrike" dirty="0" smtClean="0">
                          <a:solidFill>
                            <a:srgbClr val="000000"/>
                          </a:solidFill>
                          <a:effectLst/>
                          <a:latin typeface="Times New Roman" pitchFamily="18" charset="0"/>
                          <a:cs typeface="Times New Roman" pitchFamily="18" charset="0"/>
                        </a:rPr>
                        <a:t> СП </a:t>
                      </a:r>
                      <a:r>
                        <a:rPr lang="ru-RU" sz="1200" b="0" i="0" u="none" strike="noStrike" dirty="0" err="1" smtClean="0">
                          <a:solidFill>
                            <a:srgbClr val="000000"/>
                          </a:solidFill>
                          <a:effectLst/>
                          <a:latin typeface="Times New Roman" pitchFamily="18" charset="0"/>
                          <a:cs typeface="Times New Roman" pitchFamily="18" charset="0"/>
                        </a:rPr>
                        <a:t>Залегощенского</a:t>
                      </a:r>
                      <a:r>
                        <a:rPr lang="ru-RU" sz="1200" b="0" i="0" u="none" strike="noStrike" dirty="0" smtClean="0">
                          <a:solidFill>
                            <a:srgbClr val="000000"/>
                          </a:solidFill>
                          <a:effectLst/>
                          <a:latin typeface="Times New Roman" pitchFamily="18" charset="0"/>
                          <a:cs typeface="Times New Roman" pitchFamily="18" charset="0"/>
                        </a:rPr>
                        <a:t> р-на</a:t>
                      </a:r>
                      <a:endParaRPr lang="ru-RU" sz="1200" b="0" i="0" u="none" strike="noStrike" dirty="0">
                        <a:solidFill>
                          <a:srgbClr val="000000"/>
                        </a:solidFill>
                        <a:effectLst/>
                        <a:latin typeface="Times New Roman" pitchFamily="18" charset="0"/>
                        <a:cs typeface="Times New Roman" pitchFamily="18" charset="0"/>
                      </a:endParaRPr>
                    </a:p>
                  </a:txBody>
                  <a:tcPr marL="9525" marR="9525" marT="9525" marB="0" anchor="ctr"/>
                </a:tc>
              </a:tr>
              <a:tr h="218432">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u="none" strike="noStrike" dirty="0" err="1" smtClean="0">
                          <a:effectLst/>
                          <a:latin typeface="Times New Roman" pitchFamily="18" charset="0"/>
                          <a:cs typeface="Times New Roman" pitchFamily="18" charset="0"/>
                        </a:rPr>
                        <a:t>Грачевское</a:t>
                      </a:r>
                      <a:r>
                        <a:rPr lang="ru-RU" sz="1200" u="none" strike="noStrike" dirty="0" smtClean="0">
                          <a:effectLst/>
                          <a:latin typeface="Times New Roman" pitchFamily="18" charset="0"/>
                          <a:cs typeface="Times New Roman" pitchFamily="18" charset="0"/>
                        </a:rPr>
                        <a:t> СП </a:t>
                      </a:r>
                      <a:r>
                        <a:rPr lang="ru-RU" sz="1200" u="none" strike="noStrike" dirty="0" err="1" smtClean="0">
                          <a:effectLst/>
                          <a:latin typeface="Times New Roman" pitchFamily="18" charset="0"/>
                          <a:cs typeface="Times New Roman" pitchFamily="18" charset="0"/>
                        </a:rPr>
                        <a:t>Залегощенского</a:t>
                      </a:r>
                      <a:r>
                        <a:rPr lang="ru-RU" sz="1200" u="none" strike="noStrike" dirty="0" smtClean="0">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4917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u="none" strike="noStrike" dirty="0" err="1" smtClean="0">
                          <a:effectLst/>
                          <a:latin typeface="Times New Roman" pitchFamily="18" charset="0"/>
                          <a:cs typeface="Times New Roman" pitchFamily="18" charset="0"/>
                        </a:rPr>
                        <a:t>Дубовицкое</a:t>
                      </a:r>
                      <a:r>
                        <a:rPr lang="ru-RU" sz="1200" u="none" strike="noStrike" baseline="0" dirty="0" smtClean="0">
                          <a:effectLst/>
                          <a:latin typeface="Times New Roman" pitchFamily="18" charset="0"/>
                          <a:cs typeface="Times New Roman" pitchFamily="18" charset="0"/>
                        </a:rPr>
                        <a:t> СП </a:t>
                      </a:r>
                      <a:r>
                        <a:rPr lang="ru-RU" sz="1200" u="none" strike="noStrike" baseline="0" dirty="0" err="1" smtClean="0">
                          <a:effectLst/>
                          <a:latin typeface="Times New Roman" pitchFamily="18" charset="0"/>
                          <a:cs typeface="Times New Roman" pitchFamily="18" charset="0"/>
                        </a:rPr>
                        <a:t>Малоархангельского</a:t>
                      </a:r>
                      <a:r>
                        <a:rPr lang="ru-RU" sz="1200" u="none" strike="noStrike" baseline="0" dirty="0" smtClean="0">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18432">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u="none" strike="noStrike" dirty="0" err="1" smtClean="0">
                          <a:effectLst/>
                          <a:latin typeface="Times New Roman" pitchFamily="18" charset="0"/>
                          <a:cs typeface="Times New Roman" pitchFamily="18" charset="0"/>
                        </a:rPr>
                        <a:t>Золотаревское</a:t>
                      </a:r>
                      <a:r>
                        <a:rPr lang="ru-RU" sz="1200" b="0" u="none" strike="noStrike" dirty="0" smtClean="0">
                          <a:effectLst/>
                          <a:latin typeface="Times New Roman" pitchFamily="18" charset="0"/>
                          <a:cs typeface="Times New Roman" pitchFamily="18" charset="0"/>
                        </a:rPr>
                        <a:t> СП </a:t>
                      </a:r>
                      <a:r>
                        <a:rPr lang="ru-RU" sz="1200" b="0" u="none" strike="noStrike" dirty="0" err="1" smtClean="0">
                          <a:effectLst/>
                          <a:latin typeface="Times New Roman" pitchFamily="18" charset="0"/>
                          <a:cs typeface="Times New Roman" pitchFamily="18" charset="0"/>
                        </a:rPr>
                        <a:t>Залегощенского</a:t>
                      </a:r>
                      <a:r>
                        <a:rPr lang="ru-RU" sz="1200" b="0" u="none" strike="noStrike" baseline="0" dirty="0" smtClean="0">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18432">
                <a:tc>
                  <a:txBody>
                    <a:bodyPr/>
                    <a:lstStyle/>
                    <a:p>
                      <a:pPr algn="ctr" fontAlgn="b"/>
                      <a:r>
                        <a:rPr lang="ru-RU" sz="1200" b="0" i="0" u="none" strike="noStrike" dirty="0" err="1" smtClean="0">
                          <a:solidFill>
                            <a:srgbClr val="000000"/>
                          </a:solidFill>
                          <a:effectLst/>
                          <a:latin typeface="Times New Roman" pitchFamily="18" charset="0"/>
                          <a:cs typeface="Times New Roman" pitchFamily="18" charset="0"/>
                        </a:rPr>
                        <a:t>Красненское</a:t>
                      </a:r>
                      <a:r>
                        <a:rPr lang="ru-RU" sz="1200" b="0" i="0" u="none" strike="noStrike" dirty="0" smtClean="0">
                          <a:solidFill>
                            <a:srgbClr val="000000"/>
                          </a:solidFill>
                          <a:effectLst/>
                          <a:latin typeface="Times New Roman" pitchFamily="18" charset="0"/>
                          <a:cs typeface="Times New Roman" pitchFamily="18" charset="0"/>
                        </a:rPr>
                        <a:t> СП</a:t>
                      </a:r>
                      <a:r>
                        <a:rPr lang="ru-RU" sz="1200" b="0" i="0" u="none" strike="noStrike" baseline="0" dirty="0" smtClean="0">
                          <a:solidFill>
                            <a:srgbClr val="000000"/>
                          </a:solidFill>
                          <a:effectLst/>
                          <a:latin typeface="Times New Roman" pitchFamily="18" charset="0"/>
                          <a:cs typeface="Times New Roman" pitchFamily="18" charset="0"/>
                        </a:rPr>
                        <a:t> </a:t>
                      </a:r>
                      <a:r>
                        <a:rPr lang="ru-RU" sz="1200" b="0" i="0" u="none" strike="noStrike" baseline="0" dirty="0" err="1" smtClean="0">
                          <a:solidFill>
                            <a:srgbClr val="000000"/>
                          </a:solidFill>
                          <a:effectLst/>
                          <a:latin typeface="Times New Roman" pitchFamily="18" charset="0"/>
                          <a:cs typeface="Times New Roman" pitchFamily="18" charset="0"/>
                        </a:rPr>
                        <a:t>Залегощенского</a:t>
                      </a:r>
                      <a:r>
                        <a:rPr lang="ru-RU" sz="1200" b="0" i="0" u="none" strike="noStrike" baseline="0" dirty="0" smtClean="0">
                          <a:solidFill>
                            <a:srgbClr val="000000"/>
                          </a:solidFill>
                          <a:effectLst/>
                          <a:latin typeface="Times New Roman" pitchFamily="18" charset="0"/>
                          <a:cs typeface="Times New Roman" pitchFamily="18" charset="0"/>
                        </a:rPr>
                        <a:t> р-на</a:t>
                      </a:r>
                      <a:endParaRPr lang="ru-RU" sz="1200" b="0" i="0" u="none" strike="noStrike" dirty="0">
                        <a:solidFill>
                          <a:srgbClr val="000000"/>
                        </a:solidFill>
                        <a:effectLst/>
                        <a:latin typeface="Times New Roman" pitchFamily="18" charset="0"/>
                        <a:cs typeface="Times New Roman" pitchFamily="18" charset="0"/>
                      </a:endParaRPr>
                    </a:p>
                  </a:txBody>
                  <a:tcPr marL="9525" marR="9525" marT="9525" marB="0" anchor="ctr"/>
                </a:tc>
              </a:tr>
            </a:tbl>
          </a:graphicData>
        </a:graphic>
      </p:graphicFrame>
      <p:sp>
        <p:nvSpPr>
          <p:cNvPr id="14" name="Стрелка вниз 13"/>
          <p:cNvSpPr/>
          <p:nvPr/>
        </p:nvSpPr>
        <p:spPr>
          <a:xfrm>
            <a:off x="7254601" y="1750974"/>
            <a:ext cx="720080" cy="28803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5" name="Прямоугольник 14"/>
          <p:cNvSpPr/>
          <p:nvPr/>
        </p:nvSpPr>
        <p:spPr>
          <a:xfrm>
            <a:off x="5993577" y="1380013"/>
            <a:ext cx="3113427" cy="1544931"/>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ru-RU" sz="1100" b="1" dirty="0">
                <a:solidFill>
                  <a:prstClr val="black"/>
                </a:solidFill>
                <a:latin typeface="Times New Roman" pitchFamily="18" charset="0"/>
                <a:cs typeface="Times New Roman" pitchFamily="18" charset="0"/>
              </a:rPr>
              <a:t>Отсутствует </a:t>
            </a:r>
            <a:r>
              <a:rPr lang="ru-RU" sz="1100" b="1" dirty="0" smtClean="0">
                <a:solidFill>
                  <a:prstClr val="black"/>
                </a:solidFill>
                <a:latin typeface="Times New Roman" pitchFamily="18" charset="0"/>
                <a:cs typeface="Times New Roman" pitchFamily="18" charset="0"/>
              </a:rPr>
              <a:t>согласование </a:t>
            </a:r>
            <a:r>
              <a:rPr lang="ru-RU" sz="1100" b="1" smtClean="0">
                <a:solidFill>
                  <a:prstClr val="black"/>
                </a:solidFill>
                <a:latin typeface="Times New Roman" pitchFamily="18" charset="0"/>
                <a:cs typeface="Times New Roman" pitchFamily="18" charset="0"/>
              </a:rPr>
              <a:t>с Департаментом </a:t>
            </a:r>
            <a:r>
              <a:rPr lang="ru-RU" sz="1100" b="1" dirty="0">
                <a:solidFill>
                  <a:prstClr val="black"/>
                </a:solidFill>
                <a:latin typeface="Times New Roman" pitchFamily="18" charset="0"/>
                <a:cs typeface="Times New Roman" pitchFamily="18" charset="0"/>
              </a:rPr>
              <a:t>финансов </a:t>
            </a:r>
            <a:r>
              <a:rPr lang="ru-RU" sz="1100" b="1" dirty="0" smtClean="0">
                <a:solidFill>
                  <a:prstClr val="black"/>
                </a:solidFill>
                <a:latin typeface="Times New Roman" pitchFamily="18" charset="0"/>
                <a:cs typeface="Times New Roman" pitchFamily="18" charset="0"/>
              </a:rPr>
              <a:t>проектов </a:t>
            </a:r>
            <a:r>
              <a:rPr lang="ru-RU" sz="1100" b="1" dirty="0">
                <a:solidFill>
                  <a:prstClr val="black"/>
                </a:solidFill>
                <a:latin typeface="Times New Roman" pitchFamily="18" charset="0"/>
                <a:cs typeface="Times New Roman" pitchFamily="18" charset="0"/>
              </a:rPr>
              <a:t>решений о бюджете муниципального образования Орловской области на очередной финансовый год и плановый период и о внесении изменений в решение о бюджете муниципального образования Орловской области до внесения в представительный орган муниципального </a:t>
            </a:r>
            <a:r>
              <a:rPr lang="ru-RU" sz="1100" b="1" dirty="0" smtClean="0">
                <a:solidFill>
                  <a:prstClr val="black"/>
                </a:solidFill>
                <a:latin typeface="Times New Roman" pitchFamily="18" charset="0"/>
                <a:cs typeface="Times New Roman" pitchFamily="18" charset="0"/>
              </a:rPr>
              <a:t>образования</a:t>
            </a:r>
            <a:endParaRPr lang="ru-RU" sz="1100" b="1" dirty="0">
              <a:solidFill>
                <a:prstClr val="black"/>
              </a:solidFill>
              <a:latin typeface="Times New Roman" pitchFamily="18" charset="0"/>
              <a:cs typeface="Times New Roman" pitchFamily="18" charset="0"/>
            </a:endParaRPr>
          </a:p>
        </p:txBody>
      </p:sp>
      <p:sp>
        <p:nvSpPr>
          <p:cNvPr id="16" name="Стрелка вниз 15"/>
          <p:cNvSpPr/>
          <p:nvPr/>
        </p:nvSpPr>
        <p:spPr>
          <a:xfrm>
            <a:off x="7236296" y="2924944"/>
            <a:ext cx="720080" cy="28803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graphicFrame>
        <p:nvGraphicFramePr>
          <p:cNvPr id="18" name="Таблица 17"/>
          <p:cNvGraphicFramePr>
            <a:graphicFrameLocks noGrp="1"/>
          </p:cNvGraphicFramePr>
          <p:nvPr>
            <p:extLst>
              <p:ext uri="{D42A27DB-BD31-4B8C-83A1-F6EECF244321}">
                <p14:modId xmlns:p14="http://schemas.microsoft.com/office/powerpoint/2010/main" val="1285725062"/>
              </p:ext>
            </p:extLst>
          </p:nvPr>
        </p:nvGraphicFramePr>
        <p:xfrm>
          <a:off x="149546" y="4509120"/>
          <a:ext cx="2877876" cy="1944217"/>
        </p:xfrm>
        <a:graphic>
          <a:graphicData uri="http://schemas.openxmlformats.org/drawingml/2006/table">
            <a:tbl>
              <a:tblPr firstRow="1" bandRow="1">
                <a:tableStyleId>{69CF1AB2-1976-4502-BF36-3FF5EA218861}</a:tableStyleId>
              </a:tblPr>
              <a:tblGrid>
                <a:gridCol w="2877876"/>
              </a:tblGrid>
              <a:tr h="228939">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smtClean="0">
                          <a:solidFill>
                            <a:srgbClr val="000000"/>
                          </a:solidFill>
                          <a:effectLst/>
                          <a:latin typeface="Times New Roman" pitchFamily="18" charset="0"/>
                          <a:cs typeface="Times New Roman" pitchFamily="18" charset="0"/>
                        </a:rPr>
                        <a:t>Город Орел</a:t>
                      </a:r>
                    </a:p>
                  </a:txBody>
                  <a:tcPr marL="9525" marR="9525" marT="9525" marB="0" anchor="ctr"/>
                </a:tc>
              </a:tr>
              <a:tr h="233901">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rgbClr val="000000"/>
                          </a:solidFill>
                          <a:effectLst/>
                          <a:latin typeface="Times New Roman" pitchFamily="18" charset="0"/>
                          <a:cs typeface="Times New Roman" pitchFamily="18" charset="0"/>
                        </a:rPr>
                        <a:t>Бортновское</a:t>
                      </a:r>
                      <a:r>
                        <a:rPr lang="ru-RU" sz="1200" b="0" i="0" u="none" strike="noStrike" dirty="0" smtClean="0">
                          <a:solidFill>
                            <a:srgbClr val="000000"/>
                          </a:solidFill>
                          <a:effectLst/>
                          <a:latin typeface="Times New Roman" pitchFamily="18" charset="0"/>
                          <a:cs typeface="Times New Roman" pitchFamily="18" charset="0"/>
                        </a:rPr>
                        <a:t> СП </a:t>
                      </a:r>
                      <a:r>
                        <a:rPr lang="ru-RU" sz="1200" b="0" i="0" u="none" strike="noStrike" dirty="0" err="1" smtClean="0">
                          <a:solidFill>
                            <a:srgbClr val="000000"/>
                          </a:solidFill>
                          <a:effectLst/>
                          <a:latin typeface="Times New Roman" pitchFamily="18" charset="0"/>
                          <a:cs typeface="Times New Roman" pitchFamily="18" charset="0"/>
                        </a:rPr>
                        <a:t>Залегощенского</a:t>
                      </a:r>
                      <a:r>
                        <a:rPr lang="ru-RU" sz="1200" b="0" i="0" u="none" strike="noStrike" dirty="0" smtClean="0">
                          <a:solidFill>
                            <a:srgbClr val="000000"/>
                          </a:solidFill>
                          <a:effectLst/>
                          <a:latin typeface="Times New Roman" pitchFamily="18" charset="0"/>
                          <a:cs typeface="Times New Roman" pitchFamily="18" charset="0"/>
                        </a:rPr>
                        <a:t> р-на</a:t>
                      </a:r>
                    </a:p>
                  </a:txBody>
                  <a:tcPr marL="9525" marR="9525" marT="9525" marB="0" anchor="ctr"/>
                </a:tc>
              </a:tr>
              <a:tr h="2083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u="none" strike="noStrike" dirty="0" err="1" smtClean="0">
                          <a:effectLst/>
                          <a:latin typeface="Times New Roman" pitchFamily="18" charset="0"/>
                          <a:cs typeface="Times New Roman" pitchFamily="18" charset="0"/>
                        </a:rPr>
                        <a:t>Грачевское</a:t>
                      </a:r>
                      <a:r>
                        <a:rPr lang="ru-RU" sz="1200" b="0" u="none" strike="noStrike" dirty="0" smtClean="0">
                          <a:effectLst/>
                          <a:latin typeface="Times New Roman" pitchFamily="18" charset="0"/>
                          <a:cs typeface="Times New Roman" pitchFamily="18" charset="0"/>
                        </a:rPr>
                        <a:t> СП </a:t>
                      </a:r>
                      <a:r>
                        <a:rPr lang="ru-RU" sz="1200" b="0" u="none" strike="noStrike" dirty="0" err="1" smtClean="0">
                          <a:effectLst/>
                          <a:latin typeface="Times New Roman" pitchFamily="18" charset="0"/>
                          <a:cs typeface="Times New Roman" pitchFamily="18" charset="0"/>
                        </a:rPr>
                        <a:t>Залегощенского</a:t>
                      </a:r>
                      <a:r>
                        <a:rPr lang="ru-RU" sz="1200" b="0" u="none" strike="noStrike" dirty="0" smtClean="0">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083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u="none" strike="noStrike" dirty="0" err="1" smtClean="0">
                          <a:effectLst/>
                          <a:latin typeface="Times New Roman" pitchFamily="18" charset="0"/>
                          <a:cs typeface="Times New Roman" pitchFamily="18" charset="0"/>
                        </a:rPr>
                        <a:t>Дубовицкое</a:t>
                      </a:r>
                      <a:r>
                        <a:rPr lang="ru-RU" sz="1200" u="none" strike="noStrike" baseline="0" dirty="0" smtClean="0">
                          <a:effectLst/>
                          <a:latin typeface="Times New Roman" pitchFamily="18" charset="0"/>
                          <a:cs typeface="Times New Roman" pitchFamily="18" charset="0"/>
                        </a:rPr>
                        <a:t> СП </a:t>
                      </a:r>
                      <a:r>
                        <a:rPr lang="ru-RU" sz="1200" u="none" strike="noStrike" baseline="0" dirty="0" err="1" smtClean="0">
                          <a:effectLst/>
                          <a:latin typeface="Times New Roman" pitchFamily="18" charset="0"/>
                          <a:cs typeface="Times New Roman" pitchFamily="18" charset="0"/>
                        </a:rPr>
                        <a:t>Малоархангельского</a:t>
                      </a:r>
                      <a:r>
                        <a:rPr lang="ru-RU" sz="1200" u="none" strike="noStrike" baseline="0" dirty="0" smtClean="0">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083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u="none" strike="noStrike" dirty="0" err="1" smtClean="0">
                          <a:effectLst/>
                          <a:latin typeface="Times New Roman" pitchFamily="18" charset="0"/>
                          <a:cs typeface="Times New Roman" pitchFamily="18" charset="0"/>
                        </a:rPr>
                        <a:t>Золотаревское</a:t>
                      </a:r>
                      <a:r>
                        <a:rPr lang="ru-RU" sz="1200" b="0" u="none" strike="noStrike" dirty="0" smtClean="0">
                          <a:effectLst/>
                          <a:latin typeface="Times New Roman" pitchFamily="18" charset="0"/>
                          <a:cs typeface="Times New Roman" pitchFamily="18" charset="0"/>
                        </a:rPr>
                        <a:t> СП </a:t>
                      </a:r>
                      <a:r>
                        <a:rPr lang="ru-RU" sz="1200" b="0" u="none" strike="noStrike" dirty="0" err="1" smtClean="0">
                          <a:effectLst/>
                          <a:latin typeface="Times New Roman" pitchFamily="18" charset="0"/>
                          <a:cs typeface="Times New Roman" pitchFamily="18" charset="0"/>
                        </a:rPr>
                        <a:t>Залегощенского</a:t>
                      </a:r>
                      <a:r>
                        <a:rPr lang="ru-RU" sz="1200" b="0" u="none" strike="noStrike" baseline="0" dirty="0" smtClean="0">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083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chemeClr val="dk1"/>
                          </a:solidFill>
                          <a:effectLst/>
                          <a:latin typeface="Times New Roman" pitchFamily="18" charset="0"/>
                          <a:cs typeface="Times New Roman" pitchFamily="18" charset="0"/>
                        </a:rPr>
                        <a:t>Красненское</a:t>
                      </a:r>
                      <a:r>
                        <a:rPr lang="ru-RU" sz="1200" b="0" i="0" u="none" strike="noStrike" baseline="0" dirty="0" smtClean="0">
                          <a:solidFill>
                            <a:schemeClr val="dk1"/>
                          </a:solidFill>
                          <a:effectLst/>
                          <a:latin typeface="Times New Roman" pitchFamily="18" charset="0"/>
                          <a:cs typeface="Times New Roman" pitchFamily="18" charset="0"/>
                        </a:rPr>
                        <a:t> СП </a:t>
                      </a:r>
                      <a:r>
                        <a:rPr lang="ru-RU" sz="1200" b="0" i="0" u="none" strike="noStrike" baseline="0" dirty="0" err="1" smtClean="0">
                          <a:solidFill>
                            <a:schemeClr val="dk1"/>
                          </a:solidFill>
                          <a:effectLst/>
                          <a:latin typeface="Times New Roman" pitchFamily="18" charset="0"/>
                          <a:cs typeface="Times New Roman" pitchFamily="18" charset="0"/>
                        </a:rPr>
                        <a:t>Залегощенского</a:t>
                      </a:r>
                      <a:r>
                        <a:rPr lang="ru-RU" sz="1200" b="0" i="0" u="none" strike="noStrike" baseline="0" dirty="0" smtClean="0">
                          <a:solidFill>
                            <a:schemeClr val="dk1"/>
                          </a:solidFill>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083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smtClean="0">
                          <a:solidFill>
                            <a:srgbClr val="000000"/>
                          </a:solidFill>
                          <a:effectLst/>
                          <a:latin typeface="Times New Roman" pitchFamily="18" charset="0"/>
                          <a:cs typeface="Times New Roman" pitchFamily="18" charset="0"/>
                        </a:rPr>
                        <a:t>Ленинское СП </a:t>
                      </a:r>
                      <a:r>
                        <a:rPr lang="ru-RU" sz="1200" b="0" i="0" u="none" strike="noStrike" dirty="0" err="1" smtClean="0">
                          <a:solidFill>
                            <a:srgbClr val="000000"/>
                          </a:solidFill>
                          <a:effectLst/>
                          <a:latin typeface="Times New Roman" pitchFamily="18" charset="0"/>
                          <a:cs typeface="Times New Roman" pitchFamily="18" charset="0"/>
                        </a:rPr>
                        <a:t>Залегощенского</a:t>
                      </a:r>
                      <a:r>
                        <a:rPr lang="ru-RU" sz="1200" b="0" i="0" u="none" strike="noStrike" dirty="0" smtClean="0">
                          <a:solidFill>
                            <a:srgbClr val="000000"/>
                          </a:solidFill>
                          <a:effectLst/>
                          <a:latin typeface="Times New Roman" pitchFamily="18" charset="0"/>
                          <a:cs typeface="Times New Roman" pitchFamily="18" charset="0"/>
                        </a:rPr>
                        <a:t> р-на</a:t>
                      </a:r>
                    </a:p>
                  </a:txBody>
                  <a:tcPr marL="9525" marR="9525" marT="9525" marB="0" anchor="ctr"/>
                </a:tc>
              </a:tr>
              <a:tr h="2083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rgbClr val="000000"/>
                          </a:solidFill>
                          <a:effectLst/>
                          <a:latin typeface="Times New Roman" pitchFamily="18" charset="0"/>
                          <a:cs typeface="Times New Roman" pitchFamily="18" charset="0"/>
                        </a:rPr>
                        <a:t>Ломовское</a:t>
                      </a:r>
                      <a:r>
                        <a:rPr lang="ru-RU" sz="1200" b="0" i="0" u="none" strike="noStrike" baseline="0" dirty="0" smtClean="0">
                          <a:solidFill>
                            <a:srgbClr val="000000"/>
                          </a:solidFill>
                          <a:effectLst/>
                          <a:latin typeface="Times New Roman" pitchFamily="18" charset="0"/>
                          <a:cs typeface="Times New Roman" pitchFamily="18" charset="0"/>
                        </a:rPr>
                        <a:t> СП </a:t>
                      </a:r>
                      <a:r>
                        <a:rPr lang="ru-RU" sz="1200" b="0" i="0" u="none" strike="noStrike" baseline="0" dirty="0" err="1" smtClean="0">
                          <a:solidFill>
                            <a:srgbClr val="000000"/>
                          </a:solidFill>
                          <a:effectLst/>
                          <a:latin typeface="Times New Roman" pitchFamily="18" charset="0"/>
                          <a:cs typeface="Times New Roman" pitchFamily="18" charset="0"/>
                        </a:rPr>
                        <a:t>Залегощенского</a:t>
                      </a:r>
                      <a:r>
                        <a:rPr lang="ru-RU" sz="1200" b="0" i="0" u="none" strike="noStrike" baseline="0" dirty="0" smtClean="0">
                          <a:solidFill>
                            <a:srgbClr val="000000"/>
                          </a:solidFill>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r h="231409">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rgbClr val="000000"/>
                          </a:solidFill>
                          <a:effectLst/>
                          <a:latin typeface="Times New Roman" pitchFamily="18" charset="0"/>
                          <a:cs typeface="Times New Roman" pitchFamily="18" charset="0"/>
                        </a:rPr>
                        <a:t>Титовское</a:t>
                      </a:r>
                      <a:r>
                        <a:rPr lang="ru-RU" sz="1200" b="0" i="0" u="none" strike="noStrike" baseline="0" dirty="0" smtClean="0">
                          <a:solidFill>
                            <a:srgbClr val="000000"/>
                          </a:solidFill>
                          <a:effectLst/>
                          <a:latin typeface="Times New Roman" pitchFamily="18" charset="0"/>
                          <a:cs typeface="Times New Roman" pitchFamily="18" charset="0"/>
                        </a:rPr>
                        <a:t> СП </a:t>
                      </a:r>
                      <a:r>
                        <a:rPr lang="ru-RU" sz="1200" b="0" i="0" u="none" strike="noStrike" baseline="0" dirty="0" err="1" smtClean="0">
                          <a:solidFill>
                            <a:srgbClr val="000000"/>
                          </a:solidFill>
                          <a:effectLst/>
                          <a:latin typeface="Times New Roman" pitchFamily="18" charset="0"/>
                          <a:cs typeface="Times New Roman" pitchFamily="18" charset="0"/>
                        </a:rPr>
                        <a:t>Шаблыкинского</a:t>
                      </a:r>
                      <a:r>
                        <a:rPr lang="ru-RU" sz="1200" b="0" i="0" u="none" strike="noStrike" baseline="0" dirty="0" smtClean="0">
                          <a:solidFill>
                            <a:srgbClr val="000000"/>
                          </a:solidFill>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bl>
          </a:graphicData>
        </a:graphic>
      </p:graphicFrame>
      <p:sp>
        <p:nvSpPr>
          <p:cNvPr id="19" name="Стрелка вниз 18"/>
          <p:cNvSpPr/>
          <p:nvPr/>
        </p:nvSpPr>
        <p:spPr>
          <a:xfrm>
            <a:off x="1228444" y="4221088"/>
            <a:ext cx="720080" cy="28803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20" name="Прямоугольник 19"/>
          <p:cNvSpPr/>
          <p:nvPr/>
        </p:nvSpPr>
        <p:spPr>
          <a:xfrm>
            <a:off x="221554" y="3573016"/>
            <a:ext cx="2589844" cy="64807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ru-RU" sz="1100" b="1" dirty="0">
                <a:solidFill>
                  <a:prstClr val="black"/>
                </a:solidFill>
                <a:latin typeface="Times New Roman" pitchFamily="18" charset="0"/>
                <a:cs typeface="Times New Roman" pitchFamily="18" charset="0"/>
              </a:rPr>
              <a:t>Отсутствует план </a:t>
            </a:r>
            <a:r>
              <a:rPr lang="ru-RU" sz="1100" b="1" dirty="0" smtClean="0">
                <a:solidFill>
                  <a:prstClr val="black"/>
                </a:solidFill>
                <a:latin typeface="Times New Roman" pitchFamily="18" charset="0"/>
                <a:cs typeface="Times New Roman" pitchFamily="18" charset="0"/>
              </a:rPr>
              <a:t>мероприятий по оздоровлению муниципальных финансов</a:t>
            </a:r>
            <a:endParaRPr lang="ru-RU" sz="1100" b="1" dirty="0">
              <a:solidFill>
                <a:prstClr val="black"/>
              </a:solidFill>
              <a:latin typeface="Times New Roman" pitchFamily="18" charset="0"/>
              <a:cs typeface="Times New Roman" pitchFamily="18" charset="0"/>
            </a:endParaRPr>
          </a:p>
        </p:txBody>
      </p:sp>
      <p:graphicFrame>
        <p:nvGraphicFramePr>
          <p:cNvPr id="21" name="Таблица 20"/>
          <p:cNvGraphicFramePr>
            <a:graphicFrameLocks noGrp="1"/>
          </p:cNvGraphicFramePr>
          <p:nvPr>
            <p:extLst>
              <p:ext uri="{D42A27DB-BD31-4B8C-83A1-F6EECF244321}">
                <p14:modId xmlns:p14="http://schemas.microsoft.com/office/powerpoint/2010/main" val="3722682265"/>
              </p:ext>
            </p:extLst>
          </p:nvPr>
        </p:nvGraphicFramePr>
        <p:xfrm>
          <a:off x="3275856" y="5393416"/>
          <a:ext cx="2877876" cy="504056"/>
        </p:xfrm>
        <a:graphic>
          <a:graphicData uri="http://schemas.openxmlformats.org/drawingml/2006/table">
            <a:tbl>
              <a:tblPr firstRow="1" bandRow="1">
                <a:tableStyleId>{69CF1AB2-1976-4502-BF36-3FF5EA218861}</a:tableStyleId>
              </a:tblPr>
              <a:tblGrid>
                <a:gridCol w="2877876"/>
              </a:tblGrid>
              <a:tr h="2520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rgbClr val="000000"/>
                          </a:solidFill>
                          <a:effectLst/>
                          <a:latin typeface="Times New Roman" pitchFamily="18" charset="0"/>
                          <a:cs typeface="Times New Roman" pitchFamily="18" charset="0"/>
                        </a:rPr>
                        <a:t>Бортновское</a:t>
                      </a:r>
                      <a:r>
                        <a:rPr lang="ru-RU" sz="1200" b="0" i="0" u="none" strike="noStrike" dirty="0" smtClean="0">
                          <a:solidFill>
                            <a:srgbClr val="000000"/>
                          </a:solidFill>
                          <a:effectLst/>
                          <a:latin typeface="Times New Roman" pitchFamily="18" charset="0"/>
                          <a:cs typeface="Times New Roman" pitchFamily="18" charset="0"/>
                        </a:rPr>
                        <a:t> СП </a:t>
                      </a:r>
                      <a:r>
                        <a:rPr lang="ru-RU" sz="1200" b="0" i="0" u="none" strike="noStrike" dirty="0" err="1" smtClean="0">
                          <a:solidFill>
                            <a:srgbClr val="000000"/>
                          </a:solidFill>
                          <a:effectLst/>
                          <a:latin typeface="Times New Roman" pitchFamily="18" charset="0"/>
                          <a:cs typeface="Times New Roman" pitchFamily="18" charset="0"/>
                        </a:rPr>
                        <a:t>Залегощенского</a:t>
                      </a:r>
                      <a:r>
                        <a:rPr lang="ru-RU" sz="1200" b="0" i="0" u="none" strike="noStrike" dirty="0" smtClean="0">
                          <a:solidFill>
                            <a:srgbClr val="000000"/>
                          </a:solidFill>
                          <a:effectLst/>
                          <a:latin typeface="Times New Roman" pitchFamily="18" charset="0"/>
                          <a:cs typeface="Times New Roman" pitchFamily="18" charset="0"/>
                        </a:rPr>
                        <a:t> р-на</a:t>
                      </a:r>
                    </a:p>
                  </a:txBody>
                  <a:tcPr marL="9525" marR="9525" marT="9525" marB="0" anchor="ctr"/>
                </a:tc>
              </a:tr>
              <a:tr h="252028">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200" b="0" i="0" u="none" strike="noStrike" dirty="0" err="1" smtClean="0">
                          <a:solidFill>
                            <a:schemeClr val="dk1"/>
                          </a:solidFill>
                          <a:effectLst/>
                          <a:latin typeface="Times New Roman" pitchFamily="18" charset="0"/>
                          <a:cs typeface="Times New Roman" pitchFamily="18" charset="0"/>
                        </a:rPr>
                        <a:t>Красненское</a:t>
                      </a:r>
                      <a:r>
                        <a:rPr lang="ru-RU" sz="1200" b="0" i="0" u="none" strike="noStrike" baseline="0" dirty="0" smtClean="0">
                          <a:solidFill>
                            <a:schemeClr val="dk1"/>
                          </a:solidFill>
                          <a:effectLst/>
                          <a:latin typeface="Times New Roman" pitchFamily="18" charset="0"/>
                          <a:cs typeface="Times New Roman" pitchFamily="18" charset="0"/>
                        </a:rPr>
                        <a:t> СП </a:t>
                      </a:r>
                      <a:r>
                        <a:rPr lang="ru-RU" sz="1200" b="0" i="0" u="none" strike="noStrike" baseline="0" dirty="0" err="1" smtClean="0">
                          <a:solidFill>
                            <a:schemeClr val="dk1"/>
                          </a:solidFill>
                          <a:effectLst/>
                          <a:latin typeface="Times New Roman" pitchFamily="18" charset="0"/>
                          <a:cs typeface="Times New Roman" pitchFamily="18" charset="0"/>
                        </a:rPr>
                        <a:t>Залегощенского</a:t>
                      </a:r>
                      <a:r>
                        <a:rPr lang="ru-RU" sz="1200" b="0" i="0" u="none" strike="noStrike" baseline="0" dirty="0" smtClean="0">
                          <a:solidFill>
                            <a:schemeClr val="dk1"/>
                          </a:solidFill>
                          <a:effectLst/>
                          <a:latin typeface="Times New Roman" pitchFamily="18" charset="0"/>
                          <a:cs typeface="Times New Roman" pitchFamily="18" charset="0"/>
                        </a:rPr>
                        <a:t> р-на</a:t>
                      </a:r>
                      <a:endParaRPr lang="ru-RU" sz="1200" b="0" i="0" u="none" strike="noStrike" dirty="0" smtClean="0">
                        <a:solidFill>
                          <a:srgbClr val="000000"/>
                        </a:solidFill>
                        <a:effectLst/>
                        <a:latin typeface="Times New Roman" pitchFamily="18" charset="0"/>
                        <a:cs typeface="Times New Roman" pitchFamily="18" charset="0"/>
                      </a:endParaRPr>
                    </a:p>
                  </a:txBody>
                  <a:tcPr marL="9525" marR="9525" marT="9525" marB="0" anchor="ctr"/>
                </a:tc>
              </a:tr>
            </a:tbl>
          </a:graphicData>
        </a:graphic>
      </p:graphicFrame>
      <p:sp>
        <p:nvSpPr>
          <p:cNvPr id="22" name="Стрелка вниз 21"/>
          <p:cNvSpPr/>
          <p:nvPr/>
        </p:nvSpPr>
        <p:spPr>
          <a:xfrm>
            <a:off x="4283968" y="5105384"/>
            <a:ext cx="720080" cy="288032"/>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23" name="Прямоугольник 22"/>
          <p:cNvSpPr/>
          <p:nvPr/>
        </p:nvSpPr>
        <p:spPr>
          <a:xfrm>
            <a:off x="3403733" y="3737232"/>
            <a:ext cx="2589844" cy="136815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r>
              <a:rPr lang="ru-RU" sz="1100" b="1" dirty="0" smtClean="0">
                <a:solidFill>
                  <a:prstClr val="black"/>
                </a:solidFill>
                <a:latin typeface="Times New Roman" pitchFamily="18" charset="0"/>
                <a:cs typeface="Times New Roman" pitchFamily="18" charset="0"/>
              </a:rPr>
              <a:t>Несоблюдение условий </a:t>
            </a:r>
            <a:r>
              <a:rPr lang="ru-RU" sz="1100" b="1" dirty="0">
                <a:solidFill>
                  <a:prstClr val="black"/>
                </a:solidFill>
                <a:latin typeface="Times New Roman" pitchFamily="18" charset="0"/>
                <a:cs typeface="Times New Roman" pitchFamily="18" charset="0"/>
              </a:rPr>
              <a:t>п.п.8 соглашения о мерах по восстановлению платежеспособности по ежегодному сокращению просроченных долговых и (или) бюджетных обязательств муниципального образования Орловской области </a:t>
            </a:r>
          </a:p>
        </p:txBody>
      </p:sp>
    </p:spTree>
    <p:extLst>
      <p:ext uri="{BB962C8B-B14F-4D97-AF65-F5344CB8AC3E}">
        <p14:creationId xmlns:p14="http://schemas.microsoft.com/office/powerpoint/2010/main" val="294211306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TotalTime>
  <Words>1187</Words>
  <Application>Microsoft Office PowerPoint</Application>
  <PresentationFormat>Экран (4:3)</PresentationFormat>
  <Paragraphs>156</Paragraphs>
  <Slides>6</Slides>
  <Notes>0</Notes>
  <HiddenSlides>0</HiddenSlides>
  <MMClips>0</MMClips>
  <ScaleCrop>false</ScaleCrop>
  <HeadingPairs>
    <vt:vector size="4" baseType="variant">
      <vt:variant>
        <vt:lpstr>Тема</vt:lpstr>
      </vt:variant>
      <vt:variant>
        <vt:i4>4</vt:i4>
      </vt:variant>
      <vt:variant>
        <vt:lpstr>Заголовки слайдов</vt:lpstr>
      </vt:variant>
      <vt:variant>
        <vt:i4>6</vt:i4>
      </vt:variant>
    </vt:vector>
  </HeadingPairs>
  <TitlesOfParts>
    <vt:vector size="10" baseType="lpstr">
      <vt:lpstr>Тема Office</vt:lpstr>
      <vt:lpstr>1_Тема Office</vt:lpstr>
      <vt:lpstr>2_Тема Office</vt:lpstr>
      <vt:lpstr>3_Тема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31</cp:revision>
  <cp:lastPrinted>2025-03-28T08:08:11Z</cp:lastPrinted>
  <dcterms:created xsi:type="dcterms:W3CDTF">2025-03-25T11:20:49Z</dcterms:created>
  <dcterms:modified xsi:type="dcterms:W3CDTF">2025-03-28T08:45:24Z</dcterms:modified>
</cp:coreProperties>
</file>