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=""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31" autoAdjust="0"/>
    <p:restoredTop sz="94660" autoAdjust="0"/>
  </p:normalViewPr>
  <p:slideViewPr>
    <p:cSldViewPr>
      <p:cViewPr>
        <p:scale>
          <a:sx n="166" d="100"/>
          <a:sy n="166" d="100"/>
        </p:scale>
        <p:origin x="-348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3200044069438468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89-4A4B-A0BD-00ED90AB21C0}"/>
                </c:ext>
              </c:extLst>
            </c:dLbl>
            <c:dLbl>
              <c:idx val="1"/>
              <c:layout>
                <c:manualLayout>
                  <c:x val="9.9000330520788507E-3"/>
                  <c:y val="-3.21378313138375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89-4A4B-A0BD-00ED90AB21C0}"/>
                </c:ext>
              </c:extLst>
            </c:dLbl>
            <c:dLbl>
              <c:idx val="2"/>
              <c:layout>
                <c:manualLayout>
                  <c:x val="1.8150060595477895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30709.1</c:v>
                </c:pt>
                <c:pt idx="1">
                  <c:v>8862.4</c:v>
                </c:pt>
                <c:pt idx="2">
                  <c:v>21846.7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 год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6400088138876936E-2"/>
                  <c:y val="-2.2496481919686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89-4A4B-A0BD-00ED90AB21C0}"/>
                </c:ext>
              </c:extLst>
            </c:dLbl>
            <c:dLbl>
              <c:idx val="1"/>
              <c:layout>
                <c:manualLayout>
                  <c:x val="3.3000110173596171E-2"/>
                  <c:y val="-1.9282698788302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189-4A4B-A0BD-00ED90AB21C0}"/>
                </c:ext>
              </c:extLst>
            </c:dLbl>
            <c:dLbl>
              <c:idx val="2"/>
              <c:layout>
                <c:manualLayout>
                  <c:x val="2.8050093647556746E-2"/>
                  <c:y val="-2.2496481919686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89-4A4B-A0BD-00ED90AB21C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 rtl="0">
                  <a:defRPr lang="ru-RU" sz="1000" b="0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30541.1</c:v>
                </c:pt>
                <c:pt idx="1">
                  <c:v>10693.8</c:v>
                </c:pt>
                <c:pt idx="2">
                  <c:v>19847.3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3022848"/>
        <c:axId val="113024384"/>
        <c:axId val="0"/>
      </c:bar3DChart>
      <c:catAx>
        <c:axId val="113022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3024384"/>
        <c:crosses val="autoZero"/>
        <c:auto val="1"/>
        <c:lblAlgn val="ctr"/>
        <c:lblOffset val="100"/>
        <c:noMultiLvlLbl val="0"/>
      </c:catAx>
      <c:valAx>
        <c:axId val="1130243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13022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87672042306661"/>
          <c:y val="0.89355165802108394"/>
          <c:w val="0.44721554424717136"/>
          <c:h val="6.14553781395434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4.4980988054600927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6.3433307795045376E-3"/>
                  <c:y val="-1.256217672288914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-2.9482053701584867E-4"/>
                  <c:y val="-1.4338599335322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6.2633733336988533E-3"/>
                  <c:y val="-1.6737207658343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1.0319921163160803E-3"/>
                  <c:y val="-3.27960886769150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1.6711707357191191E-3"/>
                  <c:y val="-8.02300232933350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5.9553267530158979E-2"/>
                      <c:h val="5.49460029847402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dLbl>
              <c:idx val="5"/>
              <c:layout>
                <c:manualLayout>
                  <c:x val="9.8192552919805446E-3"/>
                  <c:y val="-1.95334379752181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2D3-435B-BAE5-48FAA3FF4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1300.8</c:v>
                </c:pt>
                <c:pt idx="1">
                  <c:v>562.29999999999995</c:v>
                </c:pt>
                <c:pt idx="2">
                  <c:v>39.623109999999997</c:v>
                </c:pt>
                <c:pt idx="3">
                  <c:v>6460.5</c:v>
                </c:pt>
                <c:pt idx="4">
                  <c:v>9406.5</c:v>
                </c:pt>
                <c:pt idx="5">
                  <c:v>4137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 год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3743061737728997E-2"/>
                  <c:y val="-1.6353234605989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1E-4B73-BED0-91A1AB2D3C5B}"/>
                </c:ext>
              </c:extLst>
            </c:dLbl>
            <c:dLbl>
              <c:idx val="1"/>
              <c:layout>
                <c:manualLayout>
                  <c:x val="1.9851089176719662E-2"/>
                  <c:y val="-1.3082381663033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1E-4B73-BED0-91A1AB2D3C5B}"/>
                </c:ext>
              </c:extLst>
            </c:dLbl>
            <c:dLbl>
              <c:idx val="2"/>
              <c:layout>
                <c:manualLayout>
                  <c:x val="1.5270068597476663E-2"/>
                  <c:y val="-2.2894167910308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F1E-4B73-BED0-91A1AB2D3C5B}"/>
                </c:ext>
              </c:extLst>
            </c:dLbl>
            <c:dLbl>
              <c:idx val="3"/>
              <c:layout>
                <c:manualLayout>
                  <c:x val="2.1378096036467328E-2"/>
                  <c:y val="-9.81204377447313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F1E-4B73-BED0-91A1AB2D3C5B}"/>
                </c:ext>
              </c:extLst>
            </c:dLbl>
            <c:dLbl>
              <c:idx val="4"/>
              <c:layout>
                <c:manualLayout>
                  <c:x val="2.2905102896214995E-2"/>
                  <c:y val="-3.27059541575834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F1E-4B73-BED0-91A1AB2D3C5B}"/>
                </c:ext>
              </c:extLst>
            </c:dLbl>
            <c:dLbl>
              <c:idx val="5"/>
              <c:layout>
                <c:manualLayout>
                  <c:x val="2.4432109755962661E-2"/>
                  <c:y val="-9.81178624727504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F1E-4B73-BED0-91A1AB2D3C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0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1467.7</c:v>
                </c:pt>
                <c:pt idx="1">
                  <c:v>1460.1</c:v>
                </c:pt>
                <c:pt idx="2">
                  <c:v>48.778433</c:v>
                </c:pt>
                <c:pt idx="3">
                  <c:v>5766.7</c:v>
                </c:pt>
                <c:pt idx="4">
                  <c:v>9702.6</c:v>
                </c:pt>
                <c:pt idx="5">
                  <c:v>1351.1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2696704"/>
        <c:axId val="112714880"/>
        <c:axId val="0"/>
      </c:bar3DChart>
      <c:dateAx>
        <c:axId val="112696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2714880"/>
        <c:crosses val="autoZero"/>
        <c:auto val="0"/>
        <c:lblOffset val="100"/>
        <c:baseTimeUnit val="days"/>
      </c:dateAx>
      <c:valAx>
        <c:axId val="1127148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12696704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07105174942082"/>
          <c:y val="0.92296073869101491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223330024262537E-2"/>
          <c:y val="5.7683706728947272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-9.9563310169837622E-3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6C-4F08-AEB2-A96958CD061A}"/>
                </c:ext>
              </c:extLst>
            </c:dLbl>
            <c:dLbl>
              <c:idx val="1"/>
              <c:layout>
                <c:manualLayout>
                  <c:x val="7.1116650121312687E-3"/>
                  <c:y val="-2.0012012459972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6C-4F08-AEB2-A96958CD061A}"/>
                </c:ext>
              </c:extLst>
            </c:dLbl>
            <c:dLbl>
              <c:idx val="2"/>
              <c:layout>
                <c:manualLayout>
                  <c:x val="7.1116650121313208E-3"/>
                  <c:y val="-1.334134163998179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269,5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C6C-4F08-AEB2-A96958CD061A}"/>
                </c:ext>
              </c:extLst>
            </c:dLbl>
            <c:dLbl>
              <c:idx val="3"/>
              <c:layout>
                <c:manualLayout>
                  <c:x val="2.8446660048525073E-3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C6C-4F08-AEB2-A96958CD061A}"/>
                </c:ext>
              </c:extLst>
            </c:dLbl>
            <c:dLbl>
              <c:idx val="4"/>
              <c:layout>
                <c:manualLayout>
                  <c:x val="0"/>
                  <c:y val="-2.0012012459972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C6C-4F08-AEB2-A96958CD061A}"/>
                </c:ext>
              </c:extLst>
            </c:dLbl>
            <c:dLbl>
              <c:idx val="5"/>
              <c:layout>
                <c:manualLayout>
                  <c:x val="2.8446660048525073E-3"/>
                  <c:y val="-1.33413416399818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4816.2</c:v>
                </c:pt>
                <c:pt idx="1">
                  <c:v>121.6</c:v>
                </c:pt>
                <c:pt idx="2">
                  <c:v>269.5</c:v>
                </c:pt>
                <c:pt idx="3">
                  <c:v>680</c:v>
                </c:pt>
                <c:pt idx="4">
                  <c:v>978.3</c:v>
                </c:pt>
                <c:pt idx="5">
                  <c:v>666.9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 год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1.9912662033967552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C6C-4F08-AEB2-A96958CD061A}"/>
                </c:ext>
              </c:extLst>
            </c:dLbl>
            <c:dLbl>
              <c:idx val="1"/>
              <c:layout>
                <c:manualLayout>
                  <c:x val="1.5645663026688791E-2"/>
                  <c:y val="-1.3341341639981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C6C-4F08-AEB2-A96958CD061A}"/>
                </c:ext>
              </c:extLst>
            </c:dLbl>
            <c:dLbl>
              <c:idx val="2"/>
              <c:layout>
                <c:manualLayout>
                  <c:x val="1.1378664019410029E-2"/>
                  <c:y val="-1.00060062299863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C6C-4F08-AEB2-A96958CD061A}"/>
                </c:ext>
              </c:extLst>
            </c:dLbl>
            <c:dLbl>
              <c:idx val="3"/>
              <c:layout>
                <c:manualLayout>
                  <c:x val="1.8490329031541297E-2"/>
                  <c:y val="-1.6676677049977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C6C-4F08-AEB2-A96958CD061A}"/>
                </c:ext>
              </c:extLst>
            </c:dLbl>
            <c:dLbl>
              <c:idx val="4"/>
              <c:layout>
                <c:manualLayout>
                  <c:x val="1.4223330024262537E-2"/>
                  <c:y val="-1.3341341639981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C6C-4F08-AEB2-A96958CD061A}"/>
                </c:ext>
              </c:extLst>
            </c:dLbl>
            <c:dLbl>
              <c:idx val="5"/>
              <c:layout>
                <c:manualLayout>
                  <c:x val="1.1378664019410133E-2"/>
                  <c:y val="-1.6676677049977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C6C-4F08-AEB2-A96958CD061A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6076.2</c:v>
                </c:pt>
                <c:pt idx="1">
                  <c:v>144.19999999999999</c:v>
                </c:pt>
                <c:pt idx="2">
                  <c:v>346.3</c:v>
                </c:pt>
                <c:pt idx="3">
                  <c:v>738.5</c:v>
                </c:pt>
                <c:pt idx="4">
                  <c:v>1037</c:v>
                </c:pt>
                <c:pt idx="5">
                  <c:v>781.7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12880256"/>
        <c:axId val="112890240"/>
        <c:axId val="0"/>
      </c:bar3DChart>
      <c:catAx>
        <c:axId val="112880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2890240"/>
        <c:crosses val="autoZero"/>
        <c:auto val="1"/>
        <c:lblAlgn val="ctr"/>
        <c:lblOffset val="100"/>
        <c:tickLblSkip val="1"/>
        <c:noMultiLvlLbl val="0"/>
      </c:catAx>
      <c:valAx>
        <c:axId val="1128902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12880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30362777791714901"/>
          <c:y val="0.88952554985105237"/>
          <c:w val="0.38989966616612493"/>
          <c:h val="6.3779754409011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532824168770278E-2"/>
          <c:w val="0.9279269069309759"/>
          <c:h val="0.744263624314327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7.8736291205739051E-3"/>
                  <c:y val="-2.30034112061195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CEC-4445-8BB5-AC7FA00020FD}"/>
                </c:ext>
              </c:extLst>
            </c:dLbl>
            <c:dLbl>
              <c:idx val="1"/>
              <c:layout>
                <c:manualLayout>
                  <c:x val="1.1023080768803466E-2"/>
                  <c:y val="-2.28707675573660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CEC-4445-8BB5-AC7FA00020FD}"/>
                </c:ext>
              </c:extLst>
            </c:dLbl>
            <c:dLbl>
              <c:idx val="2"/>
              <c:layout>
                <c:manualLayout>
                  <c:x val="1.2597806592918247E-2"/>
                  <c:y val="-1.42942297233537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CEC-4445-8BB5-AC7FA00020FD}"/>
                </c:ext>
              </c:extLst>
            </c:dLbl>
            <c:dLbl>
              <c:idx val="3"/>
              <c:layout>
                <c:manualLayout>
                  <c:x val="4.7241774723443429E-3"/>
                  <c:y val="-1.72414147807654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EC-4445-8BB5-AC7FA00020F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31423</c:v>
                </c:pt>
                <c:pt idx="1">
                  <c:v>6100.4</c:v>
                </c:pt>
                <c:pt idx="2">
                  <c:v>4379</c:v>
                </c:pt>
                <c:pt idx="3">
                  <c:v>17422.7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 год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8345064834066055E-2"/>
                  <c:y val="-1.7153180138793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EC-4445-8BB5-AC7FA00020FD}"/>
                </c:ext>
              </c:extLst>
            </c:dLbl>
            <c:dLbl>
              <c:idx val="1"/>
              <c:layout>
                <c:manualLayout>
                  <c:x val="1.7321984065262648E-2"/>
                  <c:y val="-2.0011921612695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CEC-4445-8BB5-AC7FA00020FD}"/>
                </c:ext>
              </c:extLst>
            </c:dLbl>
            <c:dLbl>
              <c:idx val="2"/>
              <c:layout>
                <c:manualLayout>
                  <c:x val="1.7321984065262589E-2"/>
                  <c:y val="-2.0011921612695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EC-4445-8BB5-AC7FA00020FD}"/>
                </c:ext>
              </c:extLst>
            </c:dLbl>
            <c:dLbl>
              <c:idx val="3"/>
              <c:layout>
                <c:manualLayout>
                  <c:x val="2.3620887361721712E-2"/>
                  <c:y val="-2.8765407631473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CEC-4445-8BB5-AC7FA00020F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30160.2</c:v>
                </c:pt>
                <c:pt idx="1">
                  <c:v>4152.1000000000004</c:v>
                </c:pt>
                <c:pt idx="2">
                  <c:v>2627.6</c:v>
                </c:pt>
                <c:pt idx="3">
                  <c:v>19562.099999999999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8264960"/>
        <c:axId val="118266496"/>
        <c:axId val="0"/>
      </c:bar3DChart>
      <c:catAx>
        <c:axId val="118264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18266496"/>
        <c:crosses val="autoZero"/>
        <c:auto val="1"/>
        <c:lblAlgn val="ctr"/>
        <c:lblOffset val="100"/>
        <c:tickLblSkip val="1"/>
        <c:noMultiLvlLbl val="0"/>
      </c:catAx>
      <c:valAx>
        <c:axId val="1182664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18264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41743576110591"/>
          <c:y val="0.89894925030704453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0.22453</cdr:x>
      <cdr:y>0.05766</cdr:y>
    </cdr:from>
    <cdr:to>
      <cdr:x>0.29937</cdr:x>
      <cdr:y>0.06603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728192" y="227851"/>
          <a:ext cx="576064" cy="33090"/>
        </a:xfrm>
        <a:prstGeom xmlns:a="http://schemas.openxmlformats.org/drawingml/2006/main" prst="straightConnector1">
          <a:avLst/>
        </a:prstGeom>
        <a:ln xmlns:a="http://schemas.openxmlformats.org/drawingml/2006/main" w="12700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0.47713</cdr:x>
      <cdr:y>0.38565</cdr:y>
    </cdr:from>
    <cdr:to>
      <cdr:x>0.58004</cdr:x>
      <cdr:y>0.45185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72408" y="1523995"/>
          <a:ext cx="792093" cy="26160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alt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1831,4</a:t>
          </a:r>
          <a:endParaRPr lang="ru-RU" alt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0.73908</cdr:x>
      <cdr:y>0.18326</cdr:y>
    </cdr:from>
    <cdr:to>
      <cdr:x>0.85134</cdr:x>
      <cdr:y>0.24946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=""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688632" y="724179"/>
          <a:ext cx="864059" cy="26160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altLang="ru-RU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alt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1 999,4</a:t>
          </a:r>
          <a:endParaRPr lang="ru-RU" alt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0.49584</cdr:x>
      <cdr:y>0.44032</cdr:y>
    </cdr:from>
    <cdr:to>
      <cdr:x>0.55375</cdr:x>
      <cdr:y>0.45922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=""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816424" y="1740019"/>
          <a:ext cx="445730" cy="74687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0.22453</cdr:x>
      <cdr:y>0.00299</cdr:y>
    </cdr:from>
    <cdr:to>
      <cdr:x>0.29938</cdr:x>
      <cdr:y>0.0653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=""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728192" y="11827"/>
          <a:ext cx="576116" cy="246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- 168,0</a:t>
          </a:r>
          <a:endParaRPr lang="ru-RU" alt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0.08503</cdr:x>
      <cdr:y>0.52693</cdr:y>
    </cdr:from>
    <cdr:to>
      <cdr:x>0.14454</cdr:x>
      <cdr:y>0.54547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 flipV="1">
          <a:off x="707180" y="2046104"/>
          <a:ext cx="494908" cy="7199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0.22511</cdr:x>
      <cdr:y>0.55568</cdr:y>
    </cdr:from>
    <cdr:to>
      <cdr:x>0.27705</cdr:x>
      <cdr:y>0.59277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=""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 flipV="1">
          <a:off x="1872208" y="2157741"/>
          <a:ext cx="431981" cy="14402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0.20779</cdr:x>
      <cdr:y>0.50239</cdr:y>
    </cdr:from>
    <cdr:to>
      <cdr:x>0.28801</cdr:x>
      <cdr:y>0.56096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=""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1728192" y="1950807"/>
          <a:ext cx="667183" cy="2274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897,8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en-US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0.49351</cdr:x>
      <cdr:y>0.1848</cdr:y>
    </cdr:from>
    <cdr:to>
      <cdr:x>0.57789</cdr:x>
      <cdr:y>0.25124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=""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4104456" y="717585"/>
          <a:ext cx="701783" cy="25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- 693,8</a:t>
          </a:r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0.80519</cdr:x>
      <cdr:y>0.31461</cdr:y>
    </cdr:from>
    <cdr:to>
      <cdr:x>0.88249</cdr:x>
      <cdr:y>0.38385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=""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696744" y="1221641"/>
          <a:ext cx="642898" cy="2688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000" b="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2 785,9</a:t>
          </a:r>
          <a:endParaRPr lang="ru-RU" sz="1000" b="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0.49351</cdr:x>
      <cdr:y>0.24043</cdr:y>
    </cdr:from>
    <cdr:to>
      <cdr:x>0.56277</cdr:x>
      <cdr:y>0.25897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="" xmlns:a16="http://schemas.microsoft.com/office/drawing/2014/main" id="{74F8AA41-9B32-4940-BF10-754FEC3E41E7}"/>
            </a:ext>
          </a:extLst>
        </cdr:cNvPr>
        <cdr:cNvCxnSpPr/>
      </cdr:nvCxnSpPr>
      <cdr:spPr>
        <a:xfrm xmlns:a="http://schemas.openxmlformats.org/drawingml/2006/main">
          <a:off x="4104456" y="933609"/>
          <a:ext cx="576064" cy="72000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0.63423</cdr:x>
      <cdr:y>0.03868</cdr:y>
    </cdr:from>
    <cdr:to>
      <cdr:x>0.69484</cdr:x>
      <cdr:y>0.06878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="" xmlns:a16="http://schemas.microsoft.com/office/drawing/2014/main" id="{03971FD7-B66B-4973-A6EA-2DDD8B38AC32}"/>
            </a:ext>
          </a:extLst>
        </cdr:cNvPr>
        <cdr:cNvCxnSpPr/>
      </cdr:nvCxnSpPr>
      <cdr:spPr>
        <a:xfrm xmlns:a="http://schemas.openxmlformats.org/drawingml/2006/main" flipV="1">
          <a:off x="5274807" y="150206"/>
          <a:ext cx="504089" cy="116881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0.79654</cdr:x>
      <cdr:y>0.35169</cdr:y>
    </cdr:from>
    <cdr:to>
      <cdr:x>0.84849</cdr:x>
      <cdr:y>0.40051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="" xmlns:a16="http://schemas.microsoft.com/office/drawing/2014/main" id="{A20CCD07-A6AF-431F-AD3E-93D7EC8B03B0}"/>
            </a:ext>
          </a:extLst>
        </cdr:cNvPr>
        <cdr:cNvCxnSpPr/>
      </cdr:nvCxnSpPr>
      <cdr:spPr>
        <a:xfrm xmlns:a="http://schemas.openxmlformats.org/drawingml/2006/main">
          <a:off x="6624736" y="1365657"/>
          <a:ext cx="432064" cy="189572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0.10484</cdr:x>
      <cdr:y>0.09871</cdr:y>
    </cdr:from>
    <cdr:to>
      <cdr:x>0.15323</cdr:x>
      <cdr:y>0.17435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936104" y="375853"/>
          <a:ext cx="432073" cy="28801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0.07258</cdr:x>
      <cdr:y>0.06089</cdr:y>
    </cdr:from>
    <cdr:to>
      <cdr:x>0.14883</cdr:x>
      <cdr:y>0.11762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="" xmlns:a16="http://schemas.microsoft.com/office/drawing/2014/main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648072" y="231837"/>
          <a:ext cx="680836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1 260,0</a:t>
          </a:r>
          <a:endParaRPr lang="ru-RU" sz="1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0.25806</cdr:x>
      <cdr:y>0.53366</cdr:y>
    </cdr:from>
    <cdr:to>
      <cdr:x>0.31452</cdr:x>
      <cdr:y>0.55257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="" xmlns:a16="http://schemas.microsoft.com/office/drawing/2014/main" id="{572C12C7-0623-4ABB-B9D0-5D0F31D7000A}"/>
            </a:ext>
          </a:extLst>
        </cdr:cNvPr>
        <cdr:cNvCxnSpPr/>
      </cdr:nvCxnSpPr>
      <cdr:spPr>
        <a:xfrm xmlns:a="http://schemas.openxmlformats.org/drawingml/2006/main" flipV="1">
          <a:off x="2304256" y="2032037"/>
          <a:ext cx="504096" cy="7199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</cdr:x>
      <cdr:y>0.47693</cdr:y>
    </cdr:from>
    <cdr:to>
      <cdr:x>0.31539</cdr:x>
      <cdr:y>0.53366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="" xmlns:a16="http://schemas.microsoft.com/office/drawing/2014/main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232248" y="1816013"/>
          <a:ext cx="583867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22,6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0.37097</cdr:x>
      <cdr:y>0.45802</cdr:y>
    </cdr:from>
    <cdr:to>
      <cdr:x>0.47581</cdr:x>
      <cdr:y>0.51475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="" xmlns:a16="http://schemas.microsoft.com/office/drawing/2014/main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312368" y="1744005"/>
          <a:ext cx="936115" cy="216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</a:t>
          </a:r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76,8</a:t>
          </a:r>
        </a:p>
        <a:p xmlns:a="http://schemas.openxmlformats.org/drawingml/2006/main">
          <a:endParaRPr lang="en-US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="" xmlns:a16="http://schemas.microsoft.com/office/drawing/2014/main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0.53226</cdr:x>
      <cdr:y>0.43304</cdr:y>
    </cdr:from>
    <cdr:to>
      <cdr:x>0.59678</cdr:x>
      <cdr:y>0.4831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="" xmlns:a16="http://schemas.microsoft.com/office/drawing/2014/main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4752528" y="1648904"/>
          <a:ext cx="576099" cy="1906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58,5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0.67742</cdr:x>
      <cdr:y>0.4202</cdr:y>
    </cdr:from>
    <cdr:to>
      <cdr:x>0.74787</cdr:x>
      <cdr:y>0.47694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="" xmlns:a16="http://schemas.microsoft.com/office/drawing/2014/main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6048672" y="1599989"/>
          <a:ext cx="629048" cy="216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58,7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0.80645</cdr:x>
      <cdr:y>0.4202</cdr:y>
    </cdr:from>
    <cdr:to>
      <cdr:x>0.87903</cdr:x>
      <cdr:y>0.47693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="" xmlns:a16="http://schemas.microsoft.com/office/drawing/2014/main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200800" y="1599989"/>
          <a:ext cx="648066" cy="216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114,8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0.40323</cdr:x>
      <cdr:y>0.51475</cdr:y>
    </cdr:from>
    <cdr:to>
      <cdr:x>0.45161</cdr:x>
      <cdr:y>0.53367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="" xmlns:a16="http://schemas.microsoft.com/office/drawing/2014/main" id="{03A32890-83DE-4086-8CBE-608C92DDD732}"/>
            </a:ext>
          </a:extLst>
        </cdr:cNvPr>
        <cdr:cNvCxnSpPr/>
      </cdr:nvCxnSpPr>
      <cdr:spPr>
        <a:xfrm xmlns:a="http://schemas.openxmlformats.org/drawingml/2006/main" flipV="1">
          <a:off x="3600400" y="1960029"/>
          <a:ext cx="432048" cy="7203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0.54839</cdr:x>
      <cdr:y>0.5</cdr:y>
    </cdr:from>
    <cdr:to>
      <cdr:x>0.59677</cdr:x>
      <cdr:y>0.51475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="" xmlns:a16="http://schemas.microsoft.com/office/drawing/2014/main" id="{92ED387D-A2F9-4812-B4AF-55F11345C807}"/>
            </a:ext>
          </a:extLst>
        </cdr:cNvPr>
        <cdr:cNvCxnSpPr/>
      </cdr:nvCxnSpPr>
      <cdr:spPr>
        <a:xfrm xmlns:a="http://schemas.openxmlformats.org/drawingml/2006/main" flipV="1">
          <a:off x="4896544" y="1903856"/>
          <a:ext cx="432048" cy="5617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0.68548</cdr:x>
      <cdr:y>0.47693</cdr:y>
    </cdr:from>
    <cdr:to>
      <cdr:x>0.73387</cdr:x>
      <cdr:y>0.49584</cdr:y>
    </cdr:to>
    <cdr:cxnSp macro="">
      <cdr:nvCxnSpPr>
        <cdr:cNvPr id="26" name="Прямая со стрелкой 25">
          <a:extLst xmlns:a="http://schemas.openxmlformats.org/drawingml/2006/main">
            <a:ext uri="{FF2B5EF4-FFF2-40B4-BE49-F238E27FC236}">
              <a16:creationId xmlns="" xmlns:a16="http://schemas.microsoft.com/office/drawing/2014/main" id="{79904080-4234-4E52-85B1-2746D059D629}"/>
            </a:ext>
          </a:extLst>
        </cdr:cNvPr>
        <cdr:cNvCxnSpPr/>
      </cdr:nvCxnSpPr>
      <cdr:spPr>
        <a:xfrm xmlns:a="http://schemas.openxmlformats.org/drawingml/2006/main" flipV="1">
          <a:off x="6120680" y="1816013"/>
          <a:ext cx="432080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0.81452</cdr:x>
      <cdr:y>0.47693</cdr:y>
    </cdr:from>
    <cdr:to>
      <cdr:x>0.87097</cdr:x>
      <cdr:y>0.49584</cdr:y>
    </cdr:to>
    <cdr:cxnSp macro="">
      <cdr:nvCxnSpPr>
        <cdr:cNvPr id="28" name="Прямая со стрелкой 27">
          <a:extLst xmlns:a="http://schemas.openxmlformats.org/drawingml/2006/main">
            <a:ext uri="{FF2B5EF4-FFF2-40B4-BE49-F238E27FC236}">
              <a16:creationId xmlns="" xmlns:a16="http://schemas.microsoft.com/office/drawing/2014/main" id="{55680128-3CC2-41D8-A3E2-FC4CFDA6F576}"/>
            </a:ext>
          </a:extLst>
        </cdr:cNvPr>
        <cdr:cNvCxnSpPr/>
      </cdr:nvCxnSpPr>
      <cdr:spPr>
        <a:xfrm xmlns:a="http://schemas.openxmlformats.org/drawingml/2006/main" flipV="1">
          <a:off x="7272808" y="1816013"/>
          <a:ext cx="504036" cy="7201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0.16964</cdr:x>
      <cdr:y>0.06584</cdr:y>
    </cdr:from>
    <cdr:to>
      <cdr:x>0.24107</cdr:x>
      <cdr:y>0.08416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=""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>
          <a:off x="1368152" y="288033"/>
          <a:ext cx="576064" cy="8014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0.375</cdr:x>
      <cdr:y>0.52672</cdr:y>
    </cdr:from>
    <cdr:to>
      <cdr:x>0.4375</cdr:x>
      <cdr:y>0.55964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=""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>
          <a:off x="3024336" y="2304257"/>
          <a:ext cx="504056" cy="14401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0.57143</cdr:x>
      <cdr:y>0.59256</cdr:y>
    </cdr:from>
    <cdr:to>
      <cdr:x>0.64286</cdr:x>
      <cdr:y>0.60842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=""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>
          <a:off x="4608512" y="2592289"/>
          <a:ext cx="576075" cy="6938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0.76786</cdr:x>
      <cdr:y>0.29628</cdr:y>
    </cdr:from>
    <cdr:to>
      <cdr:x>0.83036</cdr:x>
      <cdr:y>0.3292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=""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192688" y="1296145"/>
          <a:ext cx="504056" cy="144015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0.16964</cdr:x>
      <cdr:y>0.0265</cdr:y>
    </cdr:from>
    <cdr:to>
      <cdr:x>0.26786</cdr:x>
      <cdr:y>0.07624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=""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1368152" y="115937"/>
          <a:ext cx="792134" cy="2175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- 1 262,8</a:t>
          </a:r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0.38424</cdr:x>
      <cdr:y>0.4938</cdr:y>
    </cdr:from>
    <cdr:to>
      <cdr:x>0.50924</cdr:x>
      <cdr:y>0.54243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=""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3098840" y="2160241"/>
          <a:ext cx="1008089" cy="2127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0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 </a:t>
          </a:r>
          <a:r>
            <a:rPr lang="ru-RU" sz="1000" dirty="0" smtClean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948,3</a:t>
          </a:r>
          <a:endParaRPr lang="ru-RU" sz="1000" dirty="0">
            <a:solidFill>
              <a:srgbClr val="336699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0.58036</cdr:x>
      <cdr:y>0.54318</cdr:y>
    </cdr:from>
    <cdr:to>
      <cdr:x>0.66072</cdr:x>
      <cdr:y>0.5918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=""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680520" y="2376265"/>
          <a:ext cx="648095" cy="2126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- 1 751,4</a:t>
          </a:r>
          <a:endParaRPr lang="ru-RU" sz="1000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0.74107</cdr:x>
      <cdr:y>0.26336</cdr:y>
    </cdr:from>
    <cdr:to>
      <cdr:x>0.83929</cdr:x>
      <cdr:y>0.3292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="" xmlns:a16="http://schemas.microsoft.com/office/drawing/2014/main" id="{25565787-7A35-4A58-B19A-44ECB2F9C104}"/>
            </a:ext>
          </a:extLst>
        </cdr:cNvPr>
        <cdr:cNvSpPr txBox="1"/>
      </cdr:nvSpPr>
      <cdr:spPr>
        <a:xfrm xmlns:a="http://schemas.openxmlformats.org/drawingml/2006/main">
          <a:off x="5976664" y="1152129"/>
          <a:ext cx="792135" cy="2880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ru-RU" sz="1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2 139,4</a:t>
          </a:r>
          <a:endParaRPr lang="ru-RU" sz="10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3600" b="1" dirty="0" smtClean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sz="3600" b="1" dirty="0">
              <a:ln w="11430"/>
              <a:solidFill>
                <a:srgbClr val="0058B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год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=""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13330"/>
              </p:ext>
            </p:extLst>
          </p:nvPr>
        </p:nvGraphicFramePr>
        <p:xfrm>
          <a:off x="539552" y="1191771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="" xmlns:a16="http://schemas.microsoft.com/office/drawing/2014/main" id="{DB0489BD-F728-473C-A4D6-5CA29D06E27E}"/>
              </a:ext>
            </a:extLst>
          </p:cNvPr>
          <p:cNvCxnSpPr>
            <a:cxnSpLocks/>
          </p:cNvCxnSpPr>
          <p:nvPr/>
        </p:nvCxnSpPr>
        <p:spPr>
          <a:xfrm>
            <a:off x="6372200" y="2139702"/>
            <a:ext cx="504056" cy="72008"/>
          </a:xfrm>
          <a:prstGeom prst="straightConnector1">
            <a:avLst/>
          </a:prstGeom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=""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=""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26386"/>
              </p:ext>
            </p:extLst>
          </p:nvPr>
        </p:nvGraphicFramePr>
        <p:xfrm>
          <a:off x="323528" y="1206093"/>
          <a:ext cx="8316924" cy="3883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бюджетам муниципальных образований Орловской области из областного бюджета за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202</a:t>
            </a:r>
            <a:r>
              <a:rPr lang="en-US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годы </a:t>
            </a:r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906112" y="3003798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166,9</a:t>
            </a:r>
            <a:endParaRPr lang="en-US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5508104" y="1191531"/>
            <a:ext cx="6663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+ 296,1</a:t>
            </a:r>
            <a:endParaRPr lang="ru-RU" sz="1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lc="http://schemas.openxmlformats.org/drawingml/2006/lockedCanvas" xmlns:a16="http://schemas.microsoft.com/office/drawing/2014/main" xmlns:cdr="http://schemas.openxmlformats.org/drawingml/2006/chartDrawing" xmlns:c="http://schemas.openxmlformats.org/drawingml/2006/chart" xmlns="" id="{CC72E1DF-EFF7-4B79-B646-3F079D6BE47D}"/>
              </a:ext>
            </a:extLst>
          </p:cNvPr>
          <p:cNvCxnSpPr/>
          <p:nvPr/>
        </p:nvCxnSpPr>
        <p:spPr>
          <a:xfrm flipV="1">
            <a:off x="3347864" y="3663278"/>
            <a:ext cx="431981" cy="7201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TextBox 1">
            <a:extLst>
              <a:ext uri="{FF2B5EF4-FFF2-40B4-BE49-F238E27FC236}">
                <a16:creationId xmlns:lc="http://schemas.openxmlformats.org/drawingml/2006/lockedCanvas" xmlns:a16="http://schemas.microsoft.com/office/drawing/2014/main" xmlns:cdr="http://schemas.openxmlformats.org/drawingml/2006/chartDrawing" xmlns:c="http://schemas.openxmlformats.org/drawingml/2006/chart" xmlns="" id="{5A6911A7-170A-498E-AA32-3DA322F13F61}"/>
              </a:ext>
            </a:extLst>
          </p:cNvPr>
          <p:cNvSpPr txBox="1"/>
          <p:nvPr/>
        </p:nvSpPr>
        <p:spPr>
          <a:xfrm>
            <a:off x="3302270" y="3435846"/>
            <a:ext cx="667183" cy="2274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00" b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+ 9,2</a:t>
            </a:r>
            <a:endParaRPr 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2024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годы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699991" y="471031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="" xmlns:a16="http://schemas.microsoft.com/office/drawing/2014/main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9669177"/>
              </p:ext>
            </p:extLst>
          </p:nvPr>
        </p:nvGraphicFramePr>
        <p:xfrm>
          <a:off x="107504" y="1259793"/>
          <a:ext cx="8928992" cy="380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22615" y="483518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</a:t>
            </a:r>
          </a:p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- 2024 </a:t>
            </a: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годы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676456" y="4743300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=""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7186012"/>
              </p:ext>
            </p:extLst>
          </p:nvPr>
        </p:nvGraphicFramePr>
        <p:xfrm>
          <a:off x="323528" y="843557"/>
          <a:ext cx="8064896" cy="4374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=""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760" y="540246"/>
            <a:ext cx="4896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748464" y="536917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913" y="896917"/>
            <a:ext cx="6734175" cy="4195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128636</TotalTime>
  <Words>199</Words>
  <Application>Microsoft Office PowerPoint</Application>
  <PresentationFormat>Экран (16:9)</PresentationFormat>
  <Paragraphs>72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user</cp:lastModifiedBy>
  <cp:revision>266</cp:revision>
  <cp:lastPrinted>2025-02-17T09:32:37Z</cp:lastPrinted>
  <dcterms:modified xsi:type="dcterms:W3CDTF">2025-02-17T09:37:28Z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