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xmlns="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31" autoAdjust="0"/>
    <p:restoredTop sz="94660" autoAdjust="0"/>
  </p:normalViewPr>
  <p:slideViewPr>
    <p:cSldViewPr>
      <p:cViewPr varScale="1">
        <p:scale>
          <a:sx n="156" d="100"/>
          <a:sy n="156" d="100"/>
        </p:scale>
        <p:origin x="-618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422083361916102E-2"/>
          <c:y val="2.225380333519834E-2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сентября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9-4A4B-A0BD-00ED90AB21C0}"/>
                </c:ext>
              </c:extLst>
            </c:dLbl>
            <c:dLbl>
              <c:idx val="1"/>
              <c:layout>
                <c:manualLayout>
                  <c:x val="9.9000330520788507E-3"/>
                  <c:y val="-3.2137831313837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9-4A4B-A0BD-00ED90AB21C0}"/>
                </c:ext>
              </c:extLst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17899.099999999999</c:v>
                </c:pt>
                <c:pt idx="1">
                  <c:v>5071.8</c:v>
                </c:pt>
                <c:pt idx="2">
                  <c:v>12827.3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сентября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9-4A4B-A0BD-00ED90AB21C0}"/>
                </c:ext>
              </c:extLst>
            </c:dLbl>
            <c:dLbl>
              <c:idx val="1"/>
              <c:layout>
                <c:manualLayout>
                  <c:x val="3.3000110173596171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89-4A4B-A0BD-00ED90AB21C0}"/>
                </c:ext>
              </c:extLst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18843.599999999999</c:v>
                </c:pt>
                <c:pt idx="1">
                  <c:v>6267.4</c:v>
                </c:pt>
                <c:pt idx="2">
                  <c:v>12576.2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6106752"/>
        <c:axId val="116108288"/>
        <c:axId val="0"/>
      </c:bar3DChart>
      <c:catAx>
        <c:axId val="1161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6108288"/>
        <c:crosses val="autoZero"/>
        <c:auto val="1"/>
        <c:lblAlgn val="ctr"/>
        <c:lblOffset val="100"/>
        <c:noMultiLvlLbl val="0"/>
      </c:catAx>
      <c:valAx>
        <c:axId val="1161082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6106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сентября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6.3433307795045376E-3"/>
                  <c:y val="-1.256217672288914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2.9482053701584867E-4"/>
                  <c:y val="-1.4338599335322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6.2633733336988533E-3"/>
                  <c:y val="-1.6737207658343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9501474343158604E-4"/>
                  <c:y val="-1.6361990530724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1.6711707357191191E-3"/>
                  <c:y val="-8.0230023293335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-8.5048270249914511E-3"/>
                  <c:y val="-1.6262842559459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1118.3</c:v>
                </c:pt>
                <c:pt idx="1">
                  <c:v>270.39999999999998</c:v>
                </c:pt>
                <c:pt idx="2">
                  <c:v>0.5</c:v>
                </c:pt>
                <c:pt idx="3">
                  <c:v>3004.3</c:v>
                </c:pt>
                <c:pt idx="4">
                  <c:v>6424.5</c:v>
                </c:pt>
                <c:pt idx="5">
                  <c:v>2086.5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сентября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743061737728997E-2"/>
                  <c:y val="-1.6353234605989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E-4B73-BED0-91A1AB2D3C5B}"/>
                </c:ext>
              </c:extLst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1E-4B73-BED0-91A1AB2D3C5B}"/>
                </c:ext>
              </c:extLst>
            </c:dLbl>
            <c:dLbl>
              <c:idx val="2"/>
              <c:layout>
                <c:manualLayout>
                  <c:x val="1.5270068597476663E-2"/>
                  <c:y val="-2.2894167910308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E-4B73-BED0-91A1AB2D3C5B}"/>
                </c:ext>
              </c:extLst>
            </c:dLbl>
            <c:dLbl>
              <c:idx val="3"/>
              <c:layout>
                <c:manualLayout>
                  <c:x val="1.3743061737728997E-2"/>
                  <c:y val="-1.962357249455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E-4B73-BED0-91A1AB2D3C5B}"/>
                </c:ext>
              </c:extLst>
            </c:dLbl>
            <c:dLbl>
              <c:idx val="4"/>
              <c:layout>
                <c:manualLayout>
                  <c:x val="2.7486123475457994E-2"/>
                  <c:y val="-2.6164763326066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E-4B73-BED0-91A1AB2D3C5B}"/>
                </c:ext>
              </c:extLst>
            </c:dLbl>
            <c:dLbl>
              <c:idx val="5"/>
              <c:layout>
                <c:manualLayout>
                  <c:x val="2.4432109755962661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1E-4B73-BED0-91A1AB2D3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1130.2</c:v>
                </c:pt>
                <c:pt idx="1">
                  <c:v>717.5</c:v>
                </c:pt>
                <c:pt idx="2">
                  <c:v>43.8</c:v>
                </c:pt>
                <c:pt idx="3">
                  <c:v>3274.1</c:v>
                </c:pt>
                <c:pt idx="4">
                  <c:v>6506.2</c:v>
                </c:pt>
                <c:pt idx="5">
                  <c:v>864.5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2571392"/>
        <c:axId val="32572928"/>
        <c:axId val="0"/>
      </c:bar3DChart>
      <c:dateAx>
        <c:axId val="3257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2572928"/>
        <c:crosses val="autoZero"/>
        <c:auto val="0"/>
        <c:lblOffset val="100"/>
        <c:baseTimeUnit val="days"/>
      </c:dateAx>
      <c:valAx>
        <c:axId val="325729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32571392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229607386910149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сентября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plastic">
              <a:bevelT prst="relaxedInset"/>
            </a:sp3d>
          </c:spPr>
          <c:invertIfNegative val="0"/>
          <c:dLbls>
            <c:dLbl>
              <c:idx val="0"/>
              <c:layout>
                <c:manualLayout>
                  <c:x val="-9.9563310169837622E-3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6C-4F08-AEB2-A96958CD061A}"/>
                </c:ext>
              </c:extLst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6C-4F08-AEB2-A96958CD061A}"/>
                </c:ext>
              </c:extLst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C-4F08-AEB2-A96958CD061A}"/>
                </c:ext>
              </c:extLst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6C-4F08-AEB2-A96958CD061A}"/>
                </c:ext>
              </c:extLst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6C-4F08-AEB2-A96958CD061A}"/>
                </c:ext>
              </c:extLst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2746.9</c:v>
                </c:pt>
                <c:pt idx="1">
                  <c:v>122.9</c:v>
                </c:pt>
                <c:pt idx="2">
                  <c:v>9.9</c:v>
                </c:pt>
                <c:pt idx="3">
                  <c:v>334</c:v>
                </c:pt>
                <c:pt idx="4">
                  <c:v>539.20000000000005</c:v>
                </c:pt>
                <c:pt idx="5">
                  <c:v>333.6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сентября 2024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9912662033967552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6C-4F08-AEB2-A96958CD061A}"/>
                </c:ext>
              </c:extLst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6C-4F08-AEB2-A96958CD061A}"/>
                </c:ext>
              </c:extLst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6C-4F08-AEB2-A96958CD061A}"/>
                </c:ext>
              </c:extLst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6C-4F08-AEB2-A96958CD061A}"/>
                </c:ext>
              </c:extLst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6C-4F08-AEB2-A96958CD061A}"/>
                </c:ext>
              </c:extLst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Лист1!$C$2:$C$8</c:f>
              <c:numCache>
                <c:formatCode>#,##0.0</c:formatCode>
                <c:ptCount val="7"/>
                <c:pt idx="0">
                  <c:v>3623.2</c:v>
                </c:pt>
                <c:pt idx="1">
                  <c:v>144.5</c:v>
                </c:pt>
                <c:pt idx="2">
                  <c:v>25.5</c:v>
                </c:pt>
                <c:pt idx="3">
                  <c:v>385.6</c:v>
                </c:pt>
                <c:pt idx="4">
                  <c:v>544.20000000000005</c:v>
                </c:pt>
                <c:pt idx="5">
                  <c:v>430.9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9099776"/>
        <c:axId val="166138240"/>
        <c:axId val="0"/>
      </c:bar3DChart>
      <c:catAx>
        <c:axId val="59099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6138240"/>
        <c:crosses val="autoZero"/>
        <c:auto val="1"/>
        <c:lblAlgn val="ctr"/>
        <c:lblOffset val="100"/>
        <c:tickLblSkip val="1"/>
        <c:noMultiLvlLbl val="0"/>
      </c:catAx>
      <c:valAx>
        <c:axId val="1661382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9099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1947165117222081"/>
          <c:w val="0.88603702695933972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сентября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5677401192711167E-2"/>
                  <c:y val="-2.8578127876096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9786200779951004E-3"/>
                  <c:y val="-5.7156255752192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48396505849632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3103180434937196E-3"/>
                  <c:y val="1.6738808535162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4839650584963253E-3"/>
                  <c:y val="5.7156255752192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1957240155990201E-2"/>
                  <c:y val="5.7156255752192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1957240155990256E-2"/>
                  <c:y val="8.57343836282881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5.4803384288249902E-17"/>
                  <c:y val="8.57343836282881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7.4732750974938755E-3"/>
                  <c:y val="5.7156255752192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046258513649142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-8.57343836282870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9893100389975502E-3"/>
                  <c:y val="-8.57343836282881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4.483965058496216E-3"/>
                  <c:y val="-1.1431251150438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Общегосударственные расходы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Культура, кинематография</c:v>
                </c:pt>
                <c:pt idx="8">
                  <c:v>Здравоохранение</c:v>
                </c:pt>
                <c:pt idx="9">
                  <c:v>Социальная политика</c:v>
                </c:pt>
                <c:pt idx="10">
                  <c:v>Физическая культура и спорт</c:v>
                </c:pt>
                <c:pt idx="11">
                  <c:v>Средства массовой информации</c:v>
                </c:pt>
                <c:pt idx="12">
                  <c:v>Обслуживание муниципалного долга</c:v>
                </c:pt>
              </c:strCache>
            </c:strRef>
          </c:cat>
          <c:val>
            <c:numRef>
              <c:f>Лист1!$B$2:$B$14</c:f>
              <c:numCache>
                <c:formatCode>#,##0.0</c:formatCode>
                <c:ptCount val="13"/>
                <c:pt idx="0">
                  <c:v>2029.5</c:v>
                </c:pt>
                <c:pt idx="1">
                  <c:v>18.399999999999999</c:v>
                </c:pt>
                <c:pt idx="2">
                  <c:v>20.7</c:v>
                </c:pt>
                <c:pt idx="3">
                  <c:v>3545.3</c:v>
                </c:pt>
                <c:pt idx="4">
                  <c:v>1559.5</c:v>
                </c:pt>
                <c:pt idx="5">
                  <c:v>7.1</c:v>
                </c:pt>
                <c:pt idx="6">
                  <c:v>9682.1</c:v>
                </c:pt>
                <c:pt idx="7">
                  <c:v>665.6</c:v>
                </c:pt>
                <c:pt idx="8">
                  <c:v>0</c:v>
                </c:pt>
                <c:pt idx="9">
                  <c:v>726.9</c:v>
                </c:pt>
                <c:pt idx="10">
                  <c:v>62.8</c:v>
                </c:pt>
                <c:pt idx="11">
                  <c:v>8.9</c:v>
                </c:pt>
                <c:pt idx="12">
                  <c:v>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сентября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241982529248162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783464947387806E-2"/>
                  <c:y val="-2.85775538829018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9679301169926506E-3"/>
                  <c:y val="-5.7156255752192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3440619604082072E-2"/>
                  <c:y val="-8.47149795856015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5077400368677373E-2"/>
                  <c:y val="3.06172578046883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419825292481627E-2"/>
                  <c:y val="5.7156255752192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0462585136491426E-2"/>
                  <c:y val="2.8578127876096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4946550194987805E-2"/>
                  <c:y val="-2.8578127876096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4946550194987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4732750974938755E-3"/>
                  <c:y val="-5.71562557521910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345189517548897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8.9679301169926506E-3"/>
                  <c:y val="-5.7156255752192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4.483965058496216E-3"/>
                  <c:y val="-5.71562557521931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8.9679301169927599E-3"/>
                  <c:y val="-5.7156255752192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Общегосударственные расходы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Культура, кинематография</c:v>
                </c:pt>
                <c:pt idx="8">
                  <c:v>Здравоохранение</c:v>
                </c:pt>
                <c:pt idx="9">
                  <c:v>Социальная политика</c:v>
                </c:pt>
                <c:pt idx="10">
                  <c:v>Физическая культура и спорт</c:v>
                </c:pt>
                <c:pt idx="11">
                  <c:v>Средства массовой информации</c:v>
                </c:pt>
                <c:pt idx="12">
                  <c:v>Обслуживание муниципалного долга</c:v>
                </c:pt>
              </c:strCache>
            </c:strRef>
          </c:cat>
          <c:val>
            <c:numRef>
              <c:f>Лист1!$C$2:$C$14</c:f>
              <c:numCache>
                <c:formatCode>#,##0.0</c:formatCode>
                <c:ptCount val="13"/>
                <c:pt idx="0">
                  <c:v>2331.6</c:v>
                </c:pt>
                <c:pt idx="1">
                  <c:v>22.7</c:v>
                </c:pt>
                <c:pt idx="2">
                  <c:v>23.9</c:v>
                </c:pt>
                <c:pt idx="3">
                  <c:v>2215.6999999999998</c:v>
                </c:pt>
                <c:pt idx="4">
                  <c:v>1505.2</c:v>
                </c:pt>
                <c:pt idx="5">
                  <c:v>27</c:v>
                </c:pt>
                <c:pt idx="6">
                  <c:v>10734.9</c:v>
                </c:pt>
                <c:pt idx="7">
                  <c:v>709</c:v>
                </c:pt>
                <c:pt idx="8">
                  <c:v>1.3</c:v>
                </c:pt>
                <c:pt idx="9">
                  <c:v>750.8</c:v>
                </c:pt>
                <c:pt idx="10">
                  <c:v>53.7</c:v>
                </c:pt>
                <c:pt idx="11">
                  <c:v>8</c:v>
                </c:pt>
                <c:pt idx="12">
                  <c:v>12.3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5582976"/>
        <c:axId val="65584512"/>
        <c:axId val="0"/>
      </c:bar3DChart>
      <c:catAx>
        <c:axId val="6558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1140000" vert="horz"/>
          <a:lstStyle/>
          <a:p>
            <a:pPr>
              <a:defRPr sz="700"/>
            </a:pPr>
            <a:endParaRPr lang="ru-RU"/>
          </a:p>
        </c:txPr>
        <c:crossAx val="65584512"/>
        <c:crosses val="autoZero"/>
        <c:auto val="1"/>
        <c:lblAlgn val="ctr"/>
        <c:lblOffset val="100"/>
        <c:tickLblSkip val="1"/>
        <c:noMultiLvlLbl val="0"/>
      </c:catAx>
      <c:valAx>
        <c:axId val="65584512"/>
        <c:scaling>
          <c:orientation val="minMax"/>
        </c:scaling>
        <c:delete val="1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58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7260167890949972"/>
          <c:y val="0.93686979039855911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0.23389</cdr:x>
      <cdr:y>0.03944</cdr:y>
    </cdr:from>
    <cdr:to>
      <cdr:x>0.30872</cdr:x>
      <cdr:y>0.06751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800200" y="155843"/>
          <a:ext cx="576039" cy="110925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0.44906</cdr:x>
      <cdr:y>0.40387</cdr:y>
    </cdr:from>
    <cdr:to>
      <cdr:x>0.55197</cdr:x>
      <cdr:y>0.47007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xmlns="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56384" y="1596003"/>
          <a:ext cx="792093" cy="2616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1 195,6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0.75559</cdr:x>
      <cdr:y>0.17368</cdr:y>
    </cdr:from>
    <cdr:to>
      <cdr:x>0.86785</cdr:x>
      <cdr:y>0.23988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xmlns="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815745" y="686327"/>
          <a:ext cx="864059" cy="2616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alt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251,1</a:t>
          </a:r>
          <a:endParaRPr lang="ru-RU" alt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0.48552</cdr:x>
      <cdr:y>0.45854</cdr:y>
    </cdr:from>
    <cdr:to>
      <cdr:x>0.54343</cdr:x>
      <cdr:y>0.47744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xmlns="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737014" y="1812027"/>
          <a:ext cx="445730" cy="74688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0.22453</cdr:x>
      <cdr:y>0</cdr:y>
    </cdr:from>
    <cdr:to>
      <cdr:x>0.29938</cdr:x>
      <cdr:y>0.06231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xmlns="" id="{A174F52C-FC06-47B7-9789-5BBEE52DF794}"/>
            </a:ext>
          </a:extLst>
        </cdr:cNvPr>
        <cdr:cNvSpPr/>
      </cdr:nvSpPr>
      <cdr:spPr>
        <a:xfrm xmlns:a="http://schemas.openxmlformats.org/drawingml/2006/main">
          <a:off x="1728192" y="-1191771"/>
          <a:ext cx="576116" cy="246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944,5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0.08503</cdr:x>
      <cdr:y>0.52693</cdr:y>
    </cdr:from>
    <cdr:to>
      <cdr:x>0.14454</cdr:x>
      <cdr:y>0.54547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707180" y="2046104"/>
          <a:ext cx="494908" cy="7199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0.22511</cdr:x>
      <cdr:y>0.57422</cdr:y>
    </cdr:from>
    <cdr:to>
      <cdr:x>0.27705</cdr:x>
      <cdr:y>0.61131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xmlns="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1872208" y="2229753"/>
          <a:ext cx="431981" cy="144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0.20779</cdr:x>
      <cdr:y>0.51959</cdr:y>
    </cdr:from>
    <cdr:to>
      <cdr:x>0.28801</cdr:x>
      <cdr:y>0.57816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xmlns="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1728192" y="2017606"/>
          <a:ext cx="667183" cy="2274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+447,1</a:t>
          </a:r>
          <a:endParaRPr lang="en-US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0.46753</cdr:x>
      <cdr:y>0.27752</cdr:y>
    </cdr:from>
    <cdr:to>
      <cdr:x>0.55191</cdr:x>
      <cdr:y>0.34396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xmlns="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888432" y="1077625"/>
          <a:ext cx="701783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+269,8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0.79654</cdr:x>
      <cdr:y>0.42834</cdr:y>
    </cdr:from>
    <cdr:to>
      <cdr:x>0.87384</cdr:x>
      <cdr:y>0.49758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xmlns="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624736" y="1663273"/>
          <a:ext cx="642898" cy="2688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1 222,0</a:t>
          </a:r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0.48485</cdr:x>
      <cdr:y>0.33315</cdr:y>
    </cdr:from>
    <cdr:to>
      <cdr:x>0.54672</cdr:x>
      <cdr:y>0.37024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xmlns="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032448" y="1293649"/>
          <a:ext cx="514568" cy="14402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0.62447</cdr:x>
      <cdr:y>0.05045</cdr:y>
    </cdr:from>
    <cdr:to>
      <cdr:x>0.68508</cdr:x>
      <cdr:y>0.08055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xmlns="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193687" y="195914"/>
          <a:ext cx="504089" cy="11688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0.79654</cdr:x>
      <cdr:y>0.47223</cdr:y>
    </cdr:from>
    <cdr:to>
      <cdr:x>0.84849</cdr:x>
      <cdr:y>0.52105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xmlns="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624736" y="1833724"/>
          <a:ext cx="432064" cy="18957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0.08871</cdr:x>
      <cdr:y>0.0798</cdr:y>
    </cdr:from>
    <cdr:to>
      <cdr:x>0.1371</cdr:x>
      <cdr:y>0.15544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792088" y="303845"/>
          <a:ext cx="432073" cy="288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0.05645</cdr:x>
      <cdr:y>0.06089</cdr:y>
    </cdr:from>
    <cdr:to>
      <cdr:x>0.1327</cdr:x>
      <cdr:y>0.11762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xmlns="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504056" y="231837"/>
          <a:ext cx="68083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876,3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0.23387</cdr:x>
      <cdr:y>0.53366</cdr:y>
    </cdr:from>
    <cdr:to>
      <cdr:x>0.29033</cdr:x>
      <cdr:y>0.55257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xmlns="" id="{572C12C7-0623-4ABB-B9D0-5D0F31D7000A}"/>
            </a:ext>
          </a:extLst>
        </cdr:cNvPr>
        <cdr:cNvCxnSpPr/>
      </cdr:nvCxnSpPr>
      <cdr:spPr>
        <a:xfrm xmlns:a="http://schemas.openxmlformats.org/drawingml/2006/main" flipV="1">
          <a:off x="2088232" y="2032037"/>
          <a:ext cx="504131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0.22581</cdr:x>
      <cdr:y>0.47693</cdr:y>
    </cdr:from>
    <cdr:to>
      <cdr:x>0.2912</cdr:x>
      <cdr:y>0.53366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xmlns="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016224" y="1816013"/>
          <a:ext cx="583867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21,6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0.33871</cdr:x>
      <cdr:y>0.49584</cdr:y>
    </cdr:from>
    <cdr:to>
      <cdr:x>0.44355</cdr:x>
      <cdr:y>0.55257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xmlns="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024336" y="1888021"/>
          <a:ext cx="936115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+ 15,6</a:t>
          </a:r>
        </a:p>
        <a:p xmlns:a="http://schemas.openxmlformats.org/drawingml/2006/main">
          <a:endParaRPr lang="ru-RU" sz="1000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xmlns="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0.45968</cdr:x>
      <cdr:y>0.45802</cdr:y>
    </cdr:from>
    <cdr:to>
      <cdr:x>0.5242</cdr:x>
      <cdr:y>0.50808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xmlns="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104456" y="1744005"/>
          <a:ext cx="576099" cy="190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+ 51,6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0.58065</cdr:x>
      <cdr:y>0.4202</cdr:y>
    </cdr:from>
    <cdr:to>
      <cdr:x>0.6511</cdr:x>
      <cdr:y>0.47694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xmlns="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184576" y="1599989"/>
          <a:ext cx="629047" cy="21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5,0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0.69926</cdr:x>
      <cdr:y>0.46022</cdr:y>
    </cdr:from>
    <cdr:to>
      <cdr:x>0.77184</cdr:x>
      <cdr:y>0.51695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xmlns="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6243714" y="1752401"/>
          <a:ext cx="648066" cy="216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97,3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0.3629</cdr:x>
      <cdr:y>0.55257</cdr:y>
    </cdr:from>
    <cdr:to>
      <cdr:x>0.41129</cdr:x>
      <cdr:y>0.57149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xmlns="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240360" y="2104045"/>
          <a:ext cx="432048" cy="7203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0.47581</cdr:x>
      <cdr:y>0.51475</cdr:y>
    </cdr:from>
    <cdr:to>
      <cdr:x>0.52419</cdr:x>
      <cdr:y>0.5295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xmlns="" id="{92ED387D-A2F9-4812-B4AF-55F11345C807}"/>
            </a:ext>
          </a:extLst>
        </cdr:cNvPr>
        <cdr:cNvCxnSpPr/>
      </cdr:nvCxnSpPr>
      <cdr:spPr>
        <a:xfrm xmlns:a="http://schemas.openxmlformats.org/drawingml/2006/main" flipV="1">
          <a:off x="4248472" y="1960029"/>
          <a:ext cx="431985" cy="5616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0.59677</cdr:x>
      <cdr:y>0.47693</cdr:y>
    </cdr:from>
    <cdr:to>
      <cdr:x>0.64516</cdr:x>
      <cdr:y>0.49584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:a16="http://schemas.microsoft.com/office/drawing/2014/main" xmlns="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5328592" y="1816013"/>
          <a:ext cx="432048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0.70968</cdr:x>
      <cdr:y>0.51475</cdr:y>
    </cdr:from>
    <cdr:to>
      <cdr:x>0.76613</cdr:x>
      <cdr:y>0.53366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:a16="http://schemas.microsoft.com/office/drawing/2014/main" xmlns="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6336704" y="1960029"/>
          <a:ext cx="504041" cy="7200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0.03817</cdr:x>
      <cdr:y>0.59375</cdr:y>
    </cdr:from>
    <cdr:to>
      <cdr:x>0.07206</cdr:x>
      <cdr:y>0.60995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xmlns="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334936" y="2736304"/>
          <a:ext cx="297390" cy="74657"/>
        </a:xfrm>
        <a:prstGeom xmlns:a="http://schemas.openxmlformats.org/drawingml/2006/main" prst="straightConnector1">
          <a:avLst/>
        </a:prstGeom>
        <a:ln xmlns:a="http://schemas.openxmlformats.org/drawingml/2006/main" w="635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0.01641</cdr:x>
      <cdr:y>0.5625</cdr:y>
    </cdr:from>
    <cdr:to>
      <cdr:x>0.11158</cdr:x>
      <cdr:y>0.61224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44016" y="2592288"/>
          <a:ext cx="835131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302,1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0.40067</cdr:x>
      <cdr:y>0.17188</cdr:y>
    </cdr:from>
    <cdr:to>
      <cdr:x>0.43457</cdr:x>
      <cdr:y>0.21225</cdr:y>
    </cdr:to>
    <cdr:pic>
      <cdr:nvPicPr>
        <cdr:cNvPr id="18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3515923" y="792088"/>
          <a:ext cx="297477" cy="18609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0.16412</cdr:x>
      <cdr:y>0.70313</cdr:y>
    </cdr:from>
    <cdr:to>
      <cdr:x>0.18955</cdr:x>
      <cdr:y>0.71934</cdr:y>
    </cdr:to>
    <cdr:cxnSp macro="">
      <cdr:nvCxnSpPr>
        <cdr:cNvPr id="19" name="Прямая со стрелкой 18"/>
        <cdr:cNvCxnSpPr/>
      </cdr:nvCxnSpPr>
      <cdr:spPr>
        <a:xfrm xmlns:a="http://schemas.openxmlformats.org/drawingml/2006/main" flipV="1">
          <a:off x="1440160" y="3240360"/>
          <a:ext cx="223152" cy="74704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0.10668</cdr:x>
      <cdr:y>0.71875</cdr:y>
    </cdr:from>
    <cdr:to>
      <cdr:x>0.13211</cdr:x>
      <cdr:y>0.73496</cdr:y>
    </cdr:to>
    <cdr:cxnSp macro="">
      <cdr:nvCxnSpPr>
        <cdr:cNvPr id="21" name="Прямая со стрелкой 20"/>
        <cdr:cNvCxnSpPr/>
      </cdr:nvCxnSpPr>
      <cdr:spPr>
        <a:xfrm xmlns:a="http://schemas.openxmlformats.org/drawingml/2006/main" flipV="1">
          <a:off x="936104" y="3312368"/>
          <a:ext cx="223152" cy="74704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0.24618</cdr:x>
      <cdr:y>0.54688</cdr:y>
    </cdr:from>
    <cdr:to>
      <cdr:x>0.2716</cdr:x>
      <cdr:y>0.56308</cdr:y>
    </cdr:to>
    <cdr:cxnSp macro="">
      <cdr:nvCxnSpPr>
        <cdr:cNvPr id="28" name="Прямая со стрелкой 27"/>
        <cdr:cNvCxnSpPr/>
      </cdr:nvCxnSpPr>
      <cdr:spPr>
        <a:xfrm xmlns:a="http://schemas.openxmlformats.org/drawingml/2006/main">
          <a:off x="2160240" y="2520280"/>
          <a:ext cx="223065" cy="74658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0.29541</cdr:x>
      <cdr:y>0.65625</cdr:y>
    </cdr:from>
    <cdr:to>
      <cdr:x>0.32083</cdr:x>
      <cdr:y>0.67245</cdr:y>
    </cdr:to>
    <cdr:cxnSp macro="">
      <cdr:nvCxnSpPr>
        <cdr:cNvPr id="30" name="Прямая со стрелкой 29"/>
        <cdr:cNvCxnSpPr/>
      </cdr:nvCxnSpPr>
      <cdr:spPr>
        <a:xfrm xmlns:a="http://schemas.openxmlformats.org/drawingml/2006/main">
          <a:off x="2592288" y="3024336"/>
          <a:ext cx="223065" cy="74658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0.36927</cdr:x>
      <cdr:y>0.73438</cdr:y>
    </cdr:from>
    <cdr:to>
      <cdr:x>0.39469</cdr:x>
      <cdr:y>0.75058</cdr:y>
    </cdr:to>
    <cdr:cxnSp macro="">
      <cdr:nvCxnSpPr>
        <cdr:cNvPr id="31" name="Прямая со стрелкой 30"/>
        <cdr:cNvCxnSpPr/>
      </cdr:nvCxnSpPr>
      <cdr:spPr>
        <a:xfrm xmlns:a="http://schemas.openxmlformats.org/drawingml/2006/main" flipV="1">
          <a:off x="3240360" y="3384376"/>
          <a:ext cx="223064" cy="74658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0.48415</cdr:x>
      <cdr:y>0.6875</cdr:y>
    </cdr:from>
    <cdr:to>
      <cdr:x>0.50957</cdr:x>
      <cdr:y>0.70371</cdr:y>
    </cdr:to>
    <cdr:cxnSp macro="">
      <cdr:nvCxnSpPr>
        <cdr:cNvPr id="36" name="Прямая со стрелкой 35"/>
        <cdr:cNvCxnSpPr/>
      </cdr:nvCxnSpPr>
      <cdr:spPr>
        <a:xfrm xmlns:a="http://schemas.openxmlformats.org/drawingml/2006/main" flipV="1">
          <a:off x="4248472" y="3168352"/>
          <a:ext cx="223064" cy="74704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0.558</cdr:x>
      <cdr:y>0.71875</cdr:y>
    </cdr:from>
    <cdr:to>
      <cdr:x>0.58343</cdr:x>
      <cdr:y>0.73495</cdr:y>
    </cdr:to>
    <cdr:cxnSp macro="">
      <cdr:nvCxnSpPr>
        <cdr:cNvPr id="39" name="Прямая со стрелкой 38"/>
        <cdr:cNvCxnSpPr/>
      </cdr:nvCxnSpPr>
      <cdr:spPr>
        <a:xfrm xmlns:a="http://schemas.openxmlformats.org/drawingml/2006/main" flipV="1">
          <a:off x="4896544" y="3312368"/>
          <a:ext cx="223152" cy="74658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0.60724</cdr:x>
      <cdr:y>0.6875</cdr:y>
    </cdr:from>
    <cdr:to>
      <cdr:x>0.63266</cdr:x>
      <cdr:y>0.7037</cdr:y>
    </cdr:to>
    <cdr:cxnSp macro="">
      <cdr:nvCxnSpPr>
        <cdr:cNvPr id="40" name="Прямая со стрелкой 39"/>
        <cdr:cNvCxnSpPr/>
      </cdr:nvCxnSpPr>
      <cdr:spPr>
        <a:xfrm xmlns:a="http://schemas.openxmlformats.org/drawingml/2006/main" flipV="1">
          <a:off x="5328592" y="3168352"/>
          <a:ext cx="223064" cy="74658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0.68109</cdr:x>
      <cdr:y>0.71875</cdr:y>
    </cdr:from>
    <cdr:to>
      <cdr:x>0.70651</cdr:x>
      <cdr:y>0.73496</cdr:y>
    </cdr:to>
    <cdr:cxnSp macro="">
      <cdr:nvCxnSpPr>
        <cdr:cNvPr id="41" name="Прямая со стрелкой 40"/>
        <cdr:cNvCxnSpPr/>
      </cdr:nvCxnSpPr>
      <cdr:spPr>
        <a:xfrm xmlns:a="http://schemas.openxmlformats.org/drawingml/2006/main">
          <a:off x="5976664" y="3312368"/>
          <a:ext cx="223064" cy="74704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0.74674</cdr:x>
      <cdr:y>0.70313</cdr:y>
    </cdr:from>
    <cdr:to>
      <cdr:x>0.77217</cdr:x>
      <cdr:y>0.71934</cdr:y>
    </cdr:to>
    <cdr:cxnSp macro="">
      <cdr:nvCxnSpPr>
        <cdr:cNvPr id="43" name="Прямая со стрелкой 42"/>
        <cdr:cNvCxnSpPr/>
      </cdr:nvCxnSpPr>
      <cdr:spPr>
        <a:xfrm xmlns:a="http://schemas.openxmlformats.org/drawingml/2006/main">
          <a:off x="6552728" y="3240360"/>
          <a:ext cx="223152" cy="74704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0.8032</cdr:x>
      <cdr:y>0.70313</cdr:y>
    </cdr:from>
    <cdr:to>
      <cdr:x>0.82862</cdr:x>
      <cdr:y>0.71934</cdr:y>
    </cdr:to>
    <cdr:cxnSp macro="">
      <cdr:nvCxnSpPr>
        <cdr:cNvPr id="44" name="Прямая со стрелкой 43"/>
        <cdr:cNvCxnSpPr/>
      </cdr:nvCxnSpPr>
      <cdr:spPr>
        <a:xfrm xmlns:a="http://schemas.openxmlformats.org/drawingml/2006/main">
          <a:off x="7048224" y="3240360"/>
          <a:ext cx="223064" cy="74704"/>
        </a:xfrm>
        <a:prstGeom xmlns:a="http://schemas.openxmlformats.org/drawingml/2006/main" prst="straightConnector1">
          <a:avLst/>
        </a:prstGeom>
        <a:ln xmlns:a="http://schemas.openxmlformats.org/drawingml/2006/main" w="6350">
          <a:solidFill>
            <a:schemeClr val="accent2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0.09026</cdr:x>
      <cdr:y>0.6875</cdr:y>
    </cdr:from>
    <cdr:to>
      <cdr:x>0.13949</cdr:x>
      <cdr:y>0.73724</cdr:y>
    </cdr:to>
    <cdr:sp macro="" textlink="">
      <cdr:nvSpPr>
        <cdr:cNvPr id="46" name="TextBox 1">
          <a:extLst xmlns:a="http://schemas.openxmlformats.org/drawingml/2006/main">
            <a:ext uri="{FF2B5EF4-FFF2-40B4-BE49-F238E27FC236}">
              <a16:creationId xmlns:lc="http://schemas.openxmlformats.org/drawingml/2006/lockedCanvas"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792088" y="3168352"/>
          <a:ext cx="432000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+ 4,3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0.14771</cdr:x>
      <cdr:y>0.67188</cdr:y>
    </cdr:from>
    <cdr:to>
      <cdr:x>0.19695</cdr:x>
      <cdr:y>0.72161</cdr:y>
    </cdr:to>
    <cdr:sp macro="" textlink="">
      <cdr:nvSpPr>
        <cdr:cNvPr id="47" name="TextBox 1">
          <a:extLst xmlns:a="http://schemas.openxmlformats.org/drawingml/2006/main">
            <a:ext uri="{FF2B5EF4-FFF2-40B4-BE49-F238E27FC236}">
              <a16:creationId xmlns:lc="http://schemas.openxmlformats.org/drawingml/2006/lockedCanvas"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296144" y="3096344"/>
          <a:ext cx="432089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+3,2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0.22977</cdr:x>
      <cdr:y>0.5</cdr:y>
    </cdr:from>
    <cdr:to>
      <cdr:x>0.30363</cdr:x>
      <cdr:y>0.54974</cdr:y>
    </cdr:to>
    <cdr:sp macro="" textlink="">
      <cdr:nvSpPr>
        <cdr:cNvPr id="48" name="TextBox 1">
          <a:extLst xmlns:a="http://schemas.openxmlformats.org/drawingml/2006/main">
            <a:ext uri="{FF2B5EF4-FFF2-40B4-BE49-F238E27FC236}">
              <a16:creationId xmlns:lc="http://schemas.openxmlformats.org/drawingml/2006/lockedCanvas"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2016224" y="2304256"/>
          <a:ext cx="648133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- 1 329,6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0.29541</cdr:x>
      <cdr:y>0.625</cdr:y>
    </cdr:from>
    <cdr:to>
      <cdr:x>0.34465</cdr:x>
      <cdr:y>0.67474</cdr:y>
    </cdr:to>
    <cdr:sp macro="" textlink="">
      <cdr:nvSpPr>
        <cdr:cNvPr id="49" name="TextBox 1">
          <a:extLst xmlns:a="http://schemas.openxmlformats.org/drawingml/2006/main">
            <a:ext uri="{FF2B5EF4-FFF2-40B4-BE49-F238E27FC236}">
              <a16:creationId xmlns:lc="http://schemas.openxmlformats.org/drawingml/2006/lockedCanvas"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2592288" y="2880320"/>
          <a:ext cx="432089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-54,3</a:t>
          </a:r>
        </a:p>
        <a:p xmlns:a="http://schemas.openxmlformats.org/drawingml/2006/main">
          <a:pPr marL="171450" indent="-171450">
            <a:buFontTx/>
            <a:buChar char="-"/>
          </a:pPr>
          <a:endParaRPr lang="ru-RU" sz="800" dirty="0" smtClean="0">
            <a:solidFill>
              <a:schemeClr val="accent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0.34465</cdr:x>
      <cdr:y>0.6875</cdr:y>
    </cdr:from>
    <cdr:to>
      <cdr:x>0.40209</cdr:x>
      <cdr:y>0.73724</cdr:y>
    </cdr:to>
    <cdr:sp macro="" textlink="">
      <cdr:nvSpPr>
        <cdr:cNvPr id="50" name="TextBox 1">
          <a:extLst xmlns:a="http://schemas.openxmlformats.org/drawingml/2006/main">
            <a:ext uri="{FF2B5EF4-FFF2-40B4-BE49-F238E27FC236}">
              <a16:creationId xmlns:lc="http://schemas.openxmlformats.org/drawingml/2006/lockedCanvas"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3024336" y="3168352"/>
          <a:ext cx="504045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+ 19,9</a:t>
          </a:r>
        </a:p>
        <a:p xmlns:a="http://schemas.openxmlformats.org/drawingml/2006/main">
          <a:endParaRPr lang="ru-RU" sz="800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0.37747</cdr:x>
      <cdr:y>0.13445</cdr:y>
    </cdr:from>
    <cdr:to>
      <cdr:x>0.44312</cdr:x>
      <cdr:y>0.18419</cdr:y>
    </cdr:to>
    <cdr:sp macro="" textlink="">
      <cdr:nvSpPr>
        <cdr:cNvPr id="51" name="TextBox 1">
          <a:extLst xmlns:a="http://schemas.openxmlformats.org/drawingml/2006/main">
            <a:ext uri="{FF2B5EF4-FFF2-40B4-BE49-F238E27FC236}">
              <a16:creationId xmlns:lc="http://schemas.openxmlformats.org/drawingml/2006/lockedCanvas"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3312368" y="619618"/>
          <a:ext cx="576089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+ 1 052,8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0.46774</cdr:x>
      <cdr:y>0.65625</cdr:y>
    </cdr:from>
    <cdr:to>
      <cdr:x>0.53339</cdr:x>
      <cdr:y>0.70599</cdr:y>
    </cdr:to>
    <cdr:sp macro="" textlink="">
      <cdr:nvSpPr>
        <cdr:cNvPr id="52" name="TextBox 1">
          <a:extLst xmlns:a="http://schemas.openxmlformats.org/drawingml/2006/main">
            <a:ext uri="{FF2B5EF4-FFF2-40B4-BE49-F238E27FC236}">
              <a16:creationId xmlns:lc="http://schemas.openxmlformats.org/drawingml/2006/lockedCanvas"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4104456" y="3024336"/>
          <a:ext cx="576089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+ 43,4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0.54159</cdr:x>
      <cdr:y>0.6875</cdr:y>
    </cdr:from>
    <cdr:to>
      <cdr:x>0.60723</cdr:x>
      <cdr:y>0.73724</cdr:y>
    </cdr:to>
    <cdr:sp macro="" textlink="">
      <cdr:nvSpPr>
        <cdr:cNvPr id="53" name="TextBox 1">
          <a:extLst xmlns:a="http://schemas.openxmlformats.org/drawingml/2006/main">
            <a:ext uri="{FF2B5EF4-FFF2-40B4-BE49-F238E27FC236}">
              <a16:creationId xmlns:lc="http://schemas.openxmlformats.org/drawingml/2006/lockedCanvas"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4752528" y="3168352"/>
          <a:ext cx="576001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+ 1,3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0.58262</cdr:x>
      <cdr:y>0.65625</cdr:y>
    </cdr:from>
    <cdr:to>
      <cdr:x>0.64827</cdr:x>
      <cdr:y>0.70599</cdr:y>
    </cdr:to>
    <cdr:sp macro="" textlink="">
      <cdr:nvSpPr>
        <cdr:cNvPr id="54" name="TextBox 1">
          <a:extLst xmlns:a="http://schemas.openxmlformats.org/drawingml/2006/main">
            <a:ext uri="{FF2B5EF4-FFF2-40B4-BE49-F238E27FC236}">
              <a16:creationId xmlns:lc="http://schemas.openxmlformats.org/drawingml/2006/lockedCanvas"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5112568" y="3024336"/>
          <a:ext cx="576089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+ 23,9</a:t>
          </a:r>
        </a:p>
        <a:p xmlns:a="http://schemas.openxmlformats.org/drawingml/2006/main">
          <a:endParaRPr lang="ru-RU" sz="800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0.66468</cdr:x>
      <cdr:y>0.67188</cdr:y>
    </cdr:from>
    <cdr:to>
      <cdr:x>0.73854</cdr:x>
      <cdr:y>0.72161</cdr:y>
    </cdr:to>
    <cdr:sp macro="" textlink="">
      <cdr:nvSpPr>
        <cdr:cNvPr id="55" name="TextBox 1">
          <a:extLst xmlns:a="http://schemas.openxmlformats.org/drawingml/2006/main">
            <a:ext uri="{FF2B5EF4-FFF2-40B4-BE49-F238E27FC236}">
              <a16:creationId xmlns:lc="http://schemas.openxmlformats.org/drawingml/2006/lockedCanvas"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5832648" y="3096344"/>
          <a:ext cx="648133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- 9,1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0.73032</cdr:x>
      <cdr:y>0.65625</cdr:y>
    </cdr:from>
    <cdr:to>
      <cdr:x>0.80417</cdr:x>
      <cdr:y>0.70599</cdr:y>
    </cdr:to>
    <cdr:sp macro="" textlink="">
      <cdr:nvSpPr>
        <cdr:cNvPr id="56" name="TextBox 1">
          <a:extLst xmlns:a="http://schemas.openxmlformats.org/drawingml/2006/main">
            <a:ext uri="{FF2B5EF4-FFF2-40B4-BE49-F238E27FC236}">
              <a16:creationId xmlns:lc="http://schemas.openxmlformats.org/drawingml/2006/lockedCanvas"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6408712" y="3024336"/>
          <a:ext cx="648045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-0,9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0.79597</cdr:x>
      <cdr:y>0.65625</cdr:y>
    </cdr:from>
    <cdr:to>
      <cdr:x>0.84452</cdr:x>
      <cdr:y>0.70599</cdr:y>
    </cdr:to>
    <cdr:sp macro="" textlink="">
      <cdr:nvSpPr>
        <cdr:cNvPr id="57" name="TextBox 1">
          <a:extLst xmlns:a="http://schemas.openxmlformats.org/drawingml/2006/main">
            <a:ext uri="{FF2B5EF4-FFF2-40B4-BE49-F238E27FC236}">
              <a16:creationId xmlns:lc="http://schemas.openxmlformats.org/drawingml/2006/lockedCanvas"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6984776" y="3024336"/>
          <a:ext cx="426033" cy="229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+10,2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C435B06-9F79-4C76-96FE-2B6D60B65137}"/>
              </a:ext>
            </a:extLst>
          </p:cNvPr>
          <p:cNvSpPr/>
          <p:nvPr/>
        </p:nvSpPr>
        <p:spPr>
          <a:xfrm>
            <a:off x="395536" y="1059582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области по состоянию на 1 сентября 2024 </a:t>
            </a: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по состоянию на 1 сентября 2024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(млн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xmlns="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5433637"/>
              </p:ext>
            </p:extLst>
          </p:nvPr>
        </p:nvGraphicFramePr>
        <p:xfrm>
          <a:off x="539552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DB0489BD-F728-473C-A4D6-5CA29D06E27E}"/>
              </a:ext>
            </a:extLst>
          </p:cNvPr>
          <p:cNvCxnSpPr>
            <a:cxnSpLocks/>
          </p:cNvCxnSpPr>
          <p:nvPr/>
        </p:nvCxnSpPr>
        <p:spPr>
          <a:xfrm>
            <a:off x="6372200" y="2073414"/>
            <a:ext cx="504056" cy="7200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xmlns="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3280009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по состоянию на 1 сентября 2024 года 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07BA3D5-AFA9-484A-B874-0D937CA5964A}"/>
              </a:ext>
            </a:extLst>
          </p:cNvPr>
          <p:cNvSpPr txBox="1"/>
          <p:nvPr/>
        </p:nvSpPr>
        <p:spPr>
          <a:xfrm>
            <a:off x="906112" y="3003798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11,9</a:t>
            </a:r>
            <a:endParaRPr lang="en-US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83B9182-80F4-46AB-B703-273C73582CD6}"/>
              </a:ext>
            </a:extLst>
          </p:cNvPr>
          <p:cNvSpPr txBox="1"/>
          <p:nvPr/>
        </p:nvSpPr>
        <p:spPr>
          <a:xfrm>
            <a:off x="5426176" y="1203598"/>
            <a:ext cx="666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+ 81,7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="" xmlns:c="http://schemas.openxmlformats.org/drawingml/2006/chart" xmlns:cdr="http://schemas.openxmlformats.org/drawingml/2006/chartDrawing" xmlns:a16="http://schemas.microsoft.com/office/drawing/2014/main" xmlns:lc="http://schemas.openxmlformats.org/drawingml/2006/lockedCanvas" id="{CC72E1DF-EFF7-4B79-B646-3F079D6BE47D}"/>
              </a:ext>
            </a:extLst>
          </p:cNvPr>
          <p:cNvCxnSpPr/>
          <p:nvPr/>
        </p:nvCxnSpPr>
        <p:spPr>
          <a:xfrm flipV="1">
            <a:off x="3347864" y="3663278"/>
            <a:ext cx="431981" cy="7201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="" xmlns:c="http://schemas.openxmlformats.org/drawingml/2006/chart" xmlns:cdr="http://schemas.openxmlformats.org/drawingml/2006/chartDrawing" xmlns:a16="http://schemas.microsoft.com/office/drawing/2014/main" xmlns:lc="http://schemas.openxmlformats.org/drawingml/2006/lockedCanvas" id="{5A6911A7-170A-498E-AA32-3DA322F13F61}"/>
              </a:ext>
            </a:extLst>
          </p:cNvPr>
          <p:cNvSpPr txBox="1"/>
          <p:nvPr/>
        </p:nvSpPr>
        <p:spPr>
          <a:xfrm>
            <a:off x="3302270" y="3435846"/>
            <a:ext cx="667183" cy="2274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+ 43,3</a:t>
            </a:r>
            <a:endPara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по состоянию на 1 сентября 2024 года 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5888193"/>
              </p:ext>
            </p:extLst>
          </p:nvPr>
        </p:nvGraphicFramePr>
        <p:xfrm>
          <a:off x="395536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BAE1F3F-15CA-41FE-8A7E-916FC575C06C}"/>
              </a:ext>
            </a:extLst>
          </p:cNvPr>
          <p:cNvSpPr/>
          <p:nvPr/>
        </p:nvSpPr>
        <p:spPr>
          <a:xfrm>
            <a:off x="899592" y="483518"/>
            <a:ext cx="69067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</a:t>
            </a:r>
            <a:r>
              <a:rPr lang="ru-RU" alt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по </a:t>
            </a:r>
            <a:r>
              <a:rPr lang="ru-RU" alt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состоянию на 1 сентября 2024 </a:t>
            </a:r>
            <a:r>
              <a:rPr lang="ru-RU" alt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alt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xmlns="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623732"/>
              </p:ext>
            </p:extLst>
          </p:nvPr>
        </p:nvGraphicFramePr>
        <p:xfrm>
          <a:off x="539552" y="411510"/>
          <a:ext cx="87751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xmlns="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483518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707902"/>
              </p:ext>
            </p:extLst>
          </p:nvPr>
        </p:nvGraphicFramePr>
        <p:xfrm>
          <a:off x="899592" y="932903"/>
          <a:ext cx="7272808" cy="3967003"/>
        </p:xfrm>
        <a:graphic>
          <a:graphicData uri="http://schemas.openxmlformats.org/drawingml/2006/table">
            <a:tbl>
              <a:tblPr/>
              <a:tblGrid>
                <a:gridCol w="1775918"/>
                <a:gridCol w="1440320"/>
                <a:gridCol w="1350409"/>
                <a:gridCol w="791490"/>
                <a:gridCol w="1914671"/>
              </a:tblGrid>
              <a:tr h="75971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сентября 2023 года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сентября 2024 года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Удельный вес (%) </a:t>
                      </a:r>
                      <a:b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налоговых</a:t>
                      </a:r>
                      <a:b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 неналоговых доходах</a:t>
                      </a:r>
                      <a:b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 2024 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2 993,6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2 975,6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-18,0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Орел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2 820,0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2 818,5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Ливны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г. Мценск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Верховский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-5,1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Глазуновский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Дмитровский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Залегощенский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Колпнянский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7559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Краснозоренский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Ливенский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7965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Малоархангельский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Урицкий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2100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Хотынецкий район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128754</TotalTime>
  <Words>350</Words>
  <Application>Microsoft Office PowerPoint</Application>
  <PresentationFormat>Экран (16:9)</PresentationFormat>
  <Paragraphs>170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270</cp:revision>
  <cp:lastPrinted>2024-11-05T09:10:06Z</cp:lastPrinted>
  <dcterms:modified xsi:type="dcterms:W3CDTF">2024-11-19T07:13:17Z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